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handoutMasterIdLst>
    <p:handoutMasterId r:id="rId57"/>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10" r:id="rId15"/>
    <p:sldId id="311" r:id="rId16"/>
    <p:sldId id="269" r:id="rId17"/>
    <p:sldId id="270" r:id="rId18"/>
    <p:sldId id="313" r:id="rId19"/>
    <p:sldId id="314" r:id="rId20"/>
    <p:sldId id="275" r:id="rId21"/>
    <p:sldId id="276" r:id="rId22"/>
    <p:sldId id="318" r:id="rId23"/>
    <p:sldId id="319"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9144000" cy="6858000" type="screen4x3"/>
  <p:notesSz cx="6858000" cy="9144000"/>
  <p:defaultTextStyle>
    <a:defPPr>
      <a:defRPr lang="de-DE"/>
    </a:defPPr>
    <a:lvl1pPr algn="l">
      <a:spcBef>
        <a:spcPts val="0"/>
      </a:spcBef>
      <a:spcAft>
        <a:spcPts val="0"/>
      </a:spcAft>
      <a:defRPr>
        <a:solidFill>
          <a:schemeClr val="tx1"/>
        </a:solidFill>
        <a:latin typeface="Arial"/>
        <a:ea typeface="+mn-ea"/>
      </a:defRPr>
    </a:lvl1pPr>
    <a:lvl2pPr marL="457200" algn="l">
      <a:spcBef>
        <a:spcPts val="0"/>
      </a:spcBef>
      <a:spcAft>
        <a:spcPts val="0"/>
      </a:spcAft>
      <a:defRPr>
        <a:solidFill>
          <a:schemeClr val="tx1"/>
        </a:solidFill>
        <a:latin typeface="Arial"/>
        <a:ea typeface="+mn-ea"/>
      </a:defRPr>
    </a:lvl2pPr>
    <a:lvl3pPr marL="914400" algn="l">
      <a:spcBef>
        <a:spcPts val="0"/>
      </a:spcBef>
      <a:spcAft>
        <a:spcPts val="0"/>
      </a:spcAft>
      <a:defRPr>
        <a:solidFill>
          <a:schemeClr val="tx1"/>
        </a:solidFill>
        <a:latin typeface="Arial"/>
        <a:ea typeface="+mn-ea"/>
      </a:defRPr>
    </a:lvl3pPr>
    <a:lvl4pPr marL="1371600" algn="l">
      <a:spcBef>
        <a:spcPts val="0"/>
      </a:spcBef>
      <a:spcAft>
        <a:spcPts val="0"/>
      </a:spcAft>
      <a:defRPr>
        <a:solidFill>
          <a:schemeClr val="tx1"/>
        </a:solidFill>
        <a:latin typeface="Arial"/>
        <a:ea typeface="+mn-ea"/>
      </a:defRPr>
    </a:lvl4pPr>
    <a:lvl5pPr marL="1828800" algn="l">
      <a:spcBef>
        <a:spcPts val="0"/>
      </a:spcBef>
      <a:spcAft>
        <a:spcPts val="0"/>
      </a:spcAft>
      <a:defRPr>
        <a:solidFill>
          <a:schemeClr val="tx1"/>
        </a:solidFill>
        <a:latin typeface="Arial"/>
        <a:ea typeface="+mn-ea"/>
      </a:defRPr>
    </a:lvl5pPr>
    <a:lvl6pPr marL="2286000" algn="l" defTabSz="914400">
      <a:defRPr>
        <a:solidFill>
          <a:schemeClr val="tx1"/>
        </a:solidFill>
        <a:latin typeface="Arial"/>
        <a:ea typeface="+mn-ea"/>
      </a:defRPr>
    </a:lvl6pPr>
    <a:lvl7pPr marL="2743200" algn="l" defTabSz="914400">
      <a:defRPr>
        <a:solidFill>
          <a:schemeClr val="tx1"/>
        </a:solidFill>
        <a:latin typeface="Arial"/>
        <a:ea typeface="+mn-ea"/>
      </a:defRPr>
    </a:lvl7pPr>
    <a:lvl8pPr marL="3200400" algn="l" defTabSz="914400">
      <a:defRPr>
        <a:solidFill>
          <a:schemeClr val="tx1"/>
        </a:solidFill>
        <a:latin typeface="Arial"/>
        <a:ea typeface="+mn-ea"/>
      </a:defRPr>
    </a:lvl8pPr>
    <a:lvl9pPr marL="3657600" algn="l" defTabSz="914400">
      <a:defRPr>
        <a:solidFill>
          <a:schemeClr val="tx1"/>
        </a:solidFill>
        <a:latin typeface="Arial"/>
        <a:ea typeface="+mn-e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104" y="67"/>
      </p:cViewPr>
      <p:guideLst>
        <p:guide orient="horz" pos="2160"/>
        <p:guide pos="2880"/>
      </p:guideLst>
    </p:cSldViewPr>
  </p:slideViewPr>
  <p:notesTextViewPr>
    <p:cViewPr>
      <p:scale>
        <a:sx n="100" d="100"/>
        <a:sy n="100" d="100"/>
      </p:scale>
      <p:origin x="0" y="0"/>
    </p:cViewPr>
  </p:notesTextViewPr>
  <p:notesViewPr>
    <p:cSldViewPr>
      <p:cViewPr varScale="1">
        <p:scale>
          <a:sx n="52" d="100"/>
          <a:sy n="52" d="100"/>
        </p:scale>
        <p:origin x="2390"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A14AB2-0E02-45A5-9ED8-3B13D68DCA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a:extLst>
              <a:ext uri="{FF2B5EF4-FFF2-40B4-BE49-F238E27FC236}">
                <a16:creationId xmlns:a16="http://schemas.microsoft.com/office/drawing/2014/main" id="{C885D5BD-C7B0-4BC0-9405-55C119FB2D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96ABB1-045E-4516-A8EF-E3A96A25E059}" type="datetimeFigureOut">
              <a:rPr lang="en-DE" smtClean="0"/>
              <a:t>09/01/2019</a:t>
            </a:fld>
            <a:endParaRPr lang="en-DE"/>
          </a:p>
        </p:txBody>
      </p:sp>
      <p:sp>
        <p:nvSpPr>
          <p:cNvPr id="4" name="Footer Placeholder 3">
            <a:extLst>
              <a:ext uri="{FF2B5EF4-FFF2-40B4-BE49-F238E27FC236}">
                <a16:creationId xmlns:a16="http://schemas.microsoft.com/office/drawing/2014/main" id="{EC2599AA-0C68-426B-BAF0-21647936D7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D20575D1-935E-4C8F-8D1D-8410AA3040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042056-3172-46AB-802E-9935DDE6FEDC}" type="slidenum">
              <a:rPr lang="en-DE" smtClean="0"/>
              <a:t>‹#›</a:t>
            </a:fld>
            <a:endParaRPr lang="en-DE"/>
          </a:p>
        </p:txBody>
      </p:sp>
    </p:spTree>
    <p:extLst>
      <p:ext uri="{BB962C8B-B14F-4D97-AF65-F5344CB8AC3E}">
        <p14:creationId xmlns:p14="http://schemas.microsoft.com/office/powerpoint/2010/main" val="392359847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Start">
    <p:spTree>
      <p:nvGrpSpPr>
        <p:cNvPr id="1" name=""/>
        <p:cNvGrpSpPr/>
        <p:nvPr/>
      </p:nvGrpSpPr>
      <p:grpSpPr bwMode="auto">
        <a:xfrm>
          <a:off x="0" y="0"/>
          <a:ext cx="0" cy="0"/>
          <a:chOff x="0" y="0"/>
          <a:chExt cx="0" cy="0"/>
        </a:xfrm>
      </p:grpSpPr>
      <p:sp>
        <p:nvSpPr>
          <p:cNvPr id="4" name="Inhaltsplatzhalter 2"/>
          <p:cNvSpPr>
            <a:spLocks noGrp="1"/>
          </p:cNvSpPr>
          <p:nvPr>
            <p:ph idx="10" hasCustomPrompt="1"/>
          </p:nvPr>
        </p:nvSpPr>
        <p:spPr bwMode="auto">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a:lvl1pPr>
            <a:lvl2pPr>
              <a:defRPr lang="de-DE"/>
            </a:lvl2pPr>
          </a:lstStyle>
          <a:p>
            <a:pPr lvl="0">
              <a:defRPr/>
            </a:pPr>
            <a:r>
              <a:rPr lang="de-DE"/>
              <a:t>Referent</a:t>
            </a:r>
            <a:br>
              <a:rPr lang="de-DE"/>
            </a:br>
            <a:r>
              <a:rPr lang="de-DE"/>
              <a:t>Ort, Datum (Schreibweise: 00. Januar 2015)</a:t>
            </a:r>
            <a:endParaRPr/>
          </a:p>
        </p:txBody>
      </p:sp>
      <p:sp>
        <p:nvSpPr>
          <p:cNvPr id="5" name="Foliennummernplatzhalter 5"/>
          <p:cNvSpPr>
            <a:spLocks noGrp="1"/>
          </p:cNvSpPr>
          <p:nvPr>
            <p:ph type="sldNum" sz="quarter" idx="12"/>
          </p:nvPr>
        </p:nvSpPr>
        <p:spPr bwMode="auto">
          <a:xfrm>
            <a:off x="6774934" y="6473312"/>
            <a:ext cx="2052000" cy="365125"/>
          </a:xfrm>
          <a:prstGeom prst="rect">
            <a:avLst/>
          </a:prstGeom>
        </p:spPr>
        <p:txBody>
          <a:bodyPr/>
          <a:lstStyle/>
          <a:p>
            <a:pPr>
              <a:defRPr/>
            </a:pPr>
            <a:fld id="{CE58CB1E-F828-4F11-99E0-327109AF9DA4}" type="slidenum">
              <a:rPr/>
              <a:pPr>
                <a:defRPr/>
              </a:pPr>
              <a:t>‹#›</a:t>
            </a:fld>
            <a:endParaRPr lang="de-DE"/>
          </a:p>
        </p:txBody>
      </p:sp>
      <p:sp>
        <p:nvSpPr>
          <p:cNvPr id="6" name="Titel 1"/>
          <p:cNvSpPr>
            <a:spLocks noGrp="1"/>
          </p:cNvSpPr>
          <p:nvPr>
            <p:ph type="title" hasCustomPrompt="1"/>
          </p:nvPr>
        </p:nvSpPr>
        <p:spPr bwMode="auto">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800"/>
            </a:lvl1pPr>
          </a:lstStyle>
          <a:p>
            <a:pPr lvl="0">
              <a:defRPr/>
            </a:pPr>
            <a:r>
              <a:rPr lang="de-DE"/>
              <a:t>Titel durch Klicken bearbeiten</a:t>
            </a:r>
            <a:endParaRPr/>
          </a:p>
        </p:txBody>
      </p:sp>
    </p:spTree>
  </p:cSld>
  <p:clrMapOvr>
    <a:masterClrMapping/>
  </p:clrMapOvr>
  <p:hf/>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userDrawn="1">
  <p:cSld name="Inhalt">
    <p:spTree>
      <p:nvGrpSpPr>
        <p:cNvPr id="1" name=""/>
        <p:cNvGrpSpPr/>
        <p:nvPr/>
      </p:nvGrpSpPr>
      <p:grpSpPr bwMode="auto">
        <a:xfrm>
          <a:off x="0" y="0"/>
          <a:ext cx="0" cy="0"/>
          <a:chOff x="0" y="0"/>
          <a:chExt cx="0" cy="0"/>
        </a:xfrm>
      </p:grpSpPr>
      <p:sp>
        <p:nvSpPr>
          <p:cNvPr id="4" name="Inhaltsplatzhalter 2"/>
          <p:cNvSpPr>
            <a:spLocks noGrp="1"/>
          </p:cNvSpPr>
          <p:nvPr>
            <p:ph idx="1" hasCustomPrompt="1"/>
          </p:nvPr>
        </p:nvSpPr>
        <p:spPr bwMode="auto">
          <a:xfrm>
            <a:off x="319090" y="740215"/>
            <a:ext cx="8508999" cy="57330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3999"/>
              </a:lnSpc>
              <a:defRPr lang="de-DE" sz="1400"/>
            </a:lvl1pPr>
            <a:lvl2pPr>
              <a:lnSpc>
                <a:spcPct val="113999"/>
              </a:lnSpc>
              <a:buClr>
                <a:srgbClr val="0065BD"/>
              </a:buClr>
              <a:defRPr lang="de-DE" sz="1400"/>
            </a:lvl2pPr>
            <a:lvl3pPr>
              <a:buClr>
                <a:srgbClr val="0065BD"/>
              </a:buClr>
              <a:defRPr sz="1400"/>
            </a:lvl3pPr>
          </a:lstStyle>
          <a:p>
            <a:pPr lvl="0">
              <a:defRPr/>
            </a:pPr>
            <a:r>
              <a:rPr lang="de-DE"/>
              <a:t>Inhalt durch Klicken bearbeiten</a:t>
            </a:r>
            <a:endParaRPr/>
          </a:p>
          <a:p>
            <a:pPr lvl="1">
              <a:defRPr/>
            </a:pPr>
            <a:r>
              <a:rPr lang="de-DE"/>
              <a:t>Zweite Ebene</a:t>
            </a:r>
            <a:endParaRPr/>
          </a:p>
          <a:p>
            <a:pPr lvl="2">
              <a:defRPr/>
            </a:pPr>
            <a:r>
              <a:rPr lang="de-DE"/>
              <a:t>Dritte Ebene</a:t>
            </a:r>
            <a:endParaRPr/>
          </a:p>
        </p:txBody>
      </p:sp>
      <p:sp>
        <p:nvSpPr>
          <p:cNvPr id="5" name="Foliennummernplatzhalter 4"/>
          <p:cNvSpPr>
            <a:spLocks noGrp="1"/>
          </p:cNvSpPr>
          <p:nvPr>
            <p:ph type="sldNum" sz="quarter" idx="11"/>
          </p:nvPr>
        </p:nvSpPr>
        <p:spPr bwMode="auto">
          <a:xfrm>
            <a:off x="6774934" y="6473312"/>
            <a:ext cx="2052000" cy="365125"/>
          </a:xfrm>
          <a:prstGeom prst="rect">
            <a:avLst/>
          </a:prstGeom>
        </p:spPr>
        <p:txBody>
          <a:bodyPr lIns="0" rIns="0"/>
          <a:lstStyle/>
          <a:p>
            <a:pPr>
              <a:defRPr/>
            </a:pPr>
            <a:fld id="{CE58CB1E-F828-4F11-99E0-327109AF9DA4}" type="slidenum">
              <a:rPr/>
              <a:pPr>
                <a:defRPr/>
              </a:pPr>
              <a:t>‹#›</a:t>
            </a:fld>
            <a:endParaRPr lang="de-DE"/>
          </a:p>
        </p:txBody>
      </p:sp>
      <p:sp>
        <p:nvSpPr>
          <p:cNvPr id="6" name="Titel 1"/>
          <p:cNvSpPr>
            <a:spLocks noGrp="1"/>
          </p:cNvSpPr>
          <p:nvPr>
            <p:ph type="title" hasCustomPrompt="1"/>
          </p:nvPr>
        </p:nvSpPr>
        <p:spPr bwMode="auto">
          <a:xfrm>
            <a:off x="319090" y="27152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000">
                <a:solidFill>
                  <a:srgbClr val="0065BD"/>
                </a:solidFill>
              </a:defRPr>
            </a:lvl1pPr>
          </a:lstStyle>
          <a:p>
            <a:pPr lvl="0">
              <a:defRPr/>
            </a:pPr>
            <a:r>
              <a:rPr lang="de-DE"/>
              <a:t>Titel durch Klicken bearbeiten</a:t>
            </a:r>
            <a:endParaRPr/>
          </a:p>
        </p:txBody>
      </p:sp>
    </p:spTree>
  </p:cSld>
  <p:clrMapOvr>
    <a:masterClrMapping/>
  </p:clrMapOvr>
  <p:hf/>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userDrawn="1">
  <p:cSld name="Titel und Leer">
    <p:spTree>
      <p:nvGrpSpPr>
        <p:cNvPr id="1" name=""/>
        <p:cNvGrpSpPr/>
        <p:nvPr/>
      </p:nvGrpSpPr>
      <p:grpSpPr bwMode="auto">
        <a:xfrm>
          <a:off x="0" y="0"/>
          <a:ext cx="0" cy="0"/>
          <a:chOff x="0" y="0"/>
          <a:chExt cx="0" cy="0"/>
        </a:xfrm>
      </p:grpSpPr>
      <p:sp>
        <p:nvSpPr>
          <p:cNvPr id="4" name="Foliennummernplatzhalter 4"/>
          <p:cNvSpPr>
            <a:spLocks noGrp="1"/>
          </p:cNvSpPr>
          <p:nvPr>
            <p:ph type="sldNum" sz="quarter" idx="11"/>
          </p:nvPr>
        </p:nvSpPr>
        <p:spPr bwMode="auto"/>
        <p:txBody>
          <a:bodyPr lIns="0" rIns="0"/>
          <a:lstStyle/>
          <a:p>
            <a:pPr>
              <a:defRPr/>
            </a:pPr>
            <a:fld id="{CE58CB1E-F828-4F11-99E0-327109AF9DA4}" type="slidenum">
              <a:rPr/>
              <a:pPr>
                <a:defRPr/>
              </a:pPr>
              <a:t>‹#›</a:t>
            </a:fld>
            <a:endParaRPr lang="de-DE"/>
          </a:p>
        </p:txBody>
      </p:sp>
      <p:sp>
        <p:nvSpPr>
          <p:cNvPr id="5" name="Titel 1"/>
          <p:cNvSpPr>
            <a:spLocks noGrp="1"/>
          </p:cNvSpPr>
          <p:nvPr>
            <p:ph type="title" hasCustomPrompt="1"/>
          </p:nvPr>
        </p:nvSpPr>
        <p:spPr bwMode="auto">
          <a:xfrm>
            <a:off x="319090" y="27152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000">
                <a:solidFill>
                  <a:srgbClr val="0065BD"/>
                </a:solidFill>
              </a:defRPr>
            </a:lvl1pPr>
          </a:lstStyle>
          <a:p>
            <a:pPr lvl="0">
              <a:defRPr/>
            </a:pPr>
            <a:r>
              <a:rPr lang="de-DE"/>
              <a:t>Titel durch Klicken bearbeiten</a:t>
            </a:r>
            <a:endParaRPr/>
          </a:p>
        </p:txBody>
      </p:sp>
    </p:spTree>
  </p:cSld>
  <p:clrMapOvr>
    <a:masterClrMapping/>
  </p:clrMapOvr>
  <p:hf/>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sp>
        <p:nvSpPr>
          <p:cNvPr id="4" name="Freeform 7"/>
          <p:cNvSpPr>
            <a:spLocks noChangeAspect="1"/>
          </p:cNvSpPr>
          <p:nvPr userDrawn="1"/>
        </p:nvSpPr>
        <p:spPr bwMode="auto">
          <a:xfrm>
            <a:off x="8225563" y="324685"/>
            <a:ext cx="601200" cy="311078"/>
          </a:xfrm>
          <a:custGeom>
            <a:avLst/>
            <a:gdLst>
              <a:gd name="T0" fmla="*/ 0 w 3235"/>
              <a:gd name="T1" fmla="*/ 0 h 1710"/>
              <a:gd name="T2" fmla="*/ 1264 w 3235"/>
              <a:gd name="T3" fmla="*/ 0 h 1710"/>
              <a:gd name="T4" fmla="*/ 1264 w 3235"/>
              <a:gd name="T5" fmla="*/ 1383 h 1710"/>
              <a:gd name="T6" fmla="*/ 1585 w 3235"/>
              <a:gd name="T7" fmla="*/ 1380 h 1710"/>
              <a:gd name="T8" fmla="*/ 1584 w 3235"/>
              <a:gd name="T9" fmla="*/ 0 h 1710"/>
              <a:gd name="T10" fmla="*/ 3235 w 3235"/>
              <a:gd name="T11" fmla="*/ 0 h 1710"/>
              <a:gd name="T12" fmla="*/ 3235 w 3235"/>
              <a:gd name="T13" fmla="*/ 1710 h 1710"/>
              <a:gd name="T14" fmla="*/ 2905 w 3235"/>
              <a:gd name="T15" fmla="*/ 1710 h 1710"/>
              <a:gd name="T16" fmla="*/ 2905 w 3235"/>
              <a:gd name="T17" fmla="*/ 312 h 1710"/>
              <a:gd name="T18" fmla="*/ 2575 w 3235"/>
              <a:gd name="T19" fmla="*/ 312 h 1710"/>
              <a:gd name="T20" fmla="*/ 2575 w 3235"/>
              <a:gd name="T21" fmla="*/ 1710 h 1710"/>
              <a:gd name="T22" fmla="*/ 2245 w 3235"/>
              <a:gd name="T23" fmla="*/ 1710 h 1710"/>
              <a:gd name="T24" fmla="*/ 2245 w 3235"/>
              <a:gd name="T25" fmla="*/ 312 h 1710"/>
              <a:gd name="T26" fmla="*/ 1915 w 3235"/>
              <a:gd name="T27" fmla="*/ 312 h 1710"/>
              <a:gd name="T28" fmla="*/ 1917 w 3235"/>
              <a:gd name="T29" fmla="*/ 1709 h 1710"/>
              <a:gd name="T30" fmla="*/ 938 w 3235"/>
              <a:gd name="T31" fmla="*/ 1709 h 1710"/>
              <a:gd name="T32" fmla="*/ 938 w 3235"/>
              <a:gd name="T33" fmla="*/ 313 h 1710"/>
              <a:gd name="T34" fmla="*/ 612 w 3235"/>
              <a:gd name="T35" fmla="*/ 313 h 1710"/>
              <a:gd name="T36" fmla="*/ 612 w 3235"/>
              <a:gd name="T37" fmla="*/ 1709 h 1710"/>
              <a:gd name="T38" fmla="*/ 293 w 3235"/>
              <a:gd name="T39" fmla="*/ 1709 h 1710"/>
              <a:gd name="T40" fmla="*/ 293 w 3235"/>
              <a:gd name="T41" fmla="*/ 313 h 1710"/>
              <a:gd name="T42" fmla="*/ 0 w 3235"/>
              <a:gd name="T43" fmla="*/ 313 h 1710"/>
              <a:gd name="T44" fmla="*/ 0 w 3235"/>
              <a:gd name="T45"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5" h="1710" extrusionOk="0">
                <a:moveTo>
                  <a:pt x="0" y="0"/>
                </a:moveTo>
                <a:lnTo>
                  <a:pt x="1264" y="0"/>
                </a:lnTo>
                <a:lnTo>
                  <a:pt x="1264" y="1383"/>
                </a:lnTo>
                <a:lnTo>
                  <a:pt x="1585" y="1380"/>
                </a:lnTo>
                <a:lnTo>
                  <a:pt x="1584" y="0"/>
                </a:lnTo>
                <a:lnTo>
                  <a:pt x="3235" y="0"/>
                </a:lnTo>
                <a:lnTo>
                  <a:pt x="3235" y="1710"/>
                </a:lnTo>
                <a:lnTo>
                  <a:pt x="2905" y="1710"/>
                </a:lnTo>
                <a:lnTo>
                  <a:pt x="2905" y="312"/>
                </a:lnTo>
                <a:lnTo>
                  <a:pt x="2575" y="312"/>
                </a:lnTo>
                <a:lnTo>
                  <a:pt x="2575" y="1710"/>
                </a:lnTo>
                <a:lnTo>
                  <a:pt x="2245" y="1710"/>
                </a:lnTo>
                <a:lnTo>
                  <a:pt x="2245" y="312"/>
                </a:lnTo>
                <a:lnTo>
                  <a:pt x="1915" y="312"/>
                </a:lnTo>
                <a:lnTo>
                  <a:pt x="1917" y="1709"/>
                </a:lnTo>
                <a:lnTo>
                  <a:pt x="938" y="1709"/>
                </a:lnTo>
                <a:lnTo>
                  <a:pt x="938" y="313"/>
                </a:lnTo>
                <a:lnTo>
                  <a:pt x="612" y="313"/>
                </a:lnTo>
                <a:lnTo>
                  <a:pt x="612" y="1709"/>
                </a:lnTo>
                <a:lnTo>
                  <a:pt x="293" y="1709"/>
                </a:lnTo>
                <a:lnTo>
                  <a:pt x="293" y="313"/>
                </a:lnTo>
                <a:lnTo>
                  <a:pt x="0" y="313"/>
                </a:lnTo>
                <a:lnTo>
                  <a:pt x="0" y="0"/>
                </a:lnTo>
                <a:close/>
              </a:path>
            </a:pathLst>
          </a:custGeom>
          <a:solidFill>
            <a:srgbClr val="0065BD"/>
          </a:solidFill>
          <a:ln>
            <a:noFill/>
          </a:ln>
        </p:spPr>
        <p:txBody>
          <a:bodyPr/>
          <a:lstStyle/>
          <a:p>
            <a:pPr algn="r">
              <a:defRPr/>
            </a:pPr>
            <a:endParaRPr lang="de-DE">
              <a:solidFill>
                <a:srgbClr val="000000"/>
              </a:solidFill>
            </a:endParaRPr>
          </a:p>
        </p:txBody>
      </p:sp>
      <p:sp>
        <p:nvSpPr>
          <p:cNvPr id="5" name="Foliennummernplatzhalter 4"/>
          <p:cNvSpPr>
            <a:spLocks noGrp="1"/>
          </p:cNvSpPr>
          <p:nvPr>
            <p:ph type="sldNum" sz="quarter" idx="4"/>
          </p:nvPr>
        </p:nvSpPr>
        <p:spPr bwMode="auto">
          <a:xfrm>
            <a:off x="6774934" y="6473312"/>
            <a:ext cx="2052074" cy="365125"/>
          </a:xfrm>
          <a:prstGeom prst="rect">
            <a:avLst/>
          </a:prstGeom>
        </p:spPr>
        <p:txBody>
          <a:bodyPr vert="horz" lIns="0" tIns="45720" rIns="0" bIns="45720" rtlCol="0" anchor="ctr"/>
          <a:lstStyle>
            <a:lvl1pPr algn="r">
              <a:defRPr sz="1000">
                <a:solidFill>
                  <a:schemeClr val="bg1">
                    <a:lumMod val="65000"/>
                  </a:schemeClr>
                </a:solidFill>
              </a:defRPr>
            </a:lvl1pPr>
          </a:lstStyle>
          <a:p>
            <a:pPr>
              <a:defRPr/>
            </a:pPr>
            <a:fld id="{CE58CB1E-F828-4F11-99E0-327109AF9DA4}" type="slidenum">
              <a:rPr/>
              <a:pPr>
                <a:defRPr/>
              </a:pPr>
              <a:t>‹#›</a:t>
            </a:fld>
            <a:endParaRPr lang="en-US"/>
          </a:p>
        </p:txBody>
      </p:sp>
      <p:pic>
        <p:nvPicPr>
          <p:cNvPr id="6" name="Picture 2"/>
          <p:cNvPicPr>
            <a:picLocks noChangeAspect="1" noChangeArrowheads="1"/>
          </p:cNvPicPr>
          <p:nvPr userDrawn="1"/>
        </p:nvPicPr>
        <p:blipFill>
          <a:blip r:embed="rId5"/>
          <a:stretch/>
        </p:blipFill>
        <p:spPr bwMode="auto">
          <a:xfrm>
            <a:off x="8853611" y="6611890"/>
            <a:ext cx="181003" cy="72590"/>
          </a:xfrm>
          <a:prstGeom prst="rect">
            <a:avLst/>
          </a:prstGeom>
          <a:noFill/>
          <a:ln>
            <a:noFill/>
          </a:ln>
        </p:spPr>
      </p:pic>
      <p:sp>
        <p:nvSpPr>
          <p:cNvPr id="7" name="Fußzeilenplatzhalter 3"/>
          <p:cNvSpPr>
            <a:spLocks noAdjustHandles="1"/>
          </p:cNvSpPr>
          <p:nvPr userDrawn="1"/>
        </p:nvSpPr>
        <p:spPr bwMode="auto">
          <a:xfrm>
            <a:off x="311162" y="6473312"/>
            <a:ext cx="6296467" cy="363600"/>
          </a:xfrm>
          <a:prstGeom prst="rect">
            <a:avLst/>
          </a:prstGeom>
        </p:spPr>
        <p:txBody>
          <a:bodyPr vert="horz" lIns="0" tIns="45720" rIns="0" bIns="45720" rtlCol="0" anchor="ctr"/>
          <a:lstStyle>
            <a:defPPr>
              <a:defRPr lang="de-DE"/>
            </a:defPPr>
            <a:lvl1pPr algn="l">
              <a:spcBef>
                <a:spcPts val="0"/>
              </a:spcBef>
              <a:spcAft>
                <a:spcPts val="0"/>
              </a:spcAft>
              <a:defRPr sz="1200">
                <a:solidFill>
                  <a:schemeClr val="tx1"/>
                </a:solidFill>
                <a:latin typeface="Arial"/>
                <a:ea typeface="+mn-ea"/>
              </a:defRPr>
            </a:lvl1pPr>
            <a:lvl2pPr marL="457200" algn="l">
              <a:spcBef>
                <a:spcPts val="0"/>
              </a:spcBef>
              <a:spcAft>
                <a:spcPts val="0"/>
              </a:spcAft>
              <a:defRPr>
                <a:solidFill>
                  <a:schemeClr val="tx1"/>
                </a:solidFill>
                <a:latin typeface="Arial"/>
                <a:ea typeface="+mn-ea"/>
              </a:defRPr>
            </a:lvl2pPr>
            <a:lvl3pPr marL="914400" algn="l">
              <a:spcBef>
                <a:spcPts val="0"/>
              </a:spcBef>
              <a:spcAft>
                <a:spcPts val="0"/>
              </a:spcAft>
              <a:defRPr>
                <a:solidFill>
                  <a:schemeClr val="tx1"/>
                </a:solidFill>
                <a:latin typeface="Arial"/>
                <a:ea typeface="+mn-ea"/>
              </a:defRPr>
            </a:lvl3pPr>
            <a:lvl4pPr marL="1371600" algn="l">
              <a:spcBef>
                <a:spcPts val="0"/>
              </a:spcBef>
              <a:spcAft>
                <a:spcPts val="0"/>
              </a:spcAft>
              <a:defRPr>
                <a:solidFill>
                  <a:schemeClr val="tx1"/>
                </a:solidFill>
                <a:latin typeface="Arial"/>
                <a:ea typeface="+mn-ea"/>
              </a:defRPr>
            </a:lvl4pPr>
            <a:lvl5pPr marL="1828800" algn="l">
              <a:spcBef>
                <a:spcPts val="0"/>
              </a:spcBef>
              <a:spcAft>
                <a:spcPts val="0"/>
              </a:spcAft>
              <a:defRPr>
                <a:solidFill>
                  <a:schemeClr val="tx1"/>
                </a:solidFill>
                <a:latin typeface="Arial"/>
                <a:ea typeface="+mn-ea"/>
              </a:defRPr>
            </a:lvl5pPr>
            <a:lvl6pPr marL="2286000" algn="l" defTabSz="914400">
              <a:defRPr>
                <a:solidFill>
                  <a:schemeClr val="tx1"/>
                </a:solidFill>
                <a:latin typeface="Arial"/>
                <a:ea typeface="+mn-ea"/>
              </a:defRPr>
            </a:lvl6pPr>
            <a:lvl7pPr marL="2743200" algn="l" defTabSz="914400">
              <a:defRPr>
                <a:solidFill>
                  <a:schemeClr val="tx1"/>
                </a:solidFill>
                <a:latin typeface="Arial"/>
                <a:ea typeface="+mn-ea"/>
              </a:defRPr>
            </a:lvl7pPr>
            <a:lvl8pPr marL="3200400" algn="l" defTabSz="914400">
              <a:defRPr>
                <a:solidFill>
                  <a:schemeClr val="tx1"/>
                </a:solidFill>
                <a:latin typeface="Arial"/>
                <a:ea typeface="+mn-ea"/>
              </a:defRPr>
            </a:lvl8pPr>
            <a:lvl9pPr marL="3657600" algn="l" defTabSz="914400">
              <a:defRPr>
                <a:solidFill>
                  <a:schemeClr val="tx1"/>
                </a:solidFill>
                <a:latin typeface="Arial"/>
                <a:ea typeface="+mn-ea"/>
              </a:defRPr>
            </a:lvl9pPr>
          </a:lstStyle>
          <a:p>
            <a:pPr>
              <a:defRPr/>
            </a:pPr>
            <a:r>
              <a:rPr lang="de-DE" sz="1000" dirty="0" err="1">
                <a:solidFill>
                  <a:srgbClr val="999999"/>
                </a:solidFill>
              </a:rPr>
              <a:t>Structural</a:t>
            </a:r>
            <a:r>
              <a:rPr lang="de-DE" sz="1000" dirty="0">
                <a:solidFill>
                  <a:srgbClr val="999999"/>
                </a:solidFill>
              </a:rPr>
              <a:t> Wind Engineering | </a:t>
            </a:r>
            <a:r>
              <a:rPr lang="de-DE" sz="1000" dirty="0" err="1">
                <a:solidFill>
                  <a:srgbClr val="999999"/>
                </a:solidFill>
              </a:rPr>
              <a:t>Chair</a:t>
            </a:r>
            <a:r>
              <a:rPr lang="de-DE" sz="1000" dirty="0">
                <a:solidFill>
                  <a:srgbClr val="999999"/>
                </a:solidFill>
              </a:rPr>
              <a:t> </a:t>
            </a:r>
            <a:r>
              <a:rPr lang="de-DE" sz="1000" dirty="0" err="1">
                <a:solidFill>
                  <a:srgbClr val="999999"/>
                </a:solidFill>
              </a:rPr>
              <a:t>of</a:t>
            </a:r>
            <a:r>
              <a:rPr lang="de-DE" sz="1000" dirty="0">
                <a:solidFill>
                  <a:srgbClr val="999999"/>
                </a:solidFill>
              </a:rPr>
              <a:t> </a:t>
            </a:r>
            <a:r>
              <a:rPr lang="de-DE" sz="1000" dirty="0" err="1">
                <a:solidFill>
                  <a:srgbClr val="999999"/>
                </a:solidFill>
              </a:rPr>
              <a:t>Structural</a:t>
            </a:r>
            <a:r>
              <a:rPr lang="de-DE" sz="1000" dirty="0">
                <a:solidFill>
                  <a:srgbClr val="999999"/>
                </a:solidFill>
              </a:rPr>
              <a:t> Analysis | WS 201</a:t>
            </a:r>
            <a:r>
              <a:rPr lang="hu-HU" sz="1000" dirty="0">
                <a:solidFill>
                  <a:srgbClr val="999999"/>
                </a:solidFill>
              </a:rPr>
              <a:t>8</a:t>
            </a:r>
            <a:r>
              <a:rPr lang="de-DE" sz="1000" dirty="0">
                <a:solidFill>
                  <a:srgbClr val="999999"/>
                </a:solidFill>
              </a:rPr>
              <a:t>/1</a:t>
            </a:r>
            <a:r>
              <a:rPr lang="hu-HU" sz="1000" dirty="0">
                <a:solidFill>
                  <a:srgbClr val="999999"/>
                </a:solidFill>
              </a:rPr>
              <a:t>9</a:t>
            </a:r>
            <a:r>
              <a:rPr lang="de-DE" sz="1000" dirty="0">
                <a:solidFill>
                  <a:srgbClr val="999999"/>
                </a:solidFill>
              </a:rPr>
              <a:t> | </a:t>
            </a:r>
            <a:r>
              <a:rPr lang="de-DE" sz="1000" dirty="0" err="1">
                <a:solidFill>
                  <a:srgbClr val="999999"/>
                </a:solidFill>
              </a:rPr>
              <a:t>Detailed</a:t>
            </a:r>
            <a:r>
              <a:rPr lang="de-DE" sz="1000" dirty="0">
                <a:solidFill>
                  <a:srgbClr val="999999"/>
                </a:solidFill>
              </a:rPr>
              <a:t> FSI</a:t>
            </a:r>
            <a:endParaRPr lang="en-US" sz="1000" dirty="0">
              <a:solidFill>
                <a:srgbClr val="999999"/>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a:lnSpc>
          <a:spcPct val="125000"/>
        </a:lnSpc>
        <a:spcBef>
          <a:spcPts val="0"/>
        </a:spcBef>
        <a:spcAft>
          <a:spcPts val="0"/>
        </a:spcAft>
        <a:defRPr sz="2200" b="0">
          <a:solidFill>
            <a:schemeClr val="tx1"/>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p:titleStyle>
    <p:bodyStyle>
      <a:lvl1pPr algn="l">
        <a:lnSpc>
          <a:spcPct val="100000"/>
        </a:lnSpc>
        <a:spcBef>
          <a:spcPts val="0"/>
        </a:spcBef>
        <a:spcAft>
          <a:spcPts val="0"/>
        </a:spcAft>
        <a:defRPr sz="1600">
          <a:solidFill>
            <a:schemeClr val="tx1"/>
          </a:solidFill>
          <a:latin typeface="+mn-lt"/>
          <a:ea typeface="+mn-ea"/>
        </a:defRPr>
      </a:lvl1pPr>
      <a:lvl2pPr marL="176213" indent="-176213" algn="l">
        <a:lnSpc>
          <a:spcPct val="100000"/>
        </a:lnSpc>
        <a:spcBef>
          <a:spcPts val="0"/>
        </a:spcBef>
        <a:spcAft>
          <a:spcPts val="0"/>
        </a:spcAft>
        <a:buFont typeface="Arial"/>
        <a:buChar char="•"/>
        <a:defRPr sz="1600">
          <a:solidFill>
            <a:schemeClr val="tx1"/>
          </a:solidFill>
          <a:latin typeface="+mn-lt"/>
          <a:ea typeface="+mn-ea"/>
        </a:defRPr>
      </a:lvl2pPr>
      <a:lvl3pPr marL="360363" indent="-184150" algn="l">
        <a:lnSpc>
          <a:spcPct val="125000"/>
        </a:lnSpc>
        <a:spcBef>
          <a:spcPts val="0"/>
        </a:spcBef>
        <a:spcAft>
          <a:spcPts val="0"/>
        </a:spcAft>
        <a:buFont typeface="Symbol"/>
        <a:buChar char="-"/>
        <a:defRPr sz="1400">
          <a:solidFill>
            <a:schemeClr val="tx1"/>
          </a:solidFill>
          <a:latin typeface="+mn-lt"/>
          <a:ea typeface="+mn-ea"/>
        </a:defRPr>
      </a:lvl3pPr>
      <a:lvl4pPr marL="538163" indent="-177800" algn="l">
        <a:lnSpc>
          <a:spcPct val="125000"/>
        </a:lnSpc>
        <a:spcBef>
          <a:spcPts val="0"/>
        </a:spcBef>
        <a:spcAft>
          <a:spcPts val="0"/>
        </a:spcAft>
        <a:buFont typeface="Symbol"/>
        <a:buChar char="-"/>
        <a:defRPr sz="1400">
          <a:solidFill>
            <a:schemeClr val="tx1"/>
          </a:solidFill>
          <a:latin typeface="+mn-lt"/>
          <a:ea typeface="+mn-ea"/>
        </a:defRPr>
      </a:lvl4pPr>
      <a:lvl5pPr marL="714375" indent="-176213" algn="l">
        <a:lnSpc>
          <a:spcPct val="125000"/>
        </a:lnSpc>
        <a:spcBef>
          <a:spcPts val="0"/>
        </a:spcBef>
        <a:spcAft>
          <a:spcPts val="0"/>
        </a:spcAft>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p:bodyStyle>
    <p:otherStyle>
      <a:defPPr>
        <a:defRPr lang="de-DE"/>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3.xml"/><Relationship Id="rId4"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Rechteck 18"/>
          <p:cNvSpPr/>
          <p:nvPr/>
        </p:nvSpPr>
        <p:spPr bwMode="auto">
          <a:xfrm>
            <a:off x="0" y="896983"/>
            <a:ext cx="9144000" cy="59610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solidFill>
                <a:schemeClr val="bg1"/>
              </a:solidFill>
            </a:endParaRPr>
          </a:p>
        </p:txBody>
      </p:sp>
      <p:sp>
        <p:nvSpPr>
          <p:cNvPr id="5" name="Rechteck 17"/>
          <p:cNvSpPr/>
          <p:nvPr/>
        </p:nvSpPr>
        <p:spPr bwMode="auto">
          <a:xfrm>
            <a:off x="0" y="0"/>
            <a:ext cx="9144000" cy="9628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6" name="Titel 1"/>
          <p:cNvSpPr/>
          <p:nvPr/>
        </p:nvSpPr>
        <p:spPr bwMode="auto">
          <a:xfrm>
            <a:off x="320401" y="4081430"/>
            <a:ext cx="6417017" cy="493507"/>
          </a:xfrm>
          <a:prstGeom prst="rect">
            <a:avLst/>
          </a:prstGeom>
        </p:spPr>
        <p:txBody>
          <a:bodyPr>
            <a:noAutofit/>
          </a:bodyPr>
          <a:lstStyle>
            <a:lvl1pPr algn="l">
              <a:lnSpc>
                <a:spcPct val="125000"/>
              </a:lnSpc>
              <a:spcBef>
                <a:spcPts val="0"/>
              </a:spcBef>
              <a:spcAft>
                <a:spcPts val="0"/>
              </a:spcAft>
              <a:defRPr sz="2200" b="0">
                <a:solidFill>
                  <a:schemeClr val="tx1"/>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a:defRPr/>
            </a:pPr>
            <a:r>
              <a:rPr lang="de-DE" sz="2800" b="1">
                <a:solidFill>
                  <a:schemeClr val="bg1"/>
                </a:solidFill>
              </a:rPr>
              <a:t>STRUCTURAL WIND ENGINEERING</a:t>
            </a:r>
            <a:endParaRPr/>
          </a:p>
        </p:txBody>
      </p:sp>
      <p:sp>
        <p:nvSpPr>
          <p:cNvPr id="7" name="Titel 1"/>
          <p:cNvSpPr/>
          <p:nvPr/>
        </p:nvSpPr>
        <p:spPr bwMode="auto">
          <a:xfrm>
            <a:off x="324468" y="4574938"/>
            <a:ext cx="7566209" cy="1055402"/>
          </a:xfrm>
          <a:prstGeom prst="rect">
            <a:avLst/>
          </a:prstGeom>
        </p:spPr>
        <p:txBody>
          <a:bodyPr vert="horz" lIns="91440" tIns="45720" rIns="91440" bIns="45720" rtlCol="0" anchor="t">
            <a:noAutofit/>
          </a:bodyPr>
          <a:lstStyle>
            <a:lvl1pPr marL="0" algn="l" defTabSz="914400">
              <a:lnSpc>
                <a:spcPct val="90000"/>
              </a:lnSpc>
              <a:spcBef>
                <a:spcPts val="0"/>
              </a:spcBef>
              <a:buNone/>
              <a:defRPr lang="de-DE" sz="1800" b="1">
                <a:solidFill>
                  <a:srgbClr val="0065BD"/>
                </a:solidFill>
                <a:latin typeface="Arial"/>
                <a:ea typeface="ＭＳ Ｐゴシック"/>
              </a:defRPr>
            </a:lvl1pPr>
          </a:lstStyle>
          <a:p>
            <a:pPr>
              <a:lnSpc>
                <a:spcPct val="120000"/>
              </a:lnSpc>
              <a:defRPr/>
            </a:pPr>
            <a:r>
              <a:rPr lang="de-DE" sz="2000" b="0" dirty="0">
                <a:solidFill>
                  <a:schemeClr val="bg1"/>
                </a:solidFill>
              </a:rPr>
              <a:t>Roland </a:t>
            </a:r>
            <a:r>
              <a:rPr lang="de-DE" sz="2000" b="0" dirty="0" err="1">
                <a:solidFill>
                  <a:schemeClr val="bg1"/>
                </a:solidFill>
              </a:rPr>
              <a:t>Wüchner</a:t>
            </a:r>
            <a:r>
              <a:rPr lang="de-DE" sz="2000" b="0" dirty="0">
                <a:solidFill>
                  <a:schemeClr val="bg1"/>
                </a:solidFill>
              </a:rPr>
              <a:t>, </a:t>
            </a:r>
            <a:r>
              <a:rPr lang="hu-HU" sz="2000" b="0" dirty="0" err="1">
                <a:solidFill>
                  <a:schemeClr val="bg1"/>
                </a:solidFill>
              </a:rPr>
              <a:t>Chair</a:t>
            </a:r>
            <a:r>
              <a:rPr lang="hu-HU" sz="2000" b="0" dirty="0">
                <a:solidFill>
                  <a:schemeClr val="bg1"/>
                </a:solidFill>
              </a:rPr>
              <a:t> of </a:t>
            </a:r>
            <a:r>
              <a:rPr lang="hu-HU" sz="2000" b="0" dirty="0" err="1">
                <a:solidFill>
                  <a:schemeClr val="bg1"/>
                </a:solidFill>
              </a:rPr>
              <a:t>Structural</a:t>
            </a:r>
            <a:r>
              <a:rPr lang="hu-HU" sz="2000" b="0" dirty="0">
                <a:solidFill>
                  <a:schemeClr val="bg1"/>
                </a:solidFill>
              </a:rPr>
              <a:t> </a:t>
            </a:r>
            <a:r>
              <a:rPr lang="hu-HU" sz="2000" b="0" dirty="0" err="1">
                <a:solidFill>
                  <a:schemeClr val="bg1"/>
                </a:solidFill>
              </a:rPr>
              <a:t>Analysis</a:t>
            </a:r>
            <a:r>
              <a:rPr lang="de-DE" sz="2000" b="0" dirty="0">
                <a:solidFill>
                  <a:schemeClr val="bg1"/>
                </a:solidFill>
              </a:rPr>
              <a:t>, TUM</a:t>
            </a:r>
            <a:endParaRPr dirty="0"/>
          </a:p>
          <a:p>
            <a:pPr>
              <a:lnSpc>
                <a:spcPct val="120000"/>
              </a:lnSpc>
              <a:defRPr/>
            </a:pPr>
            <a:r>
              <a:rPr lang="de-DE" sz="2000" b="0" dirty="0" err="1">
                <a:solidFill>
                  <a:schemeClr val="bg1"/>
                </a:solidFill>
              </a:rPr>
              <a:t>Máté</a:t>
            </a:r>
            <a:r>
              <a:rPr lang="de-DE" sz="2000" b="0" dirty="0">
                <a:solidFill>
                  <a:schemeClr val="bg1"/>
                </a:solidFill>
              </a:rPr>
              <a:t> </a:t>
            </a:r>
            <a:r>
              <a:rPr lang="de-DE" sz="2000" b="0" dirty="0" err="1">
                <a:solidFill>
                  <a:schemeClr val="bg1"/>
                </a:solidFill>
              </a:rPr>
              <a:t>Péntek</a:t>
            </a:r>
            <a:r>
              <a:rPr lang="de-DE" sz="2000" b="0" dirty="0">
                <a:solidFill>
                  <a:schemeClr val="bg1"/>
                </a:solidFill>
              </a:rPr>
              <a:t>, </a:t>
            </a:r>
            <a:r>
              <a:rPr lang="hu-HU" sz="2000" b="0" dirty="0" err="1">
                <a:solidFill>
                  <a:schemeClr val="bg1"/>
                </a:solidFill>
              </a:rPr>
              <a:t>Chair</a:t>
            </a:r>
            <a:r>
              <a:rPr lang="hu-HU" sz="2000" b="0" dirty="0">
                <a:solidFill>
                  <a:schemeClr val="bg1"/>
                </a:solidFill>
              </a:rPr>
              <a:t> of </a:t>
            </a:r>
            <a:r>
              <a:rPr lang="hu-HU" sz="2000" b="0" dirty="0" err="1">
                <a:solidFill>
                  <a:schemeClr val="bg1"/>
                </a:solidFill>
              </a:rPr>
              <a:t>Structural</a:t>
            </a:r>
            <a:r>
              <a:rPr lang="hu-HU" sz="2000" b="0" dirty="0">
                <a:solidFill>
                  <a:schemeClr val="bg1"/>
                </a:solidFill>
              </a:rPr>
              <a:t> </a:t>
            </a:r>
            <a:r>
              <a:rPr lang="hu-HU" sz="2000" b="0" dirty="0" err="1">
                <a:solidFill>
                  <a:schemeClr val="bg1"/>
                </a:solidFill>
              </a:rPr>
              <a:t>Analysis</a:t>
            </a:r>
            <a:r>
              <a:rPr lang="de-DE" sz="2000" b="0" dirty="0">
                <a:solidFill>
                  <a:schemeClr val="bg1"/>
                </a:solidFill>
              </a:rPr>
              <a:t>, TUM</a:t>
            </a:r>
            <a:endParaRPr dirty="0"/>
          </a:p>
        </p:txBody>
      </p:sp>
      <p:sp>
        <p:nvSpPr>
          <p:cNvPr id="8" name="Fußzeilenplatzhalter 3"/>
          <p:cNvSpPr/>
          <p:nvPr/>
        </p:nvSpPr>
        <p:spPr bwMode="auto">
          <a:xfrm>
            <a:off x="311162" y="6473312"/>
            <a:ext cx="4922689" cy="363600"/>
          </a:xfrm>
          <a:prstGeom prst="rect">
            <a:avLst/>
          </a:prstGeom>
        </p:spPr>
        <p:txBody>
          <a:bodyPr vert="horz" lIns="0" tIns="45720" rIns="0" bIns="45720" rtlCol="0" anchor="ctr"/>
          <a:lstStyle>
            <a:defPPr>
              <a:defRPr lang="de-DE"/>
            </a:defPPr>
            <a:lvl1pPr algn="l">
              <a:spcBef>
                <a:spcPts val="0"/>
              </a:spcBef>
              <a:spcAft>
                <a:spcPts val="0"/>
              </a:spcAft>
              <a:defRPr sz="1200">
                <a:solidFill>
                  <a:schemeClr val="tx1"/>
                </a:solidFill>
                <a:latin typeface="Arial"/>
                <a:ea typeface="+mn-ea"/>
              </a:defRPr>
            </a:lvl1pPr>
            <a:lvl2pPr marL="457200" algn="l">
              <a:spcBef>
                <a:spcPts val="0"/>
              </a:spcBef>
              <a:spcAft>
                <a:spcPts val="0"/>
              </a:spcAft>
              <a:defRPr>
                <a:solidFill>
                  <a:schemeClr val="tx1"/>
                </a:solidFill>
                <a:latin typeface="Arial"/>
                <a:ea typeface="+mn-ea"/>
              </a:defRPr>
            </a:lvl2pPr>
            <a:lvl3pPr marL="914400" algn="l">
              <a:spcBef>
                <a:spcPts val="0"/>
              </a:spcBef>
              <a:spcAft>
                <a:spcPts val="0"/>
              </a:spcAft>
              <a:defRPr>
                <a:solidFill>
                  <a:schemeClr val="tx1"/>
                </a:solidFill>
                <a:latin typeface="Arial"/>
                <a:ea typeface="+mn-ea"/>
              </a:defRPr>
            </a:lvl3pPr>
            <a:lvl4pPr marL="1371600" algn="l">
              <a:spcBef>
                <a:spcPts val="0"/>
              </a:spcBef>
              <a:spcAft>
                <a:spcPts val="0"/>
              </a:spcAft>
              <a:defRPr>
                <a:solidFill>
                  <a:schemeClr val="tx1"/>
                </a:solidFill>
                <a:latin typeface="Arial"/>
                <a:ea typeface="+mn-ea"/>
              </a:defRPr>
            </a:lvl4pPr>
            <a:lvl5pPr marL="1828800" algn="l">
              <a:spcBef>
                <a:spcPts val="0"/>
              </a:spcBef>
              <a:spcAft>
                <a:spcPts val="0"/>
              </a:spcAft>
              <a:defRPr>
                <a:solidFill>
                  <a:schemeClr val="tx1"/>
                </a:solidFill>
                <a:latin typeface="Arial"/>
                <a:ea typeface="+mn-ea"/>
              </a:defRPr>
            </a:lvl5pPr>
            <a:lvl6pPr marL="2286000" algn="l" defTabSz="914400">
              <a:defRPr>
                <a:solidFill>
                  <a:schemeClr val="tx1"/>
                </a:solidFill>
                <a:latin typeface="Arial"/>
                <a:ea typeface="+mn-ea"/>
              </a:defRPr>
            </a:lvl6pPr>
            <a:lvl7pPr marL="2743200" algn="l" defTabSz="914400">
              <a:defRPr>
                <a:solidFill>
                  <a:schemeClr val="tx1"/>
                </a:solidFill>
                <a:latin typeface="Arial"/>
                <a:ea typeface="+mn-ea"/>
              </a:defRPr>
            </a:lvl7pPr>
            <a:lvl8pPr marL="3200400" algn="l" defTabSz="914400">
              <a:defRPr>
                <a:solidFill>
                  <a:schemeClr val="tx1"/>
                </a:solidFill>
                <a:latin typeface="Arial"/>
                <a:ea typeface="+mn-ea"/>
              </a:defRPr>
            </a:lvl8pPr>
            <a:lvl9pPr marL="3657600" algn="l" defTabSz="914400">
              <a:defRPr>
                <a:solidFill>
                  <a:schemeClr val="tx1"/>
                </a:solidFill>
                <a:latin typeface="Arial"/>
                <a:ea typeface="+mn-ea"/>
              </a:defRPr>
            </a:lvl9pPr>
          </a:lstStyle>
          <a:p>
            <a:pPr>
              <a:defRPr/>
            </a:pPr>
            <a:r>
              <a:rPr lang="de-DE" sz="1000" dirty="0" err="1">
                <a:solidFill>
                  <a:schemeClr val="bg1"/>
                </a:solidFill>
              </a:rPr>
              <a:t>Structural</a:t>
            </a:r>
            <a:r>
              <a:rPr lang="de-DE" sz="1000" dirty="0">
                <a:solidFill>
                  <a:schemeClr val="bg1"/>
                </a:solidFill>
              </a:rPr>
              <a:t> Wind Engineering | </a:t>
            </a:r>
            <a:r>
              <a:rPr lang="de-DE" sz="1000" dirty="0" err="1">
                <a:solidFill>
                  <a:schemeClr val="bg1"/>
                </a:solidFill>
              </a:rPr>
              <a:t>Chair</a:t>
            </a:r>
            <a:r>
              <a:rPr lang="de-DE" sz="1000" dirty="0">
                <a:solidFill>
                  <a:schemeClr val="bg1"/>
                </a:solidFill>
              </a:rPr>
              <a:t> </a:t>
            </a:r>
            <a:r>
              <a:rPr lang="de-DE" sz="1000" dirty="0" err="1">
                <a:solidFill>
                  <a:schemeClr val="bg1"/>
                </a:solidFill>
              </a:rPr>
              <a:t>of</a:t>
            </a:r>
            <a:r>
              <a:rPr lang="de-DE" sz="1000" dirty="0">
                <a:solidFill>
                  <a:schemeClr val="bg1"/>
                </a:solidFill>
              </a:rPr>
              <a:t> </a:t>
            </a:r>
            <a:r>
              <a:rPr lang="de-DE" sz="1000" dirty="0" err="1">
                <a:solidFill>
                  <a:schemeClr val="bg1"/>
                </a:solidFill>
              </a:rPr>
              <a:t>Structural</a:t>
            </a:r>
            <a:r>
              <a:rPr lang="de-DE" sz="1000" dirty="0">
                <a:solidFill>
                  <a:schemeClr val="bg1"/>
                </a:solidFill>
              </a:rPr>
              <a:t> Analysis | WS 201</a:t>
            </a:r>
            <a:r>
              <a:rPr lang="hu-HU" sz="1000" dirty="0">
                <a:solidFill>
                  <a:schemeClr val="bg1"/>
                </a:solidFill>
              </a:rPr>
              <a:t>8</a:t>
            </a:r>
            <a:r>
              <a:rPr lang="de-DE" sz="1000" dirty="0">
                <a:solidFill>
                  <a:schemeClr val="bg1"/>
                </a:solidFill>
              </a:rPr>
              <a:t>/1</a:t>
            </a:r>
            <a:r>
              <a:rPr lang="hu-HU" sz="1000" dirty="0">
                <a:solidFill>
                  <a:schemeClr val="bg1"/>
                </a:solidFill>
              </a:rPr>
              <a:t>9</a:t>
            </a:r>
            <a:r>
              <a:rPr lang="de-DE" sz="1000" dirty="0">
                <a:solidFill>
                  <a:schemeClr val="bg1"/>
                </a:solidFill>
              </a:rPr>
              <a:t> | </a:t>
            </a:r>
            <a:r>
              <a:rPr lang="de-DE" sz="1000" dirty="0" err="1">
                <a:solidFill>
                  <a:schemeClr val="bg1"/>
                </a:solidFill>
              </a:rPr>
              <a:t>Detailed</a:t>
            </a:r>
            <a:r>
              <a:rPr lang="de-DE" sz="1000" dirty="0">
                <a:solidFill>
                  <a:schemeClr val="bg1"/>
                </a:solidFill>
              </a:rPr>
              <a:t> FSI</a:t>
            </a:r>
            <a:endParaRPr lang="en-US" sz="1000" dirty="0">
              <a:solidFill>
                <a:schemeClr val="bg1"/>
              </a:solidFill>
            </a:endParaRPr>
          </a:p>
        </p:txBody>
      </p:sp>
      <p:sp>
        <p:nvSpPr>
          <p:cNvPr id="9" name="Freeform 7"/>
          <p:cNvSpPr>
            <a:spLocks noChangeAspect="1"/>
          </p:cNvSpPr>
          <p:nvPr/>
        </p:nvSpPr>
        <p:spPr bwMode="auto">
          <a:xfrm>
            <a:off x="8225563" y="324685"/>
            <a:ext cx="601200" cy="311078"/>
          </a:xfrm>
          <a:custGeom>
            <a:avLst/>
            <a:gdLst>
              <a:gd name="T0" fmla="*/ 0 w 3235"/>
              <a:gd name="T1" fmla="*/ 0 h 1710"/>
              <a:gd name="T2" fmla="*/ 1264 w 3235"/>
              <a:gd name="T3" fmla="*/ 0 h 1710"/>
              <a:gd name="T4" fmla="*/ 1264 w 3235"/>
              <a:gd name="T5" fmla="*/ 1383 h 1710"/>
              <a:gd name="T6" fmla="*/ 1585 w 3235"/>
              <a:gd name="T7" fmla="*/ 1380 h 1710"/>
              <a:gd name="T8" fmla="*/ 1584 w 3235"/>
              <a:gd name="T9" fmla="*/ 0 h 1710"/>
              <a:gd name="T10" fmla="*/ 3235 w 3235"/>
              <a:gd name="T11" fmla="*/ 0 h 1710"/>
              <a:gd name="T12" fmla="*/ 3235 w 3235"/>
              <a:gd name="T13" fmla="*/ 1710 h 1710"/>
              <a:gd name="T14" fmla="*/ 2905 w 3235"/>
              <a:gd name="T15" fmla="*/ 1710 h 1710"/>
              <a:gd name="T16" fmla="*/ 2905 w 3235"/>
              <a:gd name="T17" fmla="*/ 312 h 1710"/>
              <a:gd name="T18" fmla="*/ 2575 w 3235"/>
              <a:gd name="T19" fmla="*/ 312 h 1710"/>
              <a:gd name="T20" fmla="*/ 2575 w 3235"/>
              <a:gd name="T21" fmla="*/ 1710 h 1710"/>
              <a:gd name="T22" fmla="*/ 2245 w 3235"/>
              <a:gd name="T23" fmla="*/ 1710 h 1710"/>
              <a:gd name="T24" fmla="*/ 2245 w 3235"/>
              <a:gd name="T25" fmla="*/ 312 h 1710"/>
              <a:gd name="T26" fmla="*/ 1915 w 3235"/>
              <a:gd name="T27" fmla="*/ 312 h 1710"/>
              <a:gd name="T28" fmla="*/ 1917 w 3235"/>
              <a:gd name="T29" fmla="*/ 1709 h 1710"/>
              <a:gd name="T30" fmla="*/ 938 w 3235"/>
              <a:gd name="T31" fmla="*/ 1709 h 1710"/>
              <a:gd name="T32" fmla="*/ 938 w 3235"/>
              <a:gd name="T33" fmla="*/ 313 h 1710"/>
              <a:gd name="T34" fmla="*/ 612 w 3235"/>
              <a:gd name="T35" fmla="*/ 313 h 1710"/>
              <a:gd name="T36" fmla="*/ 612 w 3235"/>
              <a:gd name="T37" fmla="*/ 1709 h 1710"/>
              <a:gd name="T38" fmla="*/ 293 w 3235"/>
              <a:gd name="T39" fmla="*/ 1709 h 1710"/>
              <a:gd name="T40" fmla="*/ 293 w 3235"/>
              <a:gd name="T41" fmla="*/ 313 h 1710"/>
              <a:gd name="T42" fmla="*/ 0 w 3235"/>
              <a:gd name="T43" fmla="*/ 313 h 1710"/>
              <a:gd name="T44" fmla="*/ 0 w 3235"/>
              <a:gd name="T45"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5" h="1710" extrusionOk="0">
                <a:moveTo>
                  <a:pt x="0" y="0"/>
                </a:moveTo>
                <a:lnTo>
                  <a:pt x="1264" y="0"/>
                </a:lnTo>
                <a:lnTo>
                  <a:pt x="1264" y="1383"/>
                </a:lnTo>
                <a:lnTo>
                  <a:pt x="1585" y="1380"/>
                </a:lnTo>
                <a:lnTo>
                  <a:pt x="1584" y="0"/>
                </a:lnTo>
                <a:lnTo>
                  <a:pt x="3235" y="0"/>
                </a:lnTo>
                <a:lnTo>
                  <a:pt x="3235" y="1710"/>
                </a:lnTo>
                <a:lnTo>
                  <a:pt x="2905" y="1710"/>
                </a:lnTo>
                <a:lnTo>
                  <a:pt x="2905" y="312"/>
                </a:lnTo>
                <a:lnTo>
                  <a:pt x="2575" y="312"/>
                </a:lnTo>
                <a:lnTo>
                  <a:pt x="2575" y="1710"/>
                </a:lnTo>
                <a:lnTo>
                  <a:pt x="2245" y="1710"/>
                </a:lnTo>
                <a:lnTo>
                  <a:pt x="2245" y="312"/>
                </a:lnTo>
                <a:lnTo>
                  <a:pt x="1915" y="312"/>
                </a:lnTo>
                <a:lnTo>
                  <a:pt x="1917" y="1709"/>
                </a:lnTo>
                <a:lnTo>
                  <a:pt x="938" y="1709"/>
                </a:lnTo>
                <a:lnTo>
                  <a:pt x="938" y="313"/>
                </a:lnTo>
                <a:lnTo>
                  <a:pt x="612" y="313"/>
                </a:lnTo>
                <a:lnTo>
                  <a:pt x="612" y="1709"/>
                </a:lnTo>
                <a:lnTo>
                  <a:pt x="293" y="1709"/>
                </a:lnTo>
                <a:lnTo>
                  <a:pt x="293" y="313"/>
                </a:lnTo>
                <a:lnTo>
                  <a:pt x="0" y="313"/>
                </a:lnTo>
                <a:lnTo>
                  <a:pt x="0" y="0"/>
                </a:lnTo>
                <a:close/>
              </a:path>
            </a:pathLst>
          </a:custGeom>
          <a:solidFill>
            <a:schemeClr val="bg1"/>
          </a:solidFill>
          <a:ln>
            <a:noFill/>
          </a:ln>
        </p:spPr>
        <p:txBody>
          <a:bodyPr/>
          <a:lstStyle/>
          <a:p>
            <a:pPr algn="r">
              <a:defRPr/>
            </a:pPr>
            <a:endParaRPr lang="de-DE">
              <a:solidFill>
                <a:schemeClr val="bg1"/>
              </a:solidFill>
            </a:endParaRPr>
          </a:p>
        </p:txBody>
      </p:sp>
      <p:sp>
        <p:nvSpPr>
          <p:cNvPr id="10" name="Textfeld 7"/>
          <p:cNvSpPr/>
          <p:nvPr/>
        </p:nvSpPr>
        <p:spPr bwMode="auto">
          <a:xfrm>
            <a:off x="320401" y="314325"/>
            <a:ext cx="7699650" cy="348403"/>
          </a:xfrm>
          <a:prstGeom prst="rect">
            <a:avLst/>
          </a:prstGeom>
          <a:noFill/>
        </p:spPr>
        <p:txBody>
          <a:bodyPr wrap="square" lIns="0" tIns="0" rIns="0" bIns="0" rtlCol="0">
            <a:spAutoFit/>
          </a:bodyPr>
          <a:lstStyle/>
          <a:p>
            <a:pPr>
              <a:lnSpc>
                <a:spcPct val="94000"/>
              </a:lnSpc>
              <a:defRPr/>
            </a:pPr>
            <a:r>
              <a:rPr lang="de-DE" sz="800">
                <a:solidFill>
                  <a:schemeClr val="bg1"/>
                </a:solidFill>
                <a:latin typeface="+mn-lt"/>
              </a:rPr>
              <a:t>Chair of Structural Analysis</a:t>
            </a:r>
            <a:endParaRPr/>
          </a:p>
          <a:p>
            <a:pPr>
              <a:lnSpc>
                <a:spcPct val="94000"/>
              </a:lnSpc>
              <a:defRPr/>
            </a:pPr>
            <a:r>
              <a:rPr lang="de-DE" sz="800">
                <a:solidFill>
                  <a:schemeClr val="bg1"/>
                </a:solidFill>
                <a:latin typeface="+mn-lt"/>
              </a:rPr>
              <a:t>TUM Department of Civil, Geo and Environmental Engineering</a:t>
            </a:r>
            <a:endParaRPr/>
          </a:p>
          <a:p>
            <a:pPr>
              <a:lnSpc>
                <a:spcPct val="94000"/>
              </a:lnSpc>
              <a:defRPr/>
            </a:pPr>
            <a:r>
              <a:rPr lang="de-DE" sz="800">
                <a:solidFill>
                  <a:schemeClr val="bg1"/>
                </a:solidFill>
                <a:latin typeface="+mn-lt"/>
              </a:rPr>
              <a:t>Technical University of Munich</a:t>
            </a:r>
            <a:endParaRPr/>
          </a:p>
        </p:txBody>
      </p:sp>
      <p:pic>
        <p:nvPicPr>
          <p:cNvPr id="11" name="Picture 2"/>
          <p:cNvPicPr>
            <a:picLocks noChangeAspect="1" noChangeArrowheads="1"/>
          </p:cNvPicPr>
          <p:nvPr/>
        </p:nvPicPr>
        <p:blipFill>
          <a:blip r:embed="rId2"/>
          <a:stretch/>
        </p:blipFill>
        <p:spPr bwMode="auto">
          <a:xfrm>
            <a:off x="8853611" y="6611890"/>
            <a:ext cx="181003" cy="72590"/>
          </a:xfrm>
          <a:prstGeom prst="rect">
            <a:avLst/>
          </a:prstGeom>
          <a:noFill/>
          <a:ln>
            <a:noFill/>
          </a:ln>
        </p:spPr>
      </p:pic>
      <p:pic>
        <p:nvPicPr>
          <p:cNvPr id="12" name="Picture 1"/>
          <p:cNvPicPr>
            <a:picLocks noChangeAspect="1"/>
          </p:cNvPicPr>
          <p:nvPr/>
        </p:nvPicPr>
        <p:blipFill>
          <a:blip r:embed="rId3"/>
          <a:stretch/>
        </p:blipFill>
        <p:spPr bwMode="auto">
          <a:xfrm>
            <a:off x="1746869" y="964458"/>
            <a:ext cx="5895343" cy="32372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Coupling of physics D-N</a:t>
            </a:r>
            <a:endParaRPr/>
          </a:p>
        </p:txBody>
      </p:sp>
      <p:grpSp>
        <p:nvGrpSpPr>
          <p:cNvPr id="5" name="Content Placeholder 7"/>
          <p:cNvGrpSpPr/>
          <p:nvPr/>
        </p:nvGrpSpPr>
        <p:grpSpPr bwMode="auto">
          <a:xfrm>
            <a:off x="7727950" y="9681409"/>
            <a:ext cx="2864799" cy="2004785"/>
            <a:chOff x="0" y="0"/>
            <a:chExt cx="2864799" cy="2004785"/>
          </a:xfrm>
        </p:grpSpPr>
      </p:grpSp>
      <p:sp>
        <p:nvSpPr>
          <p:cNvPr id="6" name="Rectangle 1"/>
          <p:cNvSpPr/>
          <p:nvPr/>
        </p:nvSpPr>
        <p:spPr bwMode="auto">
          <a:xfrm>
            <a:off x="2913293" y="765175"/>
            <a:ext cx="5867168" cy="6494085"/>
          </a:xfrm>
          <a:prstGeom prst="rect">
            <a:avLst/>
          </a:prstGeom>
        </p:spPr>
        <p:txBody>
          <a:bodyPr wrap="square">
            <a:spAutoFit/>
          </a:bodyPr>
          <a:lstStyle/>
          <a:p>
            <a:pPr marL="0" lvl="1">
              <a:spcBef>
                <a:spcPts val="600"/>
              </a:spcBef>
              <a:defRPr/>
            </a:pPr>
            <a:r>
              <a:rPr lang="hu-HU" sz="1400">
                <a:solidFill>
                  <a:srgbClr val="0065BD"/>
                </a:solidFill>
              </a:rPr>
              <a:t>Fluid solver </a:t>
            </a:r>
            <a:r>
              <a:rPr lang="hu-HU" sz="1400"/>
              <a:t>⇒</a:t>
            </a:r>
            <a:r>
              <a:rPr lang="de-DE" sz="1400"/>
              <a:t> </a:t>
            </a:r>
            <a:r>
              <a:rPr lang="hu-HU" sz="1400"/>
              <a:t>solves at timestep ⇒ pressure and friction on structure ⇒</a:t>
            </a:r>
            <a:r>
              <a:rPr lang="de-DE" sz="1400"/>
              <a:t> </a:t>
            </a:r>
            <a:r>
              <a:rPr lang="hu-HU" sz="1400"/>
              <a:t>forces on surface nodes ⇒ passed to structural solver as input</a:t>
            </a:r>
            <a:endParaRPr lang="de-DE" sz="1400"/>
          </a:p>
          <a:p>
            <a:pPr marL="0" lvl="1">
              <a:spcBef>
                <a:spcPts val="600"/>
              </a:spcBef>
              <a:defRPr/>
            </a:pPr>
            <a:endParaRPr lang="de-DE" sz="1400"/>
          </a:p>
          <a:p>
            <a:pPr>
              <a:spcBef>
                <a:spcPts val="600"/>
              </a:spcBef>
              <a:defRPr/>
            </a:pPr>
            <a:endParaRPr lang="de-DE" sz="1400">
              <a:solidFill>
                <a:srgbClr val="0065BD"/>
              </a:solidFill>
            </a:endParaRPr>
          </a:p>
          <a:p>
            <a:pPr marL="461963" lvl="1" indent="-285750">
              <a:buClr>
                <a:srgbClr val="0065BD"/>
              </a:buClr>
              <a:buFont typeface="Symbol"/>
              <a:buChar char="-"/>
              <a:defRPr/>
            </a:pPr>
            <a:endParaRPr lang="hu-HU" sz="1400"/>
          </a:p>
          <a:p>
            <a:pPr marL="461963" lvl="1" indent="-285750">
              <a:buClr>
                <a:srgbClr val="0065BD"/>
              </a:buClr>
              <a:buFont typeface="Symbol"/>
              <a:buChar char="-"/>
              <a:defRPr/>
            </a:pPr>
            <a:endParaRPr lang="hu-HU" sz="1400"/>
          </a:p>
          <a:p>
            <a:pPr marL="461963" lvl="1" indent="-285750">
              <a:buClr>
                <a:srgbClr val="0065BD"/>
              </a:buClr>
              <a:buFont typeface="Symbol"/>
              <a:buChar char="-"/>
              <a:defRPr/>
            </a:pPr>
            <a:endParaRPr lang="hu-HU" sz="1400"/>
          </a:p>
          <a:p>
            <a:pPr marL="461963" lvl="1" indent="-285750">
              <a:buClr>
                <a:srgbClr val="0065BD"/>
              </a:buClr>
              <a:buFont typeface="Symbol"/>
              <a:buChar char="-"/>
              <a:defRPr/>
            </a:pPr>
            <a:endParaRPr lang="hu-HU" sz="1400"/>
          </a:p>
          <a:p>
            <a:pPr marL="461963" lvl="1" indent="-285750">
              <a:buClr>
                <a:srgbClr val="0065BD"/>
              </a:buClr>
              <a:buFont typeface="Symbol"/>
              <a:buChar char="-"/>
              <a:defRPr/>
            </a:pPr>
            <a:endParaRPr lang="hu-HU" sz="1400"/>
          </a:p>
          <a:p>
            <a:pPr marL="461963" lvl="1" indent="-285750">
              <a:buClr>
                <a:srgbClr val="0065BD"/>
              </a:buClr>
              <a:buFont typeface="Symbol"/>
              <a:buChar char="-"/>
              <a:defRPr/>
            </a:pPr>
            <a:endParaRPr lang="hu-HU" sz="1400"/>
          </a:p>
          <a:p>
            <a:pPr marL="0" lvl="1">
              <a:buClr>
                <a:srgbClr val="0065BD"/>
              </a:buClr>
              <a:defRPr/>
            </a:pPr>
            <a:endParaRPr lang="hu-HU" sz="1400"/>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r>
              <a:rPr lang="hu-HU" sz="1400">
                <a:solidFill>
                  <a:srgbClr val="0065BD"/>
                </a:solidFill>
              </a:rPr>
              <a:t>Structural solver </a:t>
            </a:r>
            <a:r>
              <a:rPr lang="hu-HU" sz="1400"/>
              <a:t>⇒</a:t>
            </a:r>
            <a:r>
              <a:rPr lang="de-DE" sz="1400"/>
              <a:t> </a:t>
            </a:r>
            <a:r>
              <a:rPr lang="hu-HU" sz="1400"/>
              <a:t>SDoF solver for given forces reduced into center of gravity – Neumann condition for structure</a:t>
            </a:r>
            <a:endParaRPr lang="de-DE" sz="1400"/>
          </a:p>
          <a:p>
            <a:pPr marL="461963" lvl="1" indent="-285750">
              <a:buClr>
                <a:srgbClr val="0065BD"/>
              </a:buClr>
              <a:buFont typeface="Symbol"/>
              <a:buChar char="-"/>
              <a:defRPr/>
            </a:pPr>
            <a:endParaRPr lang="de-DE" sz="1400"/>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p:txBody>
      </p:sp>
      <p:sp>
        <p:nvSpPr>
          <p:cNvPr id="7" name="Textfeld 7"/>
          <p:cNvSpPr>
            <a:spLocks/>
          </p:cNvSpPr>
          <p:nvPr/>
        </p:nvSpPr>
        <p:spPr bwMode="auto">
          <a:xfrm>
            <a:off x="859083" y="2076518"/>
            <a:ext cx="1202586" cy="276999"/>
          </a:xfrm>
          <a:prstGeom prst="rect">
            <a:avLst/>
          </a:prstGeom>
          <a:noFill/>
        </p:spPr>
        <p:txBody>
          <a:bodyPr wrap="square" rtlCol="0">
            <a:spAutoFit/>
          </a:bodyPr>
          <a:lstStyle/>
          <a:p>
            <a:pPr>
              <a:buClr>
                <a:srgbClr val="0065BD"/>
              </a:buClr>
              <a:defRPr/>
            </a:pPr>
            <a:r>
              <a:rPr lang="de-DE" sz="1200">
                <a:latin typeface="Arial"/>
              </a:rPr>
              <a:t>CFD setup</a:t>
            </a:r>
          </a:p>
        </p:txBody>
      </p:sp>
      <p:cxnSp>
        <p:nvCxnSpPr>
          <p:cNvPr id="8" name="Straight Connector 63"/>
          <p:cNvCxnSpPr>
            <a:cxnSpLocks/>
          </p:cNvCxnSpPr>
          <p:nvPr/>
        </p:nvCxnSpPr>
        <p:spPr bwMode="auto">
          <a:xfrm rot="5400000">
            <a:off x="-33446"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64"/>
          <p:cNvSpPr/>
          <p:nvPr/>
        </p:nvSpPr>
        <p:spPr bwMode="auto">
          <a:xfrm rot="5400000">
            <a:off x="-149170" y="3406251"/>
            <a:ext cx="2362851"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feld 7"/>
          <p:cNvSpPr>
            <a:spLocks/>
          </p:cNvSpPr>
          <p:nvPr/>
        </p:nvSpPr>
        <p:spPr bwMode="auto">
          <a:xfrm>
            <a:off x="919099" y="4753612"/>
            <a:ext cx="1082555" cy="276999"/>
          </a:xfrm>
          <a:prstGeom prst="rect">
            <a:avLst/>
          </a:prstGeom>
          <a:noFill/>
        </p:spPr>
        <p:txBody>
          <a:bodyPr wrap="square" rtlCol="0">
            <a:spAutoFit/>
          </a:bodyPr>
          <a:lstStyle/>
          <a:p>
            <a:pPr>
              <a:buClr>
                <a:srgbClr val="0065BD"/>
              </a:buClr>
              <a:defRPr/>
            </a:pPr>
            <a:r>
              <a:rPr lang="de-DE" sz="1200">
                <a:latin typeface="Arial"/>
              </a:rPr>
              <a:t>FSI setup</a:t>
            </a:r>
          </a:p>
        </p:txBody>
      </p:sp>
      <p:grpSp>
        <p:nvGrpSpPr>
          <p:cNvPr id="88" name="Group 8"/>
          <p:cNvGrpSpPr>
            <a:grpSpLocks noChangeAspect="1"/>
          </p:cNvGrpSpPr>
          <p:nvPr/>
        </p:nvGrpSpPr>
        <p:grpSpPr bwMode="auto">
          <a:xfrm>
            <a:off x="369670" y="917353"/>
            <a:ext cx="2181412" cy="1141856"/>
            <a:chOff x="417975" y="1684406"/>
            <a:chExt cx="2776389" cy="1453295"/>
          </a:xfrm>
        </p:grpSpPr>
        <p:grpSp>
          <p:nvGrpSpPr>
            <p:cNvPr id="89" name="Group 32"/>
            <p:cNvGrpSpPr/>
            <p:nvPr/>
          </p:nvGrpSpPr>
          <p:grpSpPr bwMode="auto">
            <a:xfrm>
              <a:off x="440064" y="1711943"/>
              <a:ext cx="225706" cy="1372736"/>
              <a:chOff x="2777331" y="2106319"/>
              <a:chExt cx="454026" cy="2761364"/>
            </a:xfrm>
          </p:grpSpPr>
          <p:cxnSp>
            <p:nvCxnSpPr>
              <p:cNvPr id="90"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01" name="Rectangle 274"/>
            <p:cNvSpPr/>
            <p:nvPr/>
          </p:nvSpPr>
          <p:spPr bwMode="auto">
            <a:xfrm>
              <a:off x="1748882" y="2189006"/>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2" name="Rectangle 275"/>
            <p:cNvSpPr/>
            <p:nvPr/>
          </p:nvSpPr>
          <p:spPr bwMode="auto">
            <a:xfrm>
              <a:off x="417975" y="1684406"/>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103" name="Textfeld 7"/>
          <p:cNvSpPr>
            <a:spLocks/>
          </p:cNvSpPr>
          <p:nvPr/>
        </p:nvSpPr>
        <p:spPr bwMode="auto">
          <a:xfrm>
            <a:off x="1180594" y="2379872"/>
            <a:ext cx="1370488" cy="2123658"/>
          </a:xfrm>
          <a:prstGeom prst="rect">
            <a:avLst/>
          </a:prstGeom>
          <a:noFill/>
        </p:spPr>
        <p:txBody>
          <a:bodyPr wrap="square" rtlCol="0">
            <a:spAutoFit/>
          </a:bodyPr>
          <a:lstStyle/>
          <a:p>
            <a:pPr marL="171450" indent="-171450">
              <a:buClr>
                <a:schemeClr val="bg1">
                  <a:lumMod val="65000"/>
                </a:schemeClr>
              </a:buClr>
              <a:buFont typeface="Arial"/>
              <a:buChar char="•"/>
              <a:defRPr/>
            </a:pPr>
            <a:r>
              <a:rPr lang="de-DE" sz="1200">
                <a:solidFill>
                  <a:schemeClr val="bg1">
                    <a:lumMod val="65000"/>
                  </a:schemeClr>
                </a:solidFill>
                <a:latin typeface="Arial"/>
              </a:rPr>
              <a:t>Custom inlet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chemeClr val="bg1">
                  <a:lumMod val="65000"/>
                </a:schemeClr>
              </a:buClr>
              <a:buFont typeface="Arial"/>
              <a:buChar char="•"/>
              <a:defRPr/>
            </a:pPr>
            <a:endParaRPr lang="de-DE" sz="1200">
              <a:latin typeface="Arial"/>
            </a:endParaRPr>
          </a:p>
          <a:p>
            <a:pPr marL="171450" indent="-171450">
              <a:buClr>
                <a:schemeClr val="bg1">
                  <a:lumMod val="65000"/>
                </a:schemeClr>
              </a:buClr>
              <a:buFont typeface="Arial"/>
              <a:buChar char="•"/>
              <a:defRPr/>
            </a:pPr>
            <a:r>
              <a:rPr lang="de-DE" sz="1200">
                <a:solidFill>
                  <a:schemeClr val="bg1">
                    <a:lumMod val="65000"/>
                  </a:schemeClr>
                </a:solidFill>
                <a:latin typeface="Arial"/>
              </a:rPr>
              <a:t>Structural solver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chemeClr val="bg1">
                  <a:lumMod val="65000"/>
                </a:schemeClr>
              </a:buClr>
              <a:buFont typeface="Arial"/>
              <a:buChar char="•"/>
              <a:defRPr/>
            </a:pPr>
            <a:r>
              <a:rPr lang="de-DE" sz="1200">
                <a:solidFill>
                  <a:schemeClr val="bg1">
                    <a:lumMod val="65000"/>
                  </a:schemeClr>
                </a:solidFill>
                <a:latin typeface="Arial"/>
              </a:rPr>
              <a:t>Mesh mover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latin typeface="Arial"/>
              </a:rPr>
              <a:t>Coupling of physics </a:t>
            </a:r>
            <a:r>
              <a:rPr lang="hu-HU" sz="1200">
                <a:latin typeface="Arial"/>
              </a:rPr>
              <a:t>and numerics</a:t>
            </a:r>
            <a:endParaRPr lang="de-DE" sz="1200">
              <a:solidFill>
                <a:schemeClr val="bg1">
                  <a:lumMod val="65000"/>
                </a:schemeClr>
              </a:solidFill>
              <a:latin typeface="Arial"/>
            </a:endParaRPr>
          </a:p>
          <a:p>
            <a:pPr>
              <a:buClr>
                <a:srgbClr val="0065BD"/>
              </a:buClr>
              <a:defRPr/>
            </a:pPr>
            <a:endParaRPr lang="de-DE" sz="1200">
              <a:latin typeface="Arial"/>
            </a:endParaRPr>
          </a:p>
        </p:txBody>
      </p:sp>
      <p:grpSp>
        <p:nvGrpSpPr>
          <p:cNvPr id="104" name="Group 10"/>
          <p:cNvGrpSpPr/>
          <p:nvPr/>
        </p:nvGrpSpPr>
        <p:grpSpPr bwMode="auto">
          <a:xfrm>
            <a:off x="4045322" y="1520231"/>
            <a:ext cx="3603109" cy="2740157"/>
            <a:chOff x="3912116" y="3841118"/>
            <a:chExt cx="5105400" cy="3771901"/>
          </a:xfrm>
        </p:grpSpPr>
        <p:pic>
          <p:nvPicPr>
            <p:cNvPr id="105" name="Picture 3"/>
            <p:cNvPicPr>
              <a:picLocks noChangeAspect="1"/>
            </p:cNvPicPr>
            <p:nvPr/>
          </p:nvPicPr>
          <p:blipFill>
            <a:blip r:embed="rId2"/>
            <a:srcRect l="23141" t="7066" r="21025" b="1227"/>
            <a:stretch/>
          </p:blipFill>
          <p:spPr bwMode="auto">
            <a:xfrm>
              <a:off x="3912116" y="3841118"/>
              <a:ext cx="5105400" cy="3771901"/>
            </a:xfrm>
            <a:prstGeom prst="rect">
              <a:avLst/>
            </a:prstGeom>
          </p:spPr>
        </p:pic>
        <p:cxnSp>
          <p:nvCxnSpPr>
            <p:cNvPr id="106" name="Straight Arrow Connector 109"/>
            <p:cNvCxnSpPr>
              <a:cxnSpLocks/>
            </p:cNvCxnSpPr>
            <p:nvPr/>
          </p:nvCxnSpPr>
          <p:spPr bwMode="auto">
            <a:xfrm>
              <a:off x="4732664" y="423529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10"/>
            <p:cNvCxnSpPr>
              <a:cxnSpLocks/>
            </p:cNvCxnSpPr>
            <p:nvPr/>
          </p:nvCxnSpPr>
          <p:spPr bwMode="auto">
            <a:xfrm>
              <a:off x="4732664" y="480053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11"/>
            <p:cNvCxnSpPr>
              <a:cxnSpLocks/>
            </p:cNvCxnSpPr>
            <p:nvPr/>
          </p:nvCxnSpPr>
          <p:spPr bwMode="auto">
            <a:xfrm>
              <a:off x="4732664" y="7124840"/>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12"/>
            <p:cNvCxnSpPr>
              <a:cxnSpLocks/>
            </p:cNvCxnSpPr>
            <p:nvPr/>
          </p:nvCxnSpPr>
          <p:spPr bwMode="auto">
            <a:xfrm>
              <a:off x="5702297" y="423529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0" name="Straight Arrow Connector 115"/>
            <p:cNvCxnSpPr>
              <a:cxnSpLocks/>
            </p:cNvCxnSpPr>
            <p:nvPr/>
          </p:nvCxnSpPr>
          <p:spPr bwMode="auto">
            <a:xfrm>
              <a:off x="5702297" y="7124840"/>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6"/>
            <p:cNvCxnSpPr>
              <a:cxnSpLocks/>
            </p:cNvCxnSpPr>
            <p:nvPr/>
          </p:nvCxnSpPr>
          <p:spPr bwMode="auto">
            <a:xfrm>
              <a:off x="4732664" y="538482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7"/>
            <p:cNvCxnSpPr>
              <a:cxnSpLocks/>
            </p:cNvCxnSpPr>
            <p:nvPr/>
          </p:nvCxnSpPr>
          <p:spPr bwMode="auto">
            <a:xfrm>
              <a:off x="4732664" y="655340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8"/>
            <p:cNvCxnSpPr>
              <a:cxnSpLocks/>
            </p:cNvCxnSpPr>
            <p:nvPr/>
          </p:nvCxnSpPr>
          <p:spPr bwMode="auto">
            <a:xfrm>
              <a:off x="4732664" y="596911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20"/>
            <p:cNvCxnSpPr>
              <a:cxnSpLocks/>
            </p:cNvCxnSpPr>
            <p:nvPr/>
          </p:nvCxnSpPr>
          <p:spPr bwMode="auto">
            <a:xfrm>
              <a:off x="6671930" y="423529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21"/>
            <p:cNvCxnSpPr>
              <a:cxnSpLocks/>
            </p:cNvCxnSpPr>
            <p:nvPr/>
          </p:nvCxnSpPr>
          <p:spPr bwMode="auto">
            <a:xfrm>
              <a:off x="6671930" y="7124840"/>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80"/>
            <p:cNvCxnSpPr>
              <a:cxnSpLocks/>
            </p:cNvCxnSpPr>
            <p:nvPr/>
          </p:nvCxnSpPr>
          <p:spPr bwMode="auto">
            <a:xfrm>
              <a:off x="7641563" y="423529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7" name="Straight Arrow Connector 181"/>
            <p:cNvCxnSpPr>
              <a:cxnSpLocks/>
            </p:cNvCxnSpPr>
            <p:nvPr/>
          </p:nvCxnSpPr>
          <p:spPr bwMode="auto">
            <a:xfrm>
              <a:off x="7641563" y="4813203"/>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82"/>
            <p:cNvCxnSpPr>
              <a:cxnSpLocks/>
            </p:cNvCxnSpPr>
            <p:nvPr/>
          </p:nvCxnSpPr>
          <p:spPr bwMode="auto">
            <a:xfrm>
              <a:off x="7641563" y="7124840"/>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83"/>
            <p:cNvCxnSpPr>
              <a:cxnSpLocks/>
            </p:cNvCxnSpPr>
            <p:nvPr/>
          </p:nvCxnSpPr>
          <p:spPr bwMode="auto">
            <a:xfrm>
              <a:off x="7641563" y="5391112"/>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20" name="Straight Arrow Connector 184"/>
            <p:cNvCxnSpPr>
              <a:cxnSpLocks/>
            </p:cNvCxnSpPr>
            <p:nvPr/>
          </p:nvCxnSpPr>
          <p:spPr bwMode="auto">
            <a:xfrm>
              <a:off x="7641563" y="6546929"/>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21" name="Straight Arrow Connector 185"/>
            <p:cNvCxnSpPr>
              <a:cxnSpLocks/>
            </p:cNvCxnSpPr>
            <p:nvPr/>
          </p:nvCxnSpPr>
          <p:spPr bwMode="auto">
            <a:xfrm>
              <a:off x="7641563" y="5969021"/>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22" name="Gruppieren 123"/>
          <p:cNvGrpSpPr>
            <a:grpSpLocks noChangeAspect="1"/>
          </p:cNvGrpSpPr>
          <p:nvPr/>
        </p:nvGrpSpPr>
        <p:grpSpPr bwMode="auto">
          <a:xfrm>
            <a:off x="4568938" y="5203491"/>
            <a:ext cx="1450721" cy="1180402"/>
            <a:chOff x="2986930" y="3138487"/>
            <a:chExt cx="1277938" cy="1039813"/>
          </a:xfrm>
        </p:grpSpPr>
        <p:sp>
          <p:nvSpPr>
            <p:cNvPr id="123" name="Freeform 51"/>
            <p:cNvSpPr/>
            <p:nvPr/>
          </p:nvSpPr>
          <p:spPr bwMode="auto">
            <a:xfrm>
              <a:off x="2990105" y="3351212"/>
              <a:ext cx="692150" cy="128587"/>
            </a:xfrm>
            <a:custGeom>
              <a:avLst/>
              <a:gdLst>
                <a:gd name="T0" fmla="*/ 0 w 1307"/>
                <a:gd name="T1" fmla="*/ 0 h 242"/>
                <a:gd name="T2" fmla="*/ 154 w 1307"/>
                <a:gd name="T3" fmla="*/ 242 h 242"/>
                <a:gd name="T4" fmla="*/ 321 w 1307"/>
                <a:gd name="T5" fmla="*/ 0 h 242"/>
                <a:gd name="T6" fmla="*/ 485 w 1307"/>
                <a:gd name="T7" fmla="*/ 242 h 242"/>
                <a:gd name="T8" fmla="*/ 651 w 1307"/>
                <a:gd name="T9" fmla="*/ 0 h 242"/>
                <a:gd name="T10" fmla="*/ 812 w 1307"/>
                <a:gd name="T11" fmla="*/ 242 h 242"/>
                <a:gd name="T12" fmla="*/ 975 w 1307"/>
                <a:gd name="T13" fmla="*/ 0 h 242"/>
                <a:gd name="T14" fmla="*/ 1135 w 1307"/>
                <a:gd name="T15" fmla="*/ 242 h 242"/>
                <a:gd name="T16" fmla="*/ 1307 w 1307"/>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7" h="242" extrusionOk="0">
                  <a:moveTo>
                    <a:pt x="0" y="0"/>
                  </a:moveTo>
                  <a:lnTo>
                    <a:pt x="154" y="242"/>
                  </a:lnTo>
                  <a:lnTo>
                    <a:pt x="321" y="0"/>
                  </a:lnTo>
                  <a:lnTo>
                    <a:pt x="485" y="242"/>
                  </a:lnTo>
                  <a:lnTo>
                    <a:pt x="651" y="0"/>
                  </a:lnTo>
                  <a:lnTo>
                    <a:pt x="812" y="242"/>
                  </a:lnTo>
                  <a:lnTo>
                    <a:pt x="975" y="0"/>
                  </a:lnTo>
                  <a:lnTo>
                    <a:pt x="1135" y="242"/>
                  </a:lnTo>
                  <a:lnTo>
                    <a:pt x="1307" y="0"/>
                  </a:lnTo>
                </a:path>
              </a:pathLst>
            </a:custGeom>
            <a:noFill/>
            <a:ln w="14288">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4" name="Line 52"/>
            <p:cNvSpPr>
              <a:spLocks noChangeShapeType="1"/>
            </p:cNvSpPr>
            <p:nvPr/>
          </p:nvSpPr>
          <p:spPr bwMode="auto">
            <a:xfrm>
              <a:off x="2986930" y="3233737"/>
              <a:ext cx="0" cy="557213"/>
            </a:xfrm>
            <a:prstGeom prst="line">
              <a:avLst/>
            </a:prstGeom>
            <a:noFill/>
            <a:ln w="206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5" name="Rectangle 53"/>
            <p:cNvSpPr>
              <a:spLocks noChangeArrowheads="1"/>
            </p:cNvSpPr>
            <p:nvPr/>
          </p:nvSpPr>
          <p:spPr bwMode="auto">
            <a:xfrm>
              <a:off x="3682255" y="3316287"/>
              <a:ext cx="565150" cy="411163"/>
            </a:xfrm>
            <a:prstGeom prst="rect">
              <a:avLst/>
            </a:prstGeom>
            <a:solidFill>
              <a:srgbClr val="FF3803"/>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6" name="Line 54"/>
            <p:cNvSpPr>
              <a:spLocks noChangeShapeType="1"/>
            </p:cNvSpPr>
            <p:nvPr/>
          </p:nvSpPr>
          <p:spPr bwMode="auto">
            <a:xfrm>
              <a:off x="3968005" y="4049712"/>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7" name="Line 55"/>
            <p:cNvSpPr>
              <a:spLocks noChangeShapeType="1"/>
            </p:cNvSpPr>
            <p:nvPr/>
          </p:nvSpPr>
          <p:spPr bwMode="auto">
            <a:xfrm flipH="1">
              <a:off x="3482230" y="3622675"/>
              <a:ext cx="195263"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8" name="Line 56"/>
            <p:cNvSpPr>
              <a:spLocks noChangeShapeType="1"/>
            </p:cNvSpPr>
            <p:nvPr/>
          </p:nvSpPr>
          <p:spPr bwMode="auto">
            <a:xfrm>
              <a:off x="2996455" y="3617912"/>
              <a:ext cx="263525"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9" name="Line 57"/>
            <p:cNvSpPr>
              <a:spLocks noChangeShapeType="1"/>
            </p:cNvSpPr>
            <p:nvPr/>
          </p:nvSpPr>
          <p:spPr bwMode="auto">
            <a:xfrm>
              <a:off x="3263155" y="3535362"/>
              <a:ext cx="0" cy="173038"/>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Line 58"/>
            <p:cNvSpPr>
              <a:spLocks noChangeShapeType="1"/>
            </p:cNvSpPr>
            <p:nvPr/>
          </p:nvSpPr>
          <p:spPr bwMode="auto">
            <a:xfrm>
              <a:off x="3969593" y="4117975"/>
              <a:ext cx="285750"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1" name="Freeform 59"/>
            <p:cNvSpPr/>
            <p:nvPr/>
          </p:nvSpPr>
          <p:spPr bwMode="auto">
            <a:xfrm>
              <a:off x="4199780" y="4098925"/>
              <a:ext cx="65088" cy="36513"/>
            </a:xfrm>
            <a:custGeom>
              <a:avLst/>
              <a:gdLst>
                <a:gd name="T0" fmla="*/ 35 w 121"/>
                <a:gd name="T1" fmla="*/ 34 h 69"/>
                <a:gd name="T2" fmla="*/ 0 w 121"/>
                <a:gd name="T3" fmla="*/ 69 h 69"/>
                <a:gd name="T4" fmla="*/ 121 w 121"/>
                <a:gd name="T5" fmla="*/ 34 h 69"/>
                <a:gd name="T6" fmla="*/ 0 w 121"/>
                <a:gd name="T7" fmla="*/ 0 h 69"/>
                <a:gd name="T8" fmla="*/ 35 w 121"/>
                <a:gd name="T9" fmla="*/ 34 h 69"/>
              </a:gdLst>
              <a:ahLst/>
              <a:cxnLst>
                <a:cxn ang="0">
                  <a:pos x="T0" y="T1"/>
                </a:cxn>
                <a:cxn ang="0">
                  <a:pos x="T2" y="T3"/>
                </a:cxn>
                <a:cxn ang="0">
                  <a:pos x="T4" y="T5"/>
                </a:cxn>
                <a:cxn ang="0">
                  <a:pos x="T6" y="T7"/>
                </a:cxn>
                <a:cxn ang="0">
                  <a:pos x="T8" y="T9"/>
                </a:cxn>
              </a:cxnLst>
              <a:rect l="0" t="0" r="r" b="b"/>
              <a:pathLst>
                <a:path w="121" h="69" extrusionOk="0">
                  <a:moveTo>
                    <a:pt x="35" y="34"/>
                  </a:moveTo>
                  <a:lnTo>
                    <a:pt x="0" y="69"/>
                  </a:lnTo>
                  <a:lnTo>
                    <a:pt x="121" y="34"/>
                  </a:lnTo>
                  <a:lnTo>
                    <a:pt x="0" y="0"/>
                  </a:lnTo>
                  <a:lnTo>
                    <a:pt x="35" y="34"/>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2" name="Line 60"/>
            <p:cNvSpPr>
              <a:spLocks noChangeShapeType="1"/>
            </p:cNvSpPr>
            <p:nvPr/>
          </p:nvSpPr>
          <p:spPr bwMode="auto">
            <a:xfrm>
              <a:off x="2986930" y="4051300"/>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3" name="Line 61"/>
            <p:cNvSpPr>
              <a:spLocks noChangeShapeType="1"/>
            </p:cNvSpPr>
            <p:nvPr/>
          </p:nvSpPr>
          <p:spPr bwMode="auto">
            <a:xfrm>
              <a:off x="3040905" y="4117975"/>
              <a:ext cx="871538"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4" name="Freeform 62"/>
            <p:cNvSpPr/>
            <p:nvPr/>
          </p:nvSpPr>
          <p:spPr bwMode="auto">
            <a:xfrm>
              <a:off x="2998043" y="4081462"/>
              <a:ext cx="63500" cy="73025"/>
            </a:xfrm>
            <a:custGeom>
              <a:avLst/>
              <a:gdLst>
                <a:gd name="T0" fmla="*/ 0 w 120"/>
                <a:gd name="T1" fmla="*/ 70 h 139"/>
                <a:gd name="T2" fmla="*/ 120 w 120"/>
                <a:gd name="T3" fmla="*/ 0 h 139"/>
                <a:gd name="T4" fmla="*/ 120 w 120"/>
                <a:gd name="T5" fmla="*/ 139 h 139"/>
                <a:gd name="T6" fmla="*/ 0 w 120"/>
                <a:gd name="T7" fmla="*/ 70 h 139"/>
              </a:gdLst>
              <a:ahLst/>
              <a:cxnLst>
                <a:cxn ang="0">
                  <a:pos x="T0" y="T1"/>
                </a:cxn>
                <a:cxn ang="0">
                  <a:pos x="T2" y="T3"/>
                </a:cxn>
                <a:cxn ang="0">
                  <a:pos x="T4" y="T5"/>
                </a:cxn>
                <a:cxn ang="0">
                  <a:pos x="T6" y="T7"/>
                </a:cxn>
              </a:cxnLst>
              <a:rect l="0" t="0" r="r" b="b"/>
              <a:pathLst>
                <a:path w="120" h="139" extrusionOk="0">
                  <a:moveTo>
                    <a:pt x="0" y="70"/>
                  </a:moveTo>
                  <a:lnTo>
                    <a:pt x="120" y="0"/>
                  </a:lnTo>
                  <a:lnTo>
                    <a:pt x="120" y="139"/>
                  </a:lnTo>
                  <a:lnTo>
                    <a:pt x="0"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5" name="Freeform 63"/>
            <p:cNvSpPr/>
            <p:nvPr/>
          </p:nvSpPr>
          <p:spPr bwMode="auto">
            <a:xfrm>
              <a:off x="3891805" y="4081462"/>
              <a:ext cx="61913" cy="73025"/>
            </a:xfrm>
            <a:custGeom>
              <a:avLst/>
              <a:gdLst>
                <a:gd name="T0" fmla="*/ 119 w 119"/>
                <a:gd name="T1" fmla="*/ 70 h 139"/>
                <a:gd name="T2" fmla="*/ 0 w 119"/>
                <a:gd name="T3" fmla="*/ 139 h 139"/>
                <a:gd name="T4" fmla="*/ 0 w 119"/>
                <a:gd name="T5" fmla="*/ 0 h 139"/>
                <a:gd name="T6" fmla="*/ 119 w 119"/>
                <a:gd name="T7" fmla="*/ 70 h 139"/>
              </a:gdLst>
              <a:ahLst/>
              <a:cxnLst>
                <a:cxn ang="0">
                  <a:pos x="T0" y="T1"/>
                </a:cxn>
                <a:cxn ang="0">
                  <a:pos x="T2" y="T3"/>
                </a:cxn>
                <a:cxn ang="0">
                  <a:pos x="T4" y="T5"/>
                </a:cxn>
                <a:cxn ang="0">
                  <a:pos x="T6" y="T7"/>
                </a:cxn>
              </a:cxnLst>
              <a:rect l="0" t="0" r="r" b="b"/>
              <a:pathLst>
                <a:path w="119" h="139" extrusionOk="0">
                  <a:moveTo>
                    <a:pt x="119" y="70"/>
                  </a:moveTo>
                  <a:lnTo>
                    <a:pt x="0" y="139"/>
                  </a:lnTo>
                  <a:lnTo>
                    <a:pt x="0" y="0"/>
                  </a:lnTo>
                  <a:lnTo>
                    <a:pt x="119"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6" name="Rectangle 64"/>
            <p:cNvSpPr>
              <a:spLocks noChangeArrowheads="1"/>
            </p:cNvSpPr>
            <p:nvPr/>
          </p:nvSpPr>
          <p:spPr bwMode="auto">
            <a:xfrm>
              <a:off x="3290143" y="3138487"/>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k</a:t>
              </a:r>
              <a:endParaRPr lang="de-DE" sz="1800" b="0" i="0" u="none" strike="noStrike" cap="none">
                <a:ln>
                  <a:noFill/>
                </a:ln>
                <a:solidFill>
                  <a:schemeClr val="tx1"/>
                </a:solidFill>
                <a:latin typeface="Arial"/>
              </a:endParaRPr>
            </a:p>
          </p:txBody>
        </p:sp>
        <p:sp>
          <p:nvSpPr>
            <p:cNvPr id="137" name="Rectangle 65"/>
            <p:cNvSpPr>
              <a:spLocks noChangeArrowheads="1"/>
            </p:cNvSpPr>
            <p:nvPr/>
          </p:nvSpPr>
          <p:spPr bwMode="auto">
            <a:xfrm>
              <a:off x="3879105" y="3400425"/>
              <a:ext cx="227013"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38" name="Rectangle 66"/>
            <p:cNvSpPr>
              <a:spLocks noChangeArrowheads="1"/>
            </p:cNvSpPr>
            <p:nvPr/>
          </p:nvSpPr>
          <p:spPr bwMode="auto">
            <a:xfrm>
              <a:off x="4050555" y="3908425"/>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x</a:t>
              </a:r>
              <a:endParaRPr lang="de-DE" sz="1800" b="0" i="0" u="none" strike="noStrike" cap="none">
                <a:ln>
                  <a:noFill/>
                </a:ln>
                <a:solidFill>
                  <a:schemeClr val="tx1"/>
                </a:solidFill>
                <a:latin typeface="Arial"/>
              </a:endParaRPr>
            </a:p>
          </p:txBody>
        </p:sp>
        <p:sp>
          <p:nvSpPr>
            <p:cNvPr id="139" name="Rectangle 67"/>
            <p:cNvSpPr>
              <a:spLocks noChangeArrowheads="1"/>
            </p:cNvSpPr>
            <p:nvPr/>
          </p:nvSpPr>
          <p:spPr bwMode="auto">
            <a:xfrm>
              <a:off x="3431430" y="3894137"/>
              <a:ext cx="107949"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l</a:t>
              </a:r>
              <a:r>
                <a:rPr lang="de-DE" sz="1400" b="0" i="0" u="none" strike="noStrike" cap="none" baseline="-25000">
                  <a:ln>
                    <a:noFill/>
                  </a:ln>
                  <a:solidFill>
                    <a:srgbClr val="000000"/>
                  </a:solidFill>
                  <a:latin typeface="Arial"/>
                </a:rPr>
                <a:t>0</a:t>
              </a:r>
              <a:endParaRPr lang="de-DE" sz="1800" b="0" i="0" u="none" strike="noStrike" cap="none">
                <a:ln>
                  <a:noFill/>
                </a:ln>
                <a:solidFill>
                  <a:schemeClr val="tx1"/>
                </a:solidFill>
                <a:latin typeface="Arial"/>
              </a:endParaRPr>
            </a:p>
          </p:txBody>
        </p:sp>
        <p:sp>
          <p:nvSpPr>
            <p:cNvPr id="140" name="Rectangle 69"/>
            <p:cNvSpPr>
              <a:spLocks noChangeArrowheads="1"/>
            </p:cNvSpPr>
            <p:nvPr/>
          </p:nvSpPr>
          <p:spPr bwMode="auto">
            <a:xfrm>
              <a:off x="3291730" y="3705225"/>
              <a:ext cx="149225"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c</a:t>
              </a:r>
              <a:r>
                <a:rPr lang="de-DE" sz="1400" b="0" i="0" u="none" strike="noStrike" cap="none" baseline="-25000">
                  <a:ln>
                    <a:noFill/>
                  </a:ln>
                  <a:solidFill>
                    <a:srgbClr val="000000"/>
                  </a:solidFill>
                  <a:latin typeface="Arial"/>
                </a:rPr>
                <a:t>v</a:t>
              </a:r>
              <a:endParaRPr lang="de-DE" sz="1800" b="0" i="0" u="none" strike="noStrike" cap="none">
                <a:ln>
                  <a:noFill/>
                </a:ln>
                <a:solidFill>
                  <a:schemeClr val="tx1"/>
                </a:solidFill>
                <a:latin typeface="Arial"/>
              </a:endParaRPr>
            </a:p>
          </p:txBody>
        </p:sp>
        <p:sp>
          <p:nvSpPr>
            <p:cNvPr id="141" name="Freeform 71"/>
            <p:cNvSpPr/>
            <p:nvPr/>
          </p:nvSpPr>
          <p:spPr bwMode="auto">
            <a:xfrm>
              <a:off x="3139330" y="3525837"/>
              <a:ext cx="347663" cy="192088"/>
            </a:xfrm>
            <a:custGeom>
              <a:avLst/>
              <a:gdLst>
                <a:gd name="T0" fmla="*/ 3 w 657"/>
                <a:gd name="T1" fmla="*/ 363 h 363"/>
                <a:gd name="T2" fmla="*/ 657 w 657"/>
                <a:gd name="T3" fmla="*/ 363 h 363"/>
                <a:gd name="T4" fmla="*/ 657 w 657"/>
                <a:gd name="T5" fmla="*/ 0 h 363"/>
                <a:gd name="T6" fmla="*/ 0 w 657"/>
                <a:gd name="T7" fmla="*/ 0 h 363"/>
              </a:gdLst>
              <a:ahLst/>
              <a:cxnLst>
                <a:cxn ang="0">
                  <a:pos x="T0" y="T1"/>
                </a:cxn>
                <a:cxn ang="0">
                  <a:pos x="T2" y="T3"/>
                </a:cxn>
                <a:cxn ang="0">
                  <a:pos x="T4" y="T5"/>
                </a:cxn>
                <a:cxn ang="0">
                  <a:pos x="T6" y="T7"/>
                </a:cxn>
              </a:cxnLst>
              <a:rect l="0" t="0" r="r" b="b"/>
              <a:pathLst>
                <a:path w="657" h="363" extrusionOk="0">
                  <a:moveTo>
                    <a:pt x="3" y="363"/>
                  </a:moveTo>
                  <a:lnTo>
                    <a:pt x="657" y="363"/>
                  </a:lnTo>
                  <a:lnTo>
                    <a:pt x="657" y="0"/>
                  </a:lnTo>
                  <a:lnTo>
                    <a:pt x="0" y="0"/>
                  </a:lnTo>
                </a:path>
              </a:pathLst>
            </a:cu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cxnSp>
        <p:nvCxnSpPr>
          <p:cNvPr id="142" name="Straight Arrow Connector 180"/>
          <p:cNvCxnSpPr>
            <a:cxnSpLocks/>
          </p:cNvCxnSpPr>
          <p:nvPr/>
        </p:nvCxnSpPr>
        <p:spPr bwMode="auto">
          <a:xfrm>
            <a:off x="5993046" y="5641909"/>
            <a:ext cx="505056" cy="933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3074" name="Picture 2"/>
          <p:cNvPicPr>
            <a:picLocks noChangeAspect="1" noChangeArrowheads="1"/>
          </p:cNvPicPr>
          <p:nvPr/>
        </p:nvPicPr>
        <p:blipFill>
          <a:blip r:embed="rId3"/>
          <a:srcRect/>
          <a:stretch>
            <a:fillRect/>
          </a:stretch>
        </p:blipFill>
        <p:spPr bwMode="auto">
          <a:xfrm>
            <a:off x="0" y="5000636"/>
            <a:ext cx="2638425" cy="154305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Coupling of physics D-N</a:t>
            </a:r>
            <a:endParaRPr/>
          </a:p>
        </p:txBody>
      </p:sp>
      <p:grpSp>
        <p:nvGrpSpPr>
          <p:cNvPr id="5" name="Content Placeholder 7"/>
          <p:cNvGrpSpPr/>
          <p:nvPr/>
        </p:nvGrpSpPr>
        <p:grpSpPr bwMode="auto">
          <a:xfrm>
            <a:off x="7727950" y="9681409"/>
            <a:ext cx="2864799" cy="2004785"/>
            <a:chOff x="0" y="0"/>
            <a:chExt cx="2864799" cy="2004785"/>
          </a:xfrm>
        </p:grpSpPr>
      </p:grpSp>
      <p:sp>
        <p:nvSpPr>
          <p:cNvPr id="6" name="Rectangle 1"/>
          <p:cNvSpPr/>
          <p:nvPr/>
        </p:nvSpPr>
        <p:spPr bwMode="auto">
          <a:xfrm>
            <a:off x="2913293" y="765175"/>
            <a:ext cx="5867168" cy="5693866"/>
          </a:xfrm>
          <a:prstGeom prst="rect">
            <a:avLst/>
          </a:prstGeom>
        </p:spPr>
        <p:txBody>
          <a:bodyPr wrap="square">
            <a:spAutoFit/>
          </a:bodyPr>
          <a:lstStyle/>
          <a:p>
            <a:pPr marL="0" lvl="1">
              <a:buClr>
                <a:srgbClr val="0065BD"/>
              </a:buClr>
              <a:defRPr/>
            </a:pPr>
            <a:r>
              <a:rPr lang="hu-HU" sz="1400">
                <a:solidFill>
                  <a:srgbClr val="0065BD"/>
                </a:solidFill>
              </a:rPr>
              <a:t>Structural solver </a:t>
            </a:r>
            <a:r>
              <a:rPr lang="hu-HU" sz="1400"/>
              <a:t>⇒</a:t>
            </a:r>
            <a:r>
              <a:rPr lang="de-DE" sz="1400"/>
              <a:t> </a:t>
            </a:r>
            <a:r>
              <a:rPr lang="hu-HU" sz="1400"/>
              <a:t>SDoF solver results a displacement X</a:t>
            </a:r>
            <a:endParaRPr lang="de-DE" sz="1400"/>
          </a:p>
          <a:p>
            <a:pPr marL="176213" lvl="1">
              <a:buClr>
                <a:srgbClr val="0065BD"/>
              </a:buClr>
              <a:defRPr/>
            </a:pPr>
            <a:endParaRPr lang="hu-HU" sz="1400"/>
          </a:p>
          <a:p>
            <a:pPr marL="176213" lvl="1">
              <a:buClr>
                <a:srgbClr val="0065BD"/>
              </a:buClr>
              <a:defRPr/>
            </a:pPr>
            <a:endParaRPr lang="hu-HU" sz="1400"/>
          </a:p>
          <a:p>
            <a:pPr marL="176213" lvl="1">
              <a:buClr>
                <a:srgbClr val="0065BD"/>
              </a:buClr>
              <a:defRPr/>
            </a:pPr>
            <a:endParaRPr lang="hu-HU" sz="1400"/>
          </a:p>
          <a:p>
            <a:pPr marL="176213" lvl="1">
              <a:buClr>
                <a:srgbClr val="0065BD"/>
              </a:buClr>
              <a:defRPr/>
            </a:pPr>
            <a:endParaRPr lang="hu-HU" sz="1400"/>
          </a:p>
          <a:p>
            <a:pPr marL="176213" lvl="1">
              <a:buClr>
                <a:srgbClr val="0065BD"/>
              </a:buClr>
              <a:defRPr/>
            </a:pPr>
            <a:endParaRPr lang="hu-HU" sz="1400"/>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r>
              <a:rPr lang="hu-HU" sz="1400">
                <a:solidFill>
                  <a:srgbClr val="0065BD"/>
                </a:solidFill>
              </a:rPr>
              <a:t>Mesh solver </a:t>
            </a:r>
            <a:r>
              <a:rPr lang="hu-HU" sz="1400"/>
              <a:t>⇒</a:t>
            </a:r>
            <a:r>
              <a:rPr lang="de-DE" sz="1400"/>
              <a:t> </a:t>
            </a:r>
            <a:r>
              <a:rPr lang="hu-HU" sz="1400"/>
              <a:t>receives displacement as input from structural solver ⇒</a:t>
            </a:r>
            <a:r>
              <a:rPr lang="de-DE" sz="1400"/>
              <a:t> </a:t>
            </a:r>
            <a:r>
              <a:rPr lang="hu-HU" sz="1400"/>
              <a:t>solves ⇒</a:t>
            </a:r>
            <a:r>
              <a:rPr lang="de-DE" sz="1400"/>
              <a:t> </a:t>
            </a:r>
            <a:r>
              <a:rPr lang="hu-HU" sz="1400"/>
              <a:t>send the calculated mesh velocity to the fluid solver</a:t>
            </a: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r>
              <a:rPr lang="hu-HU" sz="1400">
                <a:solidFill>
                  <a:srgbClr val="0065BD"/>
                </a:solidFill>
              </a:rPr>
              <a:t>Fluid solver </a:t>
            </a:r>
            <a:r>
              <a:rPr lang="hu-HU" sz="1400"/>
              <a:t>⇒</a:t>
            </a:r>
            <a:r>
              <a:rPr lang="de-DE" sz="1400"/>
              <a:t> </a:t>
            </a:r>
            <a:r>
              <a:rPr lang="hu-HU" sz="1400"/>
              <a:t>takes the velocity input as Dirichlet condition ⇒ solves</a:t>
            </a:r>
          </a:p>
          <a:p>
            <a:pPr marL="0" lvl="1">
              <a:buClr>
                <a:srgbClr val="0065BD"/>
              </a:buClr>
              <a:defRPr/>
            </a:pPr>
            <a:endParaRPr lang="hu-HU" sz="1400"/>
          </a:p>
          <a:p>
            <a:pPr marL="0" lvl="1">
              <a:buClr>
                <a:srgbClr val="0065BD"/>
              </a:buClr>
              <a:defRPr/>
            </a:pPr>
            <a:endParaRPr lang="hu-HU" sz="1400"/>
          </a:p>
          <a:p>
            <a:pPr marL="0" lvl="1">
              <a:buClr>
                <a:srgbClr val="0065BD"/>
              </a:buClr>
              <a:defRPr/>
            </a:pPr>
            <a:r>
              <a:rPr lang="hu-HU" sz="1400"/>
              <a:t>⇒ The iteration loop goes on until a convergence criteria is met ⇒</a:t>
            </a:r>
            <a:r>
              <a:rPr lang="de-DE" sz="1400"/>
              <a:t> </a:t>
            </a:r>
            <a:r>
              <a:rPr lang="hu-HU" sz="1400"/>
              <a:t>refer back to the stong coupling for FSI problems</a:t>
            </a:r>
            <a:endParaRPr lang="de-DE" sz="1400">
              <a:solidFill>
                <a:srgbClr val="0065BD"/>
              </a:solidFill>
            </a:endParaRPr>
          </a:p>
          <a:p>
            <a:pPr>
              <a:buClr>
                <a:srgbClr val="0065BD"/>
              </a:buClr>
              <a:defRPr/>
            </a:pPr>
            <a:endParaRPr lang="de-DE" sz="1400">
              <a:solidFill>
                <a:srgbClr val="0065BD"/>
              </a:solidFill>
            </a:endParaRPr>
          </a:p>
        </p:txBody>
      </p:sp>
      <p:sp>
        <p:nvSpPr>
          <p:cNvPr id="7" name="Textfeld 7"/>
          <p:cNvSpPr>
            <a:spLocks/>
          </p:cNvSpPr>
          <p:nvPr/>
        </p:nvSpPr>
        <p:spPr bwMode="auto">
          <a:xfrm>
            <a:off x="859083" y="2076518"/>
            <a:ext cx="1202586" cy="276999"/>
          </a:xfrm>
          <a:prstGeom prst="rect">
            <a:avLst/>
          </a:prstGeom>
          <a:noFill/>
        </p:spPr>
        <p:txBody>
          <a:bodyPr wrap="square" rtlCol="0">
            <a:spAutoFit/>
          </a:bodyPr>
          <a:lstStyle/>
          <a:p>
            <a:pPr>
              <a:buClr>
                <a:srgbClr val="0065BD"/>
              </a:buClr>
              <a:defRPr/>
            </a:pPr>
            <a:r>
              <a:rPr lang="de-DE" sz="1200">
                <a:latin typeface="Arial"/>
              </a:rPr>
              <a:t>CFD setup</a:t>
            </a:r>
          </a:p>
        </p:txBody>
      </p:sp>
      <p:cxnSp>
        <p:nvCxnSpPr>
          <p:cNvPr id="8" name="Straight Connector 63"/>
          <p:cNvCxnSpPr>
            <a:cxnSpLocks/>
          </p:cNvCxnSpPr>
          <p:nvPr/>
        </p:nvCxnSpPr>
        <p:spPr bwMode="auto">
          <a:xfrm rot="5400000">
            <a:off x="-33446"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64"/>
          <p:cNvSpPr/>
          <p:nvPr/>
        </p:nvSpPr>
        <p:spPr bwMode="auto">
          <a:xfrm rot="5400000">
            <a:off x="-149170" y="3406251"/>
            <a:ext cx="2362851"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feld 7"/>
          <p:cNvSpPr>
            <a:spLocks/>
          </p:cNvSpPr>
          <p:nvPr/>
        </p:nvSpPr>
        <p:spPr bwMode="auto">
          <a:xfrm>
            <a:off x="919099" y="4753612"/>
            <a:ext cx="1082555" cy="276999"/>
          </a:xfrm>
          <a:prstGeom prst="rect">
            <a:avLst/>
          </a:prstGeom>
          <a:noFill/>
        </p:spPr>
        <p:txBody>
          <a:bodyPr wrap="square" rtlCol="0">
            <a:spAutoFit/>
          </a:bodyPr>
          <a:lstStyle/>
          <a:p>
            <a:pPr>
              <a:buClr>
                <a:srgbClr val="0065BD"/>
              </a:buClr>
              <a:defRPr/>
            </a:pPr>
            <a:r>
              <a:rPr lang="de-DE" sz="1200">
                <a:latin typeface="Arial"/>
              </a:rPr>
              <a:t>FSI setup</a:t>
            </a:r>
          </a:p>
        </p:txBody>
      </p:sp>
      <p:grpSp>
        <p:nvGrpSpPr>
          <p:cNvPr id="88" name="Group 8"/>
          <p:cNvGrpSpPr>
            <a:grpSpLocks noChangeAspect="1"/>
          </p:cNvGrpSpPr>
          <p:nvPr/>
        </p:nvGrpSpPr>
        <p:grpSpPr bwMode="auto">
          <a:xfrm>
            <a:off x="369670" y="917353"/>
            <a:ext cx="2181412" cy="1141856"/>
            <a:chOff x="417975" y="1684406"/>
            <a:chExt cx="2776389" cy="1453295"/>
          </a:xfrm>
        </p:grpSpPr>
        <p:grpSp>
          <p:nvGrpSpPr>
            <p:cNvPr id="89" name="Group 32"/>
            <p:cNvGrpSpPr/>
            <p:nvPr/>
          </p:nvGrpSpPr>
          <p:grpSpPr bwMode="auto">
            <a:xfrm>
              <a:off x="440064" y="1711943"/>
              <a:ext cx="225706" cy="1372736"/>
              <a:chOff x="2777331" y="2106319"/>
              <a:chExt cx="454026" cy="2761364"/>
            </a:xfrm>
          </p:grpSpPr>
          <p:cxnSp>
            <p:nvCxnSpPr>
              <p:cNvPr id="90"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01" name="Rectangle 274"/>
            <p:cNvSpPr/>
            <p:nvPr/>
          </p:nvSpPr>
          <p:spPr bwMode="auto">
            <a:xfrm>
              <a:off x="1748882" y="2189006"/>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2" name="Rectangle 275"/>
            <p:cNvSpPr/>
            <p:nvPr/>
          </p:nvSpPr>
          <p:spPr bwMode="auto">
            <a:xfrm>
              <a:off x="417975" y="1684406"/>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103" name="Textfeld 7"/>
          <p:cNvSpPr>
            <a:spLocks/>
          </p:cNvSpPr>
          <p:nvPr/>
        </p:nvSpPr>
        <p:spPr bwMode="auto">
          <a:xfrm>
            <a:off x="1180594" y="2379872"/>
            <a:ext cx="1370488" cy="1938992"/>
          </a:xfrm>
          <a:prstGeom prst="rect">
            <a:avLst/>
          </a:prstGeom>
          <a:noFill/>
        </p:spPr>
        <p:txBody>
          <a:bodyPr wrap="square" rtlCol="0">
            <a:spAutoFit/>
          </a:bodyPr>
          <a:lstStyle/>
          <a:p>
            <a:pPr marL="171450" indent="-171450">
              <a:buClr>
                <a:schemeClr val="bg1">
                  <a:lumMod val="65000"/>
                </a:schemeClr>
              </a:buClr>
              <a:buFont typeface="Arial"/>
              <a:buChar char="•"/>
              <a:defRPr/>
            </a:pPr>
            <a:r>
              <a:rPr lang="de-DE" sz="1200">
                <a:solidFill>
                  <a:schemeClr val="bg1">
                    <a:lumMod val="65000"/>
                  </a:schemeClr>
                </a:solidFill>
                <a:latin typeface="Arial"/>
              </a:rPr>
              <a:t>Custom inlet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chemeClr val="bg1">
                  <a:lumMod val="65000"/>
                </a:schemeClr>
              </a:buClr>
              <a:buFont typeface="Arial"/>
              <a:buChar char="•"/>
              <a:defRPr/>
            </a:pPr>
            <a:endParaRPr lang="de-DE" sz="1200">
              <a:latin typeface="Arial"/>
            </a:endParaRPr>
          </a:p>
          <a:p>
            <a:pPr marL="171450" indent="-171450">
              <a:buClr>
                <a:schemeClr val="bg1">
                  <a:lumMod val="65000"/>
                </a:schemeClr>
              </a:buClr>
              <a:buFont typeface="Arial"/>
              <a:buChar char="•"/>
              <a:defRPr/>
            </a:pPr>
            <a:r>
              <a:rPr lang="de-DE" sz="1200">
                <a:solidFill>
                  <a:schemeClr val="bg1">
                    <a:lumMod val="65000"/>
                  </a:schemeClr>
                </a:solidFill>
                <a:latin typeface="Arial"/>
              </a:rPr>
              <a:t>Structural solver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chemeClr val="bg1">
                  <a:lumMod val="65000"/>
                </a:schemeClr>
              </a:buClr>
              <a:buFont typeface="Arial"/>
              <a:buChar char="•"/>
              <a:defRPr/>
            </a:pPr>
            <a:r>
              <a:rPr lang="de-DE" sz="1200">
                <a:solidFill>
                  <a:schemeClr val="bg1">
                    <a:lumMod val="65000"/>
                  </a:schemeClr>
                </a:solidFill>
                <a:latin typeface="Arial"/>
              </a:rPr>
              <a:t>Mesh mover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latin typeface="Arial"/>
              </a:rPr>
              <a:t>Coupling of physics</a:t>
            </a:r>
            <a:r>
              <a:rPr lang="hu-HU" sz="1200">
                <a:latin typeface="Arial"/>
              </a:rPr>
              <a:t> and numerics</a:t>
            </a:r>
            <a:endParaRPr lang="de-DE" sz="1200">
              <a:latin typeface="Arial"/>
            </a:endParaRPr>
          </a:p>
        </p:txBody>
      </p:sp>
      <p:cxnSp>
        <p:nvCxnSpPr>
          <p:cNvPr id="104" name="Straight Arrow Connector 187"/>
          <p:cNvCxnSpPr>
            <a:cxnSpLocks/>
          </p:cNvCxnSpPr>
          <p:nvPr/>
        </p:nvCxnSpPr>
        <p:spPr bwMode="auto">
          <a:xfrm>
            <a:off x="5780486" y="1560720"/>
            <a:ext cx="640750" cy="15161"/>
          </a:xfrm>
          <a:prstGeom prst="straightConnector1">
            <a:avLst/>
          </a:prstGeom>
          <a:ln w="63500">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105" name="Picture 2"/>
          <p:cNvPicPr>
            <a:picLocks noChangeAspect="1" noChangeArrowheads="1"/>
          </p:cNvPicPr>
          <p:nvPr/>
        </p:nvPicPr>
        <p:blipFill>
          <a:blip r:embed="rId2"/>
          <a:stretch/>
        </p:blipFill>
        <p:spPr bwMode="auto">
          <a:xfrm>
            <a:off x="4197841" y="3290599"/>
            <a:ext cx="2958474" cy="1350608"/>
          </a:xfrm>
          <a:prstGeom prst="rect">
            <a:avLst/>
          </a:prstGeom>
          <a:noFill/>
          <a:ln>
            <a:noFill/>
          </a:ln>
        </p:spPr>
      </p:pic>
      <p:sp>
        <p:nvSpPr>
          <p:cNvPr id="106" name="Right Arrow 189"/>
          <p:cNvSpPr/>
          <p:nvPr/>
        </p:nvSpPr>
        <p:spPr bwMode="auto">
          <a:xfrm>
            <a:off x="4754499" y="3858391"/>
            <a:ext cx="468018" cy="21265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107" name="Gruppieren 107"/>
          <p:cNvGrpSpPr>
            <a:grpSpLocks noChangeAspect="1"/>
          </p:cNvGrpSpPr>
          <p:nvPr/>
        </p:nvGrpSpPr>
        <p:grpSpPr bwMode="auto">
          <a:xfrm>
            <a:off x="4353241" y="1130008"/>
            <a:ext cx="1450721" cy="1180402"/>
            <a:chOff x="2986930" y="3138487"/>
            <a:chExt cx="1277938" cy="1039813"/>
          </a:xfrm>
        </p:grpSpPr>
        <p:sp>
          <p:nvSpPr>
            <p:cNvPr id="108" name="Freeform 51"/>
            <p:cNvSpPr/>
            <p:nvPr/>
          </p:nvSpPr>
          <p:spPr bwMode="auto">
            <a:xfrm>
              <a:off x="2990105" y="3351212"/>
              <a:ext cx="692150" cy="128587"/>
            </a:xfrm>
            <a:custGeom>
              <a:avLst/>
              <a:gdLst>
                <a:gd name="T0" fmla="*/ 0 w 1307"/>
                <a:gd name="T1" fmla="*/ 0 h 242"/>
                <a:gd name="T2" fmla="*/ 154 w 1307"/>
                <a:gd name="T3" fmla="*/ 242 h 242"/>
                <a:gd name="T4" fmla="*/ 321 w 1307"/>
                <a:gd name="T5" fmla="*/ 0 h 242"/>
                <a:gd name="T6" fmla="*/ 485 w 1307"/>
                <a:gd name="T7" fmla="*/ 242 h 242"/>
                <a:gd name="T8" fmla="*/ 651 w 1307"/>
                <a:gd name="T9" fmla="*/ 0 h 242"/>
                <a:gd name="T10" fmla="*/ 812 w 1307"/>
                <a:gd name="T11" fmla="*/ 242 h 242"/>
                <a:gd name="T12" fmla="*/ 975 w 1307"/>
                <a:gd name="T13" fmla="*/ 0 h 242"/>
                <a:gd name="T14" fmla="*/ 1135 w 1307"/>
                <a:gd name="T15" fmla="*/ 242 h 242"/>
                <a:gd name="T16" fmla="*/ 1307 w 1307"/>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7" h="242" extrusionOk="0">
                  <a:moveTo>
                    <a:pt x="0" y="0"/>
                  </a:moveTo>
                  <a:lnTo>
                    <a:pt x="154" y="242"/>
                  </a:lnTo>
                  <a:lnTo>
                    <a:pt x="321" y="0"/>
                  </a:lnTo>
                  <a:lnTo>
                    <a:pt x="485" y="242"/>
                  </a:lnTo>
                  <a:lnTo>
                    <a:pt x="651" y="0"/>
                  </a:lnTo>
                  <a:lnTo>
                    <a:pt x="812" y="242"/>
                  </a:lnTo>
                  <a:lnTo>
                    <a:pt x="975" y="0"/>
                  </a:lnTo>
                  <a:lnTo>
                    <a:pt x="1135" y="242"/>
                  </a:lnTo>
                  <a:lnTo>
                    <a:pt x="1307" y="0"/>
                  </a:lnTo>
                </a:path>
              </a:pathLst>
            </a:custGeom>
            <a:noFill/>
            <a:ln w="14288">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9" name="Line 52"/>
            <p:cNvSpPr>
              <a:spLocks noChangeShapeType="1"/>
            </p:cNvSpPr>
            <p:nvPr/>
          </p:nvSpPr>
          <p:spPr bwMode="auto">
            <a:xfrm>
              <a:off x="2986930" y="3233737"/>
              <a:ext cx="0" cy="557213"/>
            </a:xfrm>
            <a:prstGeom prst="line">
              <a:avLst/>
            </a:prstGeom>
            <a:noFill/>
            <a:ln w="206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0" name="Rectangle 53"/>
            <p:cNvSpPr>
              <a:spLocks noChangeArrowheads="1"/>
            </p:cNvSpPr>
            <p:nvPr/>
          </p:nvSpPr>
          <p:spPr bwMode="auto">
            <a:xfrm>
              <a:off x="3682255" y="3316287"/>
              <a:ext cx="565150" cy="411163"/>
            </a:xfrm>
            <a:prstGeom prst="rect">
              <a:avLst/>
            </a:prstGeom>
            <a:solidFill>
              <a:srgbClr val="FF3803"/>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1" name="Line 54"/>
            <p:cNvSpPr>
              <a:spLocks noChangeShapeType="1"/>
            </p:cNvSpPr>
            <p:nvPr/>
          </p:nvSpPr>
          <p:spPr bwMode="auto">
            <a:xfrm>
              <a:off x="3968005" y="4049712"/>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2" name="Line 55"/>
            <p:cNvSpPr>
              <a:spLocks noChangeShapeType="1"/>
            </p:cNvSpPr>
            <p:nvPr/>
          </p:nvSpPr>
          <p:spPr bwMode="auto">
            <a:xfrm flipH="1">
              <a:off x="3482230" y="3622675"/>
              <a:ext cx="195263"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3" name="Line 56"/>
            <p:cNvSpPr>
              <a:spLocks noChangeShapeType="1"/>
            </p:cNvSpPr>
            <p:nvPr/>
          </p:nvSpPr>
          <p:spPr bwMode="auto">
            <a:xfrm>
              <a:off x="2996455" y="3617912"/>
              <a:ext cx="263525"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4" name="Line 57"/>
            <p:cNvSpPr>
              <a:spLocks noChangeShapeType="1"/>
            </p:cNvSpPr>
            <p:nvPr/>
          </p:nvSpPr>
          <p:spPr bwMode="auto">
            <a:xfrm>
              <a:off x="3263155" y="3535362"/>
              <a:ext cx="0" cy="173038"/>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5" name="Line 58"/>
            <p:cNvSpPr>
              <a:spLocks noChangeShapeType="1"/>
            </p:cNvSpPr>
            <p:nvPr/>
          </p:nvSpPr>
          <p:spPr bwMode="auto">
            <a:xfrm>
              <a:off x="3969593" y="4117975"/>
              <a:ext cx="285750"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6" name="Freeform 59"/>
            <p:cNvSpPr/>
            <p:nvPr/>
          </p:nvSpPr>
          <p:spPr bwMode="auto">
            <a:xfrm>
              <a:off x="4199780" y="4098925"/>
              <a:ext cx="65088" cy="36513"/>
            </a:xfrm>
            <a:custGeom>
              <a:avLst/>
              <a:gdLst>
                <a:gd name="T0" fmla="*/ 35 w 121"/>
                <a:gd name="T1" fmla="*/ 34 h 69"/>
                <a:gd name="T2" fmla="*/ 0 w 121"/>
                <a:gd name="T3" fmla="*/ 69 h 69"/>
                <a:gd name="T4" fmla="*/ 121 w 121"/>
                <a:gd name="T5" fmla="*/ 34 h 69"/>
                <a:gd name="T6" fmla="*/ 0 w 121"/>
                <a:gd name="T7" fmla="*/ 0 h 69"/>
                <a:gd name="T8" fmla="*/ 35 w 121"/>
                <a:gd name="T9" fmla="*/ 34 h 69"/>
              </a:gdLst>
              <a:ahLst/>
              <a:cxnLst>
                <a:cxn ang="0">
                  <a:pos x="T0" y="T1"/>
                </a:cxn>
                <a:cxn ang="0">
                  <a:pos x="T2" y="T3"/>
                </a:cxn>
                <a:cxn ang="0">
                  <a:pos x="T4" y="T5"/>
                </a:cxn>
                <a:cxn ang="0">
                  <a:pos x="T6" y="T7"/>
                </a:cxn>
                <a:cxn ang="0">
                  <a:pos x="T8" y="T9"/>
                </a:cxn>
              </a:cxnLst>
              <a:rect l="0" t="0" r="r" b="b"/>
              <a:pathLst>
                <a:path w="121" h="69" extrusionOk="0">
                  <a:moveTo>
                    <a:pt x="35" y="34"/>
                  </a:moveTo>
                  <a:lnTo>
                    <a:pt x="0" y="69"/>
                  </a:lnTo>
                  <a:lnTo>
                    <a:pt x="121" y="34"/>
                  </a:lnTo>
                  <a:lnTo>
                    <a:pt x="0" y="0"/>
                  </a:lnTo>
                  <a:lnTo>
                    <a:pt x="35" y="34"/>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7" name="Line 60"/>
            <p:cNvSpPr>
              <a:spLocks noChangeShapeType="1"/>
            </p:cNvSpPr>
            <p:nvPr/>
          </p:nvSpPr>
          <p:spPr bwMode="auto">
            <a:xfrm>
              <a:off x="2986930" y="4051300"/>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8" name="Line 61"/>
            <p:cNvSpPr>
              <a:spLocks noChangeShapeType="1"/>
            </p:cNvSpPr>
            <p:nvPr/>
          </p:nvSpPr>
          <p:spPr bwMode="auto">
            <a:xfrm>
              <a:off x="3040905" y="4117975"/>
              <a:ext cx="871538"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9" name="Freeform 62"/>
            <p:cNvSpPr/>
            <p:nvPr/>
          </p:nvSpPr>
          <p:spPr bwMode="auto">
            <a:xfrm>
              <a:off x="2998043" y="4081462"/>
              <a:ext cx="63500" cy="73025"/>
            </a:xfrm>
            <a:custGeom>
              <a:avLst/>
              <a:gdLst>
                <a:gd name="T0" fmla="*/ 0 w 120"/>
                <a:gd name="T1" fmla="*/ 70 h 139"/>
                <a:gd name="T2" fmla="*/ 120 w 120"/>
                <a:gd name="T3" fmla="*/ 0 h 139"/>
                <a:gd name="T4" fmla="*/ 120 w 120"/>
                <a:gd name="T5" fmla="*/ 139 h 139"/>
                <a:gd name="T6" fmla="*/ 0 w 120"/>
                <a:gd name="T7" fmla="*/ 70 h 139"/>
              </a:gdLst>
              <a:ahLst/>
              <a:cxnLst>
                <a:cxn ang="0">
                  <a:pos x="T0" y="T1"/>
                </a:cxn>
                <a:cxn ang="0">
                  <a:pos x="T2" y="T3"/>
                </a:cxn>
                <a:cxn ang="0">
                  <a:pos x="T4" y="T5"/>
                </a:cxn>
                <a:cxn ang="0">
                  <a:pos x="T6" y="T7"/>
                </a:cxn>
              </a:cxnLst>
              <a:rect l="0" t="0" r="r" b="b"/>
              <a:pathLst>
                <a:path w="120" h="139" extrusionOk="0">
                  <a:moveTo>
                    <a:pt x="0" y="70"/>
                  </a:moveTo>
                  <a:lnTo>
                    <a:pt x="120" y="0"/>
                  </a:lnTo>
                  <a:lnTo>
                    <a:pt x="120" y="139"/>
                  </a:lnTo>
                  <a:lnTo>
                    <a:pt x="0"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0" name="Freeform 63"/>
            <p:cNvSpPr/>
            <p:nvPr/>
          </p:nvSpPr>
          <p:spPr bwMode="auto">
            <a:xfrm>
              <a:off x="3891805" y="4081462"/>
              <a:ext cx="61913" cy="73025"/>
            </a:xfrm>
            <a:custGeom>
              <a:avLst/>
              <a:gdLst>
                <a:gd name="T0" fmla="*/ 119 w 119"/>
                <a:gd name="T1" fmla="*/ 70 h 139"/>
                <a:gd name="T2" fmla="*/ 0 w 119"/>
                <a:gd name="T3" fmla="*/ 139 h 139"/>
                <a:gd name="T4" fmla="*/ 0 w 119"/>
                <a:gd name="T5" fmla="*/ 0 h 139"/>
                <a:gd name="T6" fmla="*/ 119 w 119"/>
                <a:gd name="T7" fmla="*/ 70 h 139"/>
              </a:gdLst>
              <a:ahLst/>
              <a:cxnLst>
                <a:cxn ang="0">
                  <a:pos x="T0" y="T1"/>
                </a:cxn>
                <a:cxn ang="0">
                  <a:pos x="T2" y="T3"/>
                </a:cxn>
                <a:cxn ang="0">
                  <a:pos x="T4" y="T5"/>
                </a:cxn>
                <a:cxn ang="0">
                  <a:pos x="T6" y="T7"/>
                </a:cxn>
              </a:cxnLst>
              <a:rect l="0" t="0" r="r" b="b"/>
              <a:pathLst>
                <a:path w="119" h="139" extrusionOk="0">
                  <a:moveTo>
                    <a:pt x="119" y="70"/>
                  </a:moveTo>
                  <a:lnTo>
                    <a:pt x="0" y="139"/>
                  </a:lnTo>
                  <a:lnTo>
                    <a:pt x="0" y="0"/>
                  </a:lnTo>
                  <a:lnTo>
                    <a:pt x="119"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1" name="Rectangle 64"/>
            <p:cNvSpPr>
              <a:spLocks noChangeArrowheads="1"/>
            </p:cNvSpPr>
            <p:nvPr/>
          </p:nvSpPr>
          <p:spPr bwMode="auto">
            <a:xfrm>
              <a:off x="3290143" y="3138487"/>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k</a:t>
              </a:r>
              <a:endParaRPr lang="de-DE" sz="1800" b="0" i="0" u="none" strike="noStrike" cap="none">
                <a:ln>
                  <a:noFill/>
                </a:ln>
                <a:solidFill>
                  <a:schemeClr val="tx1"/>
                </a:solidFill>
                <a:latin typeface="Arial"/>
              </a:endParaRPr>
            </a:p>
          </p:txBody>
        </p:sp>
        <p:sp>
          <p:nvSpPr>
            <p:cNvPr id="122" name="Rectangle 65"/>
            <p:cNvSpPr>
              <a:spLocks noChangeArrowheads="1"/>
            </p:cNvSpPr>
            <p:nvPr/>
          </p:nvSpPr>
          <p:spPr bwMode="auto">
            <a:xfrm>
              <a:off x="3879105" y="3400425"/>
              <a:ext cx="227013"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23" name="Rectangle 66"/>
            <p:cNvSpPr>
              <a:spLocks noChangeArrowheads="1"/>
            </p:cNvSpPr>
            <p:nvPr/>
          </p:nvSpPr>
          <p:spPr bwMode="auto">
            <a:xfrm>
              <a:off x="4050555" y="3908425"/>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x</a:t>
              </a:r>
              <a:endParaRPr lang="de-DE" sz="1800" b="0" i="0" u="none" strike="noStrike" cap="none">
                <a:ln>
                  <a:noFill/>
                </a:ln>
                <a:solidFill>
                  <a:schemeClr val="tx1"/>
                </a:solidFill>
                <a:latin typeface="Arial"/>
              </a:endParaRPr>
            </a:p>
          </p:txBody>
        </p:sp>
        <p:sp>
          <p:nvSpPr>
            <p:cNvPr id="124" name="Rectangle 67"/>
            <p:cNvSpPr>
              <a:spLocks noChangeArrowheads="1"/>
            </p:cNvSpPr>
            <p:nvPr/>
          </p:nvSpPr>
          <p:spPr bwMode="auto">
            <a:xfrm>
              <a:off x="3431430" y="3894137"/>
              <a:ext cx="107949"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l</a:t>
              </a:r>
              <a:r>
                <a:rPr lang="de-DE" sz="1400" b="0" i="0" u="none" strike="noStrike" cap="none" baseline="-25000">
                  <a:ln>
                    <a:noFill/>
                  </a:ln>
                  <a:solidFill>
                    <a:srgbClr val="000000"/>
                  </a:solidFill>
                  <a:latin typeface="Arial"/>
                </a:rPr>
                <a:t>0</a:t>
              </a:r>
              <a:endParaRPr lang="de-DE" sz="1800" b="0" i="0" u="none" strike="noStrike" cap="none">
                <a:ln>
                  <a:noFill/>
                </a:ln>
                <a:solidFill>
                  <a:schemeClr val="tx1"/>
                </a:solidFill>
                <a:latin typeface="Arial"/>
              </a:endParaRPr>
            </a:p>
          </p:txBody>
        </p:sp>
        <p:sp>
          <p:nvSpPr>
            <p:cNvPr id="125" name="Rectangle 69"/>
            <p:cNvSpPr>
              <a:spLocks noChangeArrowheads="1"/>
            </p:cNvSpPr>
            <p:nvPr/>
          </p:nvSpPr>
          <p:spPr bwMode="auto">
            <a:xfrm>
              <a:off x="3291730" y="3705225"/>
              <a:ext cx="149225"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c</a:t>
              </a:r>
              <a:r>
                <a:rPr lang="de-DE" sz="1400" b="0" i="0" u="none" strike="noStrike" cap="none" baseline="-25000">
                  <a:ln>
                    <a:noFill/>
                  </a:ln>
                  <a:solidFill>
                    <a:srgbClr val="000000"/>
                  </a:solidFill>
                  <a:latin typeface="Arial"/>
                </a:rPr>
                <a:t>v</a:t>
              </a:r>
              <a:endParaRPr lang="de-DE" sz="1800" b="0" i="0" u="none" strike="noStrike" cap="none">
                <a:ln>
                  <a:noFill/>
                </a:ln>
                <a:solidFill>
                  <a:schemeClr val="tx1"/>
                </a:solidFill>
                <a:latin typeface="Arial"/>
              </a:endParaRPr>
            </a:p>
          </p:txBody>
        </p:sp>
        <p:sp>
          <p:nvSpPr>
            <p:cNvPr id="126" name="Freeform 71"/>
            <p:cNvSpPr/>
            <p:nvPr/>
          </p:nvSpPr>
          <p:spPr bwMode="auto">
            <a:xfrm>
              <a:off x="3139330" y="3525837"/>
              <a:ext cx="347663" cy="192088"/>
            </a:xfrm>
            <a:custGeom>
              <a:avLst/>
              <a:gdLst>
                <a:gd name="T0" fmla="*/ 3 w 657"/>
                <a:gd name="T1" fmla="*/ 363 h 363"/>
                <a:gd name="T2" fmla="*/ 657 w 657"/>
                <a:gd name="T3" fmla="*/ 363 h 363"/>
                <a:gd name="T4" fmla="*/ 657 w 657"/>
                <a:gd name="T5" fmla="*/ 0 h 363"/>
                <a:gd name="T6" fmla="*/ 0 w 657"/>
                <a:gd name="T7" fmla="*/ 0 h 363"/>
              </a:gdLst>
              <a:ahLst/>
              <a:cxnLst>
                <a:cxn ang="0">
                  <a:pos x="T0" y="T1"/>
                </a:cxn>
                <a:cxn ang="0">
                  <a:pos x="T2" y="T3"/>
                </a:cxn>
                <a:cxn ang="0">
                  <a:pos x="T4" y="T5"/>
                </a:cxn>
                <a:cxn ang="0">
                  <a:pos x="T6" y="T7"/>
                </a:cxn>
              </a:cxnLst>
              <a:rect l="0" t="0" r="r" b="b"/>
              <a:pathLst>
                <a:path w="657" h="363" extrusionOk="0">
                  <a:moveTo>
                    <a:pt x="3" y="363"/>
                  </a:moveTo>
                  <a:lnTo>
                    <a:pt x="657" y="363"/>
                  </a:lnTo>
                  <a:lnTo>
                    <a:pt x="657" y="0"/>
                  </a:lnTo>
                  <a:lnTo>
                    <a:pt x="0" y="0"/>
                  </a:lnTo>
                </a:path>
              </a:pathLst>
            </a:cu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pic>
        <p:nvPicPr>
          <p:cNvPr id="4098" name="Picture 2"/>
          <p:cNvPicPr>
            <a:picLocks noChangeAspect="1" noChangeArrowheads="1"/>
          </p:cNvPicPr>
          <p:nvPr/>
        </p:nvPicPr>
        <p:blipFill>
          <a:blip r:embed="rId3"/>
          <a:srcRect/>
          <a:stretch>
            <a:fillRect/>
          </a:stretch>
        </p:blipFill>
        <p:spPr bwMode="auto">
          <a:xfrm>
            <a:off x="142844" y="5000636"/>
            <a:ext cx="2540714" cy="148590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FSI – EIE: BUFFETING-INDUCED 	VIBRATION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FSI – buffeting tutorial</a:t>
            </a:r>
          </a:p>
        </p:txBody>
      </p:sp>
      <p:sp>
        <p:nvSpPr>
          <p:cNvPr id="5" name="Content Placeholder 6"/>
          <p:cNvSpPr>
            <a:spLocks/>
          </p:cNvSpPr>
          <p:nvPr/>
        </p:nvSpPr>
        <p:spPr bwMode="auto">
          <a:xfrm>
            <a:off x="363537" y="765176"/>
            <a:ext cx="8421688"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a:spcBef>
                <a:spcPts val="600"/>
              </a:spcBef>
              <a:defRPr/>
            </a:pPr>
            <a:endParaRPr lang="de-DE" sz="1500" dirty="0">
              <a:solidFill>
                <a:schemeClr val="tx1"/>
              </a:solidFill>
            </a:endParaRPr>
          </a:p>
          <a:p>
            <a:pPr>
              <a:spcBef>
                <a:spcPts val="600"/>
              </a:spcBef>
              <a:defRPr/>
            </a:pPr>
            <a:endParaRPr lang="de-DE" sz="1500" dirty="0">
              <a:solidFill>
                <a:schemeClr val="tx1"/>
              </a:solidFill>
            </a:endParaRPr>
          </a:p>
          <a:p>
            <a:pPr>
              <a:spcBef>
                <a:spcPts val="600"/>
              </a:spcBef>
              <a:defRPr/>
            </a:pPr>
            <a:r>
              <a:rPr lang="de-DE" sz="1500" dirty="0">
                <a:solidFill>
                  <a:schemeClr val="tx1"/>
                </a:solidFill>
              </a:rPr>
              <a:t>Based up on </a:t>
            </a:r>
            <a:r>
              <a:rPr lang="de-DE" sz="1500" dirty="0"/>
              <a:t>Tutorial 5 </a:t>
            </a:r>
            <a:r>
              <a:rPr lang="hu-HU" sz="1500" dirty="0">
                <a:solidFill>
                  <a:schemeClr val="tx1"/>
                </a:solidFill>
              </a:rPr>
              <a:t>⇒ </a:t>
            </a:r>
            <a:r>
              <a:rPr lang="hu-HU" sz="1500" i="1" dirty="0">
                <a:solidFill>
                  <a:schemeClr val="tx1"/>
                </a:solidFill>
              </a:rPr>
              <a:t>StructWindEng_WS1718_GiDKratosTutorial_1_CFD2D</a:t>
            </a:r>
            <a:endParaRPr lang="hu-HU" sz="1500" i="1" dirty="0"/>
          </a:p>
          <a:p>
            <a:pPr marL="285750" indent="-285750">
              <a:buClr>
                <a:srgbClr val="0065BD"/>
              </a:buClr>
              <a:buFont typeface="Arial"/>
              <a:buChar char="•"/>
              <a:defRPr/>
            </a:pPr>
            <a:r>
              <a:rPr lang="de-DE" sz="1500" dirty="0">
                <a:solidFill>
                  <a:schemeClr val="tx1"/>
                </a:solidFill>
              </a:rPr>
              <a:t>2D FSI example representing a horizontal cut through a building</a:t>
            </a:r>
          </a:p>
          <a:p>
            <a:pPr marL="285750" indent="-285750">
              <a:buClr>
                <a:srgbClr val="0065BD"/>
              </a:buClr>
              <a:buFont typeface="Arial"/>
              <a:buChar char="•"/>
              <a:defRPr/>
            </a:pPr>
            <a:r>
              <a:rPr lang="de-DE" sz="1500" dirty="0">
                <a:solidFill>
                  <a:schemeClr val="tx1"/>
                </a:solidFill>
              </a:rPr>
              <a:t>Please make the modifications to the files in this example</a:t>
            </a:r>
            <a:endParaRPr lang="hu-HU" sz="1500" dirty="0">
              <a:solidFill>
                <a:schemeClr val="tx1"/>
              </a:solidFill>
            </a:endParaRPr>
          </a:p>
          <a:p>
            <a:pPr marL="285750" indent="-285750">
              <a:buClr>
                <a:srgbClr val="0065BD"/>
              </a:buClr>
              <a:defRPr/>
            </a:pPr>
            <a:endParaRPr lang="hu-HU" dirty="0"/>
          </a:p>
          <a:p>
            <a:pPr>
              <a:buClr>
                <a:srgbClr val="0065BD"/>
              </a:buClr>
              <a:defRPr/>
            </a:pPr>
            <a:endParaRPr lang="de-DE" dirty="0"/>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461963" lvl="1" indent="-285750">
              <a:buFont typeface="Symbol"/>
              <a:buChar char="-"/>
              <a:defRPr/>
            </a:pPr>
            <a:endParaRPr lang="de-DE" dirty="0">
              <a:solidFill>
                <a:schemeClr val="tx1"/>
              </a:solidFill>
            </a:endParaRPr>
          </a:p>
          <a:p>
            <a:pPr>
              <a:buClr>
                <a:srgbClr val="0065BD"/>
              </a:buClr>
              <a:defRPr/>
            </a:pPr>
            <a:endParaRPr lang="de-DE" b="1" dirty="0">
              <a:solidFill>
                <a:schemeClr val="tx1"/>
              </a:solidFill>
            </a:endParaRPr>
          </a:p>
          <a:p>
            <a:pPr>
              <a:defRPr/>
            </a:pPr>
            <a:endParaRPr lang="de-DE" dirty="0"/>
          </a:p>
          <a:p>
            <a:pPr>
              <a:defRPr/>
            </a:pPr>
            <a:endParaRPr lang="de-DE" dirty="0"/>
          </a:p>
          <a:p>
            <a:pPr>
              <a:defRPr/>
            </a:pPr>
            <a:endParaRPr lang="de-DE" dirty="0"/>
          </a:p>
        </p:txBody>
      </p:sp>
      <p:pic>
        <p:nvPicPr>
          <p:cNvPr id="6" name="Picture 3"/>
          <p:cNvPicPr>
            <a:picLocks noChangeAspect="1" noChangeArrowheads="1"/>
          </p:cNvPicPr>
          <p:nvPr/>
        </p:nvPicPr>
        <p:blipFill>
          <a:blip r:embed="rId2"/>
          <a:srcRect r="15891"/>
          <a:stretch/>
        </p:blipFill>
        <p:spPr bwMode="auto">
          <a:xfrm>
            <a:off x="357158" y="2958649"/>
            <a:ext cx="8386852" cy="2925406"/>
          </a:xfrm>
          <a:prstGeom prst="rect">
            <a:avLst/>
          </a:prstGeom>
          <a:noFill/>
          <a:ln>
            <a:noFill/>
          </a:ln>
        </p:spPr>
      </p:pic>
      <p:sp>
        <p:nvSpPr>
          <p:cNvPr id="24" name="Rectangle 25"/>
          <p:cNvSpPr>
            <a:spLocks noChangeAspect="1"/>
          </p:cNvSpPr>
          <p:nvPr/>
        </p:nvSpPr>
        <p:spPr bwMode="auto">
          <a:xfrm>
            <a:off x="3536860" y="4260533"/>
            <a:ext cx="297101" cy="2846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25" name="Group 26"/>
          <p:cNvGrpSpPr>
            <a:grpSpLocks noChangeAspect="1"/>
          </p:cNvGrpSpPr>
          <p:nvPr/>
        </p:nvGrpSpPr>
        <p:grpSpPr bwMode="auto">
          <a:xfrm rot="5400000">
            <a:off x="4028941" y="4302270"/>
            <a:ext cx="159181" cy="514392"/>
            <a:chOff x="5950248" y="2555872"/>
            <a:chExt cx="249238" cy="599748"/>
          </a:xfrm>
        </p:grpSpPr>
        <p:grpSp>
          <p:nvGrpSpPr>
            <p:cNvPr id="26" name="Group 332"/>
            <p:cNvGrpSpPr/>
            <p:nvPr/>
          </p:nvGrpSpPr>
          <p:grpSpPr bwMode="auto">
            <a:xfrm>
              <a:off x="5963349" y="2614507"/>
              <a:ext cx="224932" cy="541113"/>
              <a:chOff x="9990" y="11820"/>
              <a:chExt cx="228" cy="456"/>
            </a:xfrm>
          </p:grpSpPr>
          <p:sp>
            <p:nvSpPr>
              <p:cNvPr id="27"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28"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29"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30"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31"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32"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33"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34"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35"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36"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37"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38"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39"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40"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41" name="Group 335"/>
            <p:cNvGrpSpPr/>
            <p:nvPr/>
          </p:nvGrpSpPr>
          <p:grpSpPr bwMode="auto">
            <a:xfrm flipV="1">
              <a:off x="5950248" y="2555872"/>
              <a:ext cx="249238" cy="55562"/>
              <a:chOff x="10468" y="9915"/>
              <a:chExt cx="392" cy="87"/>
            </a:xfrm>
          </p:grpSpPr>
          <p:sp>
            <p:nvSpPr>
              <p:cNvPr id="42"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43"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44"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45"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46"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47"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48"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49"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0"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1"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2"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53"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54"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55"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56" name="Group 57"/>
          <p:cNvGrpSpPr>
            <a:grpSpLocks noChangeAspect="1"/>
          </p:cNvGrpSpPr>
          <p:nvPr/>
        </p:nvGrpSpPr>
        <p:grpSpPr bwMode="auto">
          <a:xfrm rot="5400000">
            <a:off x="4029958" y="4023562"/>
            <a:ext cx="159181" cy="514392"/>
            <a:chOff x="5363186" y="2554685"/>
            <a:chExt cx="249238" cy="599748"/>
          </a:xfrm>
        </p:grpSpPr>
        <p:grpSp>
          <p:nvGrpSpPr>
            <p:cNvPr id="57" name="Group 332"/>
            <p:cNvGrpSpPr/>
            <p:nvPr/>
          </p:nvGrpSpPr>
          <p:grpSpPr bwMode="auto">
            <a:xfrm>
              <a:off x="5485832" y="2613320"/>
              <a:ext cx="3946" cy="541113"/>
              <a:chOff x="10104" y="11820"/>
              <a:chExt cx="4" cy="456"/>
            </a:xfrm>
          </p:grpSpPr>
          <p:sp>
            <p:nvSpPr>
              <p:cNvPr id="58"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59"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60" name="Group 335"/>
            <p:cNvGrpSpPr/>
            <p:nvPr/>
          </p:nvGrpSpPr>
          <p:grpSpPr bwMode="auto">
            <a:xfrm flipV="1">
              <a:off x="5363186" y="2554685"/>
              <a:ext cx="249238" cy="55562"/>
              <a:chOff x="10468" y="9915"/>
              <a:chExt cx="392" cy="87"/>
            </a:xfrm>
          </p:grpSpPr>
          <p:sp>
            <p:nvSpPr>
              <p:cNvPr id="61"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62"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63"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64"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65"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66"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67"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68"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69"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70"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71"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72"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73"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74"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75"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76" name="Group 61"/>
            <p:cNvGrpSpPr/>
            <p:nvPr/>
          </p:nvGrpSpPr>
          <p:grpSpPr bwMode="auto">
            <a:xfrm>
              <a:off x="5415805" y="2768987"/>
              <a:ext cx="144000" cy="144000"/>
              <a:chOff x="5416310" y="2768987"/>
              <a:chExt cx="144000" cy="144000"/>
            </a:xfrm>
          </p:grpSpPr>
          <p:sp>
            <p:nvSpPr>
              <p:cNvPr id="77"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78"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79"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nvGrpSpPr>
          <p:cNvPr id="81" name="Group 80"/>
          <p:cNvGrpSpPr/>
          <p:nvPr/>
        </p:nvGrpSpPr>
        <p:grpSpPr>
          <a:xfrm>
            <a:off x="398995" y="2857496"/>
            <a:ext cx="1372572" cy="3050327"/>
            <a:chOff x="4128916" y="236591"/>
            <a:chExt cx="1372572" cy="3050327"/>
          </a:xfrm>
        </p:grpSpPr>
        <p:cxnSp>
          <p:nvCxnSpPr>
            <p:cNvPr id="82" name="Straight Arrow Connector 96"/>
            <p:cNvCxnSpPr>
              <a:cxnSpLocks/>
            </p:cNvCxnSpPr>
            <p:nvPr/>
          </p:nvCxnSpPr>
          <p:spPr bwMode="auto">
            <a:xfrm>
              <a:off x="4128916" y="236591"/>
              <a:ext cx="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3" name="Straight Connector 106"/>
            <p:cNvCxnSpPr>
              <a:cxnSpLocks/>
            </p:cNvCxnSpPr>
            <p:nvPr/>
          </p:nvCxnSpPr>
          <p:spPr bwMode="auto">
            <a:xfrm rot="16200000" flipH="1">
              <a:off x="2688452" y="1812085"/>
              <a:ext cx="2911831" cy="1991"/>
            </a:xfrm>
            <a:prstGeom prst="line">
              <a:avLst/>
            </a:prstGeom>
          </p:spPr>
          <p:style>
            <a:lnRef idx="3">
              <a:schemeClr val="accent1"/>
            </a:lnRef>
            <a:fillRef idx="0">
              <a:schemeClr val="accent1"/>
            </a:fillRef>
            <a:effectRef idx="2">
              <a:schemeClr val="accent1"/>
            </a:effectRef>
            <a:fontRef idx="minor">
              <a:schemeClr val="tx1"/>
            </a:fontRef>
          </p:style>
        </p:cxnSp>
        <p:cxnSp>
          <p:nvCxnSpPr>
            <p:cNvPr id="84" name="Straight Arrow Connector 108"/>
            <p:cNvCxnSpPr>
              <a:cxnSpLocks/>
            </p:cNvCxnSpPr>
            <p:nvPr/>
          </p:nvCxnSpPr>
          <p:spPr bwMode="auto">
            <a:xfrm>
              <a:off x="4908156" y="1755688"/>
              <a:ext cx="521100" cy="0"/>
            </a:xfrm>
            <a:prstGeom prst="straightConnector1">
              <a:avLst/>
            </a:prstGeom>
            <a:ln w="25400">
              <a:solidFill>
                <a:srgbClr val="33CC33"/>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5" name="Straight Connector 106"/>
            <p:cNvCxnSpPr>
              <a:cxnSpLocks/>
            </p:cNvCxnSpPr>
            <p:nvPr/>
          </p:nvCxnSpPr>
          <p:spPr bwMode="auto">
            <a:xfrm rot="16200000" flipH="1">
              <a:off x="3760656" y="1811452"/>
              <a:ext cx="2911831" cy="3258"/>
            </a:xfrm>
            <a:prstGeom prst="line">
              <a:avLst/>
            </a:prstGeom>
          </p:spPr>
          <p:style>
            <a:lnRef idx="3">
              <a:schemeClr val="accent1"/>
            </a:lnRef>
            <a:fillRef idx="0">
              <a:schemeClr val="accent1"/>
            </a:fillRef>
            <a:effectRef idx="2">
              <a:schemeClr val="accent1"/>
            </a:effectRef>
            <a:fontRef idx="minor">
              <a:schemeClr val="tx1"/>
            </a:fontRef>
          </p:style>
        </p:cxnSp>
        <p:cxnSp>
          <p:nvCxnSpPr>
            <p:cNvPr id="86" name="Straight Arrow Connector 102"/>
            <p:cNvCxnSpPr>
              <a:cxnSpLocks/>
            </p:cNvCxnSpPr>
            <p:nvPr/>
          </p:nvCxnSpPr>
          <p:spPr bwMode="auto">
            <a:xfrm>
              <a:off x="4144782" y="321468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7" name="Straight Connector 106"/>
            <p:cNvCxnSpPr>
              <a:cxnSpLocks/>
            </p:cNvCxnSpPr>
            <p:nvPr/>
          </p:nvCxnSpPr>
          <p:spPr bwMode="auto">
            <a:xfrm rot="5400000">
              <a:off x="4036215" y="1821645"/>
              <a:ext cx="2928958" cy="1588"/>
            </a:xfrm>
            <a:prstGeom prst="line">
              <a:avLst/>
            </a:prstGeom>
            <a:ln w="25400">
              <a:solidFill>
                <a:srgbClr val="FF0000"/>
              </a:solidFill>
              <a:prstDash val="sysDot"/>
            </a:ln>
          </p:spPr>
          <p:style>
            <a:lnRef idx="3">
              <a:schemeClr val="accent1"/>
            </a:lnRef>
            <a:fillRef idx="0">
              <a:schemeClr val="accent1"/>
            </a:fillRef>
            <a:effectRef idx="2">
              <a:schemeClr val="accent1"/>
            </a:effectRef>
            <a:fontRef idx="minor">
              <a:schemeClr val="tx1"/>
            </a:fontRef>
          </p:style>
        </p:cxnSp>
        <p:cxnSp>
          <p:nvCxnSpPr>
            <p:cNvPr id="88" name="Straight Connector 106"/>
            <p:cNvCxnSpPr>
              <a:cxnSpLocks/>
            </p:cNvCxnSpPr>
            <p:nvPr/>
          </p:nvCxnSpPr>
          <p:spPr bwMode="auto">
            <a:xfrm rot="16200000" flipH="1">
              <a:off x="3394902" y="1820016"/>
              <a:ext cx="2928958" cy="3258"/>
            </a:xfrm>
            <a:prstGeom prst="line">
              <a:avLst/>
            </a:prstGeom>
            <a:ln w="25400">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89" name="Straight Arrow Connector 102"/>
            <p:cNvCxnSpPr>
              <a:cxnSpLocks/>
            </p:cNvCxnSpPr>
            <p:nvPr/>
          </p:nvCxnSpPr>
          <p:spPr bwMode="auto">
            <a:xfrm>
              <a:off x="4143372" y="292893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0" name="Straight Arrow Connector 102"/>
            <p:cNvCxnSpPr>
              <a:cxnSpLocks/>
            </p:cNvCxnSpPr>
            <p:nvPr/>
          </p:nvCxnSpPr>
          <p:spPr bwMode="auto">
            <a:xfrm>
              <a:off x="4143372" y="264318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102"/>
            <p:cNvCxnSpPr>
              <a:cxnSpLocks/>
            </p:cNvCxnSpPr>
            <p:nvPr/>
          </p:nvCxnSpPr>
          <p:spPr bwMode="auto">
            <a:xfrm>
              <a:off x="4144782" y="235743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102"/>
            <p:cNvCxnSpPr>
              <a:cxnSpLocks/>
            </p:cNvCxnSpPr>
            <p:nvPr/>
          </p:nvCxnSpPr>
          <p:spPr bwMode="auto">
            <a:xfrm>
              <a:off x="4143372" y="207167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102"/>
            <p:cNvCxnSpPr>
              <a:cxnSpLocks/>
            </p:cNvCxnSpPr>
            <p:nvPr/>
          </p:nvCxnSpPr>
          <p:spPr bwMode="auto">
            <a:xfrm>
              <a:off x="4143372" y="178592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102"/>
            <p:cNvCxnSpPr>
              <a:cxnSpLocks/>
            </p:cNvCxnSpPr>
            <p:nvPr/>
          </p:nvCxnSpPr>
          <p:spPr bwMode="auto">
            <a:xfrm>
              <a:off x="4143372" y="150017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102"/>
            <p:cNvCxnSpPr>
              <a:cxnSpLocks/>
            </p:cNvCxnSpPr>
            <p:nvPr/>
          </p:nvCxnSpPr>
          <p:spPr bwMode="auto">
            <a:xfrm>
              <a:off x="4143372" y="121442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102"/>
            <p:cNvCxnSpPr>
              <a:cxnSpLocks/>
            </p:cNvCxnSpPr>
            <p:nvPr/>
          </p:nvCxnSpPr>
          <p:spPr bwMode="auto">
            <a:xfrm>
              <a:off x="4144782" y="92867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102"/>
            <p:cNvCxnSpPr>
              <a:cxnSpLocks/>
            </p:cNvCxnSpPr>
            <p:nvPr/>
          </p:nvCxnSpPr>
          <p:spPr bwMode="auto">
            <a:xfrm>
              <a:off x="4143372" y="64291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102"/>
            <p:cNvCxnSpPr>
              <a:cxnSpLocks/>
            </p:cNvCxnSpPr>
            <p:nvPr/>
          </p:nvCxnSpPr>
          <p:spPr bwMode="auto">
            <a:xfrm>
              <a:off x="4143372" y="35716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FSI – buffeting tutorial</a:t>
            </a:r>
          </a:p>
        </p:txBody>
      </p:sp>
      <p:sp>
        <p:nvSpPr>
          <p:cNvPr id="5" name="Content Placeholder 6"/>
          <p:cNvSpPr>
            <a:spLocks/>
          </p:cNvSpPr>
          <p:nvPr/>
        </p:nvSpPr>
        <p:spPr bwMode="auto">
          <a:xfrm>
            <a:off x="363537" y="765176"/>
            <a:ext cx="5065719"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marL="342900" indent="-342900">
              <a:lnSpc>
                <a:spcPct val="100000"/>
              </a:lnSpc>
              <a:spcBef>
                <a:spcPts val="600"/>
              </a:spcBef>
              <a:buAutoNum type="arabicPeriod"/>
              <a:defRPr/>
            </a:pPr>
            <a:r>
              <a:rPr lang="en-GB" sz="1500" dirty="0">
                <a:solidFill>
                  <a:schemeClr val="tx1"/>
                </a:solidFill>
              </a:rPr>
              <a:t>Open with </a:t>
            </a:r>
            <a:r>
              <a:rPr lang="en-GB" sz="1500" dirty="0" err="1">
                <a:solidFill>
                  <a:schemeClr val="tx1"/>
                </a:solidFill>
              </a:rPr>
              <a:t>GiD</a:t>
            </a:r>
            <a:r>
              <a:rPr lang="en-GB" sz="1500" dirty="0">
                <a:solidFill>
                  <a:schemeClr val="tx1"/>
                </a:solidFill>
              </a:rPr>
              <a:t> the file you created on </a:t>
            </a:r>
            <a:r>
              <a:rPr lang="hu-HU" sz="1500" i="1" dirty="0">
                <a:solidFill>
                  <a:schemeClr val="tx1"/>
                </a:solidFill>
              </a:rPr>
              <a:t>SWE_WS1819_GiDKratosTutorial_1_CFD2D</a:t>
            </a:r>
            <a:endParaRPr lang="en-GB" sz="1500" dirty="0">
              <a:solidFill>
                <a:schemeClr val="tx1"/>
              </a:solidFill>
            </a:endParaRPr>
          </a:p>
          <a:p>
            <a:pPr marL="342900" indent="-342900">
              <a:lnSpc>
                <a:spcPct val="100000"/>
              </a:lnSpc>
              <a:spcBef>
                <a:spcPts val="600"/>
              </a:spcBef>
              <a:buAutoNum type="arabicPeriod"/>
              <a:defRPr/>
            </a:pPr>
            <a:r>
              <a:rPr lang="en-GB" sz="1500" dirty="0">
                <a:solidFill>
                  <a:schemeClr val="tx1"/>
                </a:solidFill>
              </a:rPr>
              <a:t> Apply an oscillating inlet velocity and ramp up time of 10 sec</a:t>
            </a:r>
          </a:p>
          <a:p>
            <a:pPr marL="342900" indent="-342900">
              <a:lnSpc>
                <a:spcPct val="100000"/>
              </a:lnSpc>
              <a:spcBef>
                <a:spcPts val="600"/>
              </a:spcBef>
              <a:buAutoNum type="arabicPeriod"/>
              <a:defRPr/>
            </a:pPr>
            <a:r>
              <a:rPr lang="en-GB" sz="1500" dirty="0">
                <a:solidFill>
                  <a:schemeClr val="tx1"/>
                </a:solidFill>
              </a:rPr>
              <a:t> Save as a new file</a:t>
            </a:r>
          </a:p>
          <a:p>
            <a:pPr marL="342900" indent="-342900">
              <a:lnSpc>
                <a:spcPct val="100000"/>
              </a:lnSpc>
              <a:spcBef>
                <a:spcPts val="600"/>
              </a:spcBef>
              <a:buAutoNum type="arabicPeriod"/>
              <a:defRPr/>
            </a:pPr>
            <a:r>
              <a:rPr lang="en-GB" sz="1500" dirty="0">
                <a:solidFill>
                  <a:schemeClr val="tx1"/>
                </a:solidFill>
              </a:rPr>
              <a:t> copy the contents of the folder </a:t>
            </a:r>
            <a:r>
              <a:rPr lang="en-IN" sz="1500" dirty="0">
                <a:solidFill>
                  <a:schemeClr val="tx1"/>
                </a:solidFill>
              </a:rPr>
              <a:t>“</a:t>
            </a:r>
            <a:r>
              <a:rPr lang="en-IN" sz="1500" dirty="0" err="1">
                <a:solidFill>
                  <a:schemeClr val="tx1"/>
                </a:solidFill>
              </a:rPr>
              <a:t>FSISDoFBuffeting</a:t>
            </a:r>
            <a:r>
              <a:rPr lang="en-IN" sz="1500" dirty="0">
                <a:solidFill>
                  <a:schemeClr val="tx1"/>
                </a:solidFill>
              </a:rPr>
              <a:t>” from “</a:t>
            </a:r>
            <a:r>
              <a:rPr lang="en-IN" sz="1500" dirty="0" err="1">
                <a:solidFill>
                  <a:schemeClr val="tx1"/>
                </a:solidFill>
              </a:rPr>
              <a:t>AuxiliaryFiles</a:t>
            </a:r>
            <a:r>
              <a:rPr lang="en-IN" sz="1500" dirty="0">
                <a:solidFill>
                  <a:schemeClr val="tx1"/>
                </a:solidFill>
              </a:rPr>
              <a:t>”</a:t>
            </a:r>
          </a:p>
          <a:p>
            <a:pPr marL="342900" indent="-342900">
              <a:lnSpc>
                <a:spcPct val="100000"/>
              </a:lnSpc>
              <a:spcBef>
                <a:spcPts val="600"/>
              </a:spcBef>
              <a:buAutoNum type="arabicPeriod"/>
              <a:defRPr/>
            </a:pPr>
            <a:r>
              <a:rPr lang="en-IN" sz="1500" dirty="0">
                <a:solidFill>
                  <a:schemeClr val="tx1"/>
                </a:solidFill>
              </a:rPr>
              <a:t>Rename “</a:t>
            </a:r>
            <a:r>
              <a:rPr lang="en-IN" sz="1500" dirty="0" err="1">
                <a:solidFill>
                  <a:schemeClr val="tx1"/>
                </a:solidFill>
              </a:rPr>
              <a:t>Projectparameters.json</a:t>
            </a:r>
            <a:r>
              <a:rPr lang="en-IN" sz="1500" dirty="0">
                <a:solidFill>
                  <a:schemeClr val="tx1"/>
                </a:solidFill>
              </a:rPr>
              <a:t>” to “</a:t>
            </a:r>
            <a:r>
              <a:rPr lang="en-IN" sz="1500" dirty="0" err="1">
                <a:solidFill>
                  <a:schemeClr val="tx1"/>
                </a:solidFill>
              </a:rPr>
              <a:t>ProjectParametersFSIBuffeting.json</a:t>
            </a:r>
            <a:r>
              <a:rPr lang="en-IN" sz="1500" dirty="0">
                <a:solidFill>
                  <a:schemeClr val="tx1"/>
                </a:solidFill>
              </a:rPr>
              <a:t>”</a:t>
            </a:r>
          </a:p>
          <a:p>
            <a:pPr marL="342900" indent="-342900">
              <a:lnSpc>
                <a:spcPct val="100000"/>
              </a:lnSpc>
              <a:spcBef>
                <a:spcPts val="600"/>
              </a:spcBef>
              <a:buAutoNum type="arabicPeriod"/>
              <a:defRPr/>
            </a:pPr>
            <a:r>
              <a:rPr lang="en-IN" sz="1500" dirty="0">
                <a:solidFill>
                  <a:schemeClr val="tx1"/>
                </a:solidFill>
              </a:rPr>
              <a:t> Copy “solver _settings” block from the “</a:t>
            </a:r>
            <a:r>
              <a:rPr lang="en-IN" sz="1500" dirty="0" err="1">
                <a:solidFill>
                  <a:schemeClr val="tx1"/>
                </a:solidFill>
              </a:rPr>
              <a:t>ProjectParametersFSIBuffeting_Template.json</a:t>
            </a:r>
            <a:r>
              <a:rPr lang="en-IN" sz="1500" dirty="0">
                <a:solidFill>
                  <a:schemeClr val="tx1"/>
                </a:solidFill>
              </a:rPr>
              <a:t>” </a:t>
            </a:r>
          </a:p>
          <a:p>
            <a:pPr marL="519113" lvl="1" indent="-342900">
              <a:lnSpc>
                <a:spcPct val="100000"/>
              </a:lnSpc>
              <a:spcBef>
                <a:spcPts val="600"/>
              </a:spcBef>
              <a:buNone/>
              <a:defRPr/>
            </a:pPr>
            <a:r>
              <a:rPr lang="en-IN" sz="1500" dirty="0"/>
              <a:t>	( check the next slide for picture)</a:t>
            </a:r>
            <a:endParaRPr lang="en-IN" sz="1500" dirty="0">
              <a:solidFill>
                <a:schemeClr val="tx1"/>
              </a:solidFill>
            </a:endParaRPr>
          </a:p>
          <a:p>
            <a:pPr marL="342900" indent="-342900">
              <a:lnSpc>
                <a:spcPct val="100000"/>
              </a:lnSpc>
              <a:spcBef>
                <a:spcPts val="600"/>
              </a:spcBef>
              <a:buAutoNum type="arabicPeriod"/>
              <a:defRPr/>
            </a:pPr>
            <a:r>
              <a:rPr lang="en-IN" sz="1500" dirty="0">
                <a:solidFill>
                  <a:schemeClr val="tx1"/>
                </a:solidFill>
              </a:rPr>
              <a:t> open “</a:t>
            </a:r>
            <a:r>
              <a:rPr lang="en-IN" sz="1500" dirty="0" err="1">
                <a:solidFill>
                  <a:schemeClr val="tx1"/>
                </a:solidFill>
              </a:rPr>
              <a:t>ProjectParametersFSICSD.json</a:t>
            </a:r>
            <a:r>
              <a:rPr lang="en-IN" sz="1500" dirty="0">
                <a:solidFill>
                  <a:schemeClr val="tx1"/>
                </a:solidFill>
              </a:rPr>
              <a:t>” and check “</a:t>
            </a:r>
            <a:r>
              <a:rPr lang="en-IN" sz="1500" dirty="0" err="1">
                <a:solidFill>
                  <a:schemeClr val="tx1"/>
                </a:solidFill>
              </a:rPr>
              <a:t>model_part_name</a:t>
            </a:r>
            <a:r>
              <a:rPr lang="en-IN" sz="1500" dirty="0">
                <a:solidFill>
                  <a:schemeClr val="tx1"/>
                </a:solidFill>
              </a:rPr>
              <a:t>” matches the name given to your structural model part</a:t>
            </a:r>
          </a:p>
          <a:p>
            <a:pPr marL="342900" indent="-342900">
              <a:lnSpc>
                <a:spcPct val="100000"/>
              </a:lnSpc>
              <a:spcBef>
                <a:spcPts val="600"/>
              </a:spcBef>
              <a:buAutoNum type="arabicPeriod"/>
              <a:defRPr/>
            </a:pPr>
            <a:r>
              <a:rPr lang="en-IN" sz="1500" dirty="0">
                <a:solidFill>
                  <a:schemeClr val="tx1"/>
                </a:solidFill>
              </a:rPr>
              <a:t>Open “MainKratosFSIBuffeting.py” . In lines 138-150 check the group names in “</a:t>
            </a:r>
            <a:r>
              <a:rPr lang="en-IN" sz="1500" dirty="0" err="1">
                <a:solidFill>
                  <a:schemeClr val="tx1"/>
                </a:solidFill>
              </a:rPr>
              <a:t>ale_fixed</a:t>
            </a:r>
            <a:r>
              <a:rPr lang="en-IN" sz="1500" dirty="0">
                <a:solidFill>
                  <a:schemeClr val="tx1"/>
                </a:solidFill>
              </a:rPr>
              <a:t>-boundaries” are consistent with your example. </a:t>
            </a:r>
          </a:p>
          <a:p>
            <a:pPr marL="342900" indent="-342900">
              <a:lnSpc>
                <a:spcPct val="100000"/>
              </a:lnSpc>
              <a:spcBef>
                <a:spcPts val="600"/>
              </a:spcBef>
              <a:buAutoNum type="arabicPeriod"/>
              <a:defRPr/>
            </a:pPr>
            <a:r>
              <a:rPr lang="en-IN" sz="1500" dirty="0">
                <a:solidFill>
                  <a:schemeClr val="tx1"/>
                </a:solidFill>
              </a:rPr>
              <a:t>run “MainKratosFSIBuffeting.py” </a:t>
            </a:r>
          </a:p>
          <a:p>
            <a:pPr marL="342900" indent="-342900">
              <a:lnSpc>
                <a:spcPct val="100000"/>
              </a:lnSpc>
              <a:spcBef>
                <a:spcPts val="600"/>
              </a:spcBef>
              <a:buAutoNum type="arabicPeriod"/>
              <a:defRPr/>
            </a:pPr>
            <a:endParaRPr lang="hu-HU" sz="1500" dirty="0"/>
          </a:p>
          <a:p>
            <a:pPr marL="285750" indent="-285750">
              <a:lnSpc>
                <a:spcPct val="100000"/>
              </a:lnSpc>
              <a:buClr>
                <a:srgbClr val="0065BD"/>
              </a:buClr>
              <a:defRPr/>
            </a:pPr>
            <a:endParaRPr lang="hu-HU" dirty="0"/>
          </a:p>
          <a:p>
            <a:pPr>
              <a:lnSpc>
                <a:spcPct val="100000"/>
              </a:lnSpc>
              <a:buClr>
                <a:srgbClr val="0065BD"/>
              </a:buClr>
              <a:defRPr/>
            </a:pPr>
            <a:endParaRPr lang="de-DE" dirty="0"/>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461963" lvl="1" indent="-285750">
              <a:lnSpc>
                <a:spcPct val="100000"/>
              </a:lnSpc>
              <a:buFont typeface="Symbol"/>
              <a:buChar char="-"/>
              <a:defRPr/>
            </a:pPr>
            <a:endParaRPr lang="de-DE" dirty="0">
              <a:solidFill>
                <a:schemeClr val="tx1"/>
              </a:solidFill>
            </a:endParaRPr>
          </a:p>
          <a:p>
            <a:pPr>
              <a:lnSpc>
                <a:spcPct val="100000"/>
              </a:lnSpc>
              <a:buClr>
                <a:srgbClr val="0065BD"/>
              </a:buClr>
              <a:defRPr/>
            </a:pPr>
            <a:endParaRPr lang="de-DE" b="1" dirty="0">
              <a:solidFill>
                <a:schemeClr val="tx1"/>
              </a:solidFill>
            </a:endParaRPr>
          </a:p>
          <a:p>
            <a:pPr>
              <a:lnSpc>
                <a:spcPct val="100000"/>
              </a:lnSpc>
              <a:defRPr/>
            </a:pPr>
            <a:endParaRPr lang="de-DE" dirty="0"/>
          </a:p>
          <a:p>
            <a:pPr>
              <a:lnSpc>
                <a:spcPct val="100000"/>
              </a:lnSpc>
              <a:defRPr/>
            </a:pPr>
            <a:endParaRPr lang="de-DE" dirty="0"/>
          </a:p>
          <a:p>
            <a:pPr>
              <a:lnSpc>
                <a:spcPct val="100000"/>
              </a:lnSpc>
              <a:defRPr/>
            </a:pPr>
            <a:endParaRPr lang="de-DE" dirty="0"/>
          </a:p>
        </p:txBody>
      </p:sp>
      <p:pic>
        <p:nvPicPr>
          <p:cNvPr id="5122" name="Picture 2" descr="F:\screenshots_ppt\bufeting_rampup.png"/>
          <p:cNvPicPr>
            <a:picLocks noChangeAspect="1" noChangeArrowheads="1"/>
          </p:cNvPicPr>
          <p:nvPr/>
        </p:nvPicPr>
        <p:blipFill>
          <a:blip r:embed="rId2"/>
          <a:srcRect t="10539" r="19304" b="12178"/>
          <a:stretch>
            <a:fillRect/>
          </a:stretch>
        </p:blipFill>
        <p:spPr bwMode="auto">
          <a:xfrm>
            <a:off x="5500694" y="571480"/>
            <a:ext cx="3643306" cy="5741442"/>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FSI – buffeting tutorial</a:t>
            </a:r>
          </a:p>
        </p:txBody>
      </p:sp>
      <p:pic>
        <p:nvPicPr>
          <p:cNvPr id="6146" name="Picture 2"/>
          <p:cNvPicPr>
            <a:picLocks noChangeAspect="1" noChangeArrowheads="1"/>
          </p:cNvPicPr>
          <p:nvPr/>
        </p:nvPicPr>
        <p:blipFill>
          <a:blip r:embed="rId2"/>
          <a:srcRect/>
          <a:stretch>
            <a:fillRect/>
          </a:stretch>
        </p:blipFill>
        <p:spPr bwMode="auto">
          <a:xfrm>
            <a:off x="214282" y="928670"/>
            <a:ext cx="3693454" cy="2371716"/>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l="948"/>
          <a:stretch>
            <a:fillRect/>
          </a:stretch>
        </p:blipFill>
        <p:spPr bwMode="auto">
          <a:xfrm>
            <a:off x="4000496" y="857232"/>
            <a:ext cx="5143504" cy="5100646"/>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428596" y="3500438"/>
            <a:ext cx="3262320" cy="2879352"/>
          </a:xfrm>
          <a:prstGeom prst="rect">
            <a:avLst/>
          </a:prstGeom>
          <a:noFill/>
          <a:ln w="9525">
            <a:noFill/>
            <a:miter lim="800000"/>
            <a:headEnd/>
            <a:tailEnd/>
          </a:ln>
          <a:effectLst/>
        </p:spPr>
      </p:pic>
      <p:sp>
        <p:nvSpPr>
          <p:cNvPr id="8" name="Rectangle 7"/>
          <p:cNvSpPr/>
          <p:nvPr/>
        </p:nvSpPr>
        <p:spPr bwMode="auto">
          <a:xfrm>
            <a:off x="357158" y="1357298"/>
            <a:ext cx="3500462"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ProjectParameters.json</a:t>
            </a:r>
            <a:endParaRPr lang="en-US" dirty="0"/>
          </a:p>
        </p:txBody>
      </p:sp>
      <p:sp>
        <p:nvSpPr>
          <p:cNvPr id="9" name="Rectangle 8"/>
          <p:cNvSpPr/>
          <p:nvPr/>
        </p:nvSpPr>
        <p:spPr bwMode="auto">
          <a:xfrm>
            <a:off x="4786314" y="1785926"/>
            <a:ext cx="3857652"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ProjectParametersFSIBuffeting.json</a:t>
            </a:r>
            <a:endParaRPr lang="en-US" dirty="0"/>
          </a:p>
        </p:txBody>
      </p:sp>
      <p:sp>
        <p:nvSpPr>
          <p:cNvPr id="10" name="Rectangle 9"/>
          <p:cNvSpPr/>
          <p:nvPr/>
        </p:nvSpPr>
        <p:spPr bwMode="auto">
          <a:xfrm>
            <a:off x="214282" y="4000504"/>
            <a:ext cx="3500462"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ProjectParametersFSICSD.json</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FSI – IIE: VORTEX SHEDDING-INDUCED 	VIBRATION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410369"/>
          </a:xfrm>
        </p:spPr>
        <p:txBody>
          <a:bodyPr/>
          <a:lstStyle/>
          <a:p>
            <a:pPr>
              <a:defRPr/>
            </a:pPr>
            <a:r>
              <a:rPr lang="de-DE" dirty="0"/>
              <a:t>FSI – vortex shedding-induced vibration tutorial</a:t>
            </a:r>
            <a:endParaRPr/>
          </a:p>
        </p:txBody>
      </p:sp>
      <p:sp>
        <p:nvSpPr>
          <p:cNvPr id="5" name="Content Placeholder 6"/>
          <p:cNvSpPr>
            <a:spLocks/>
          </p:cNvSpPr>
          <p:nvPr/>
        </p:nvSpPr>
        <p:spPr bwMode="auto">
          <a:xfrm>
            <a:off x="363537" y="765176"/>
            <a:ext cx="8421688"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a:spcBef>
                <a:spcPts val="600"/>
              </a:spcBef>
              <a:defRPr/>
            </a:pPr>
            <a:endParaRPr lang="de-DE" sz="1500" dirty="0">
              <a:solidFill>
                <a:schemeClr val="tx1"/>
              </a:solidFill>
            </a:endParaRPr>
          </a:p>
          <a:p>
            <a:pPr>
              <a:spcBef>
                <a:spcPts val="600"/>
              </a:spcBef>
              <a:defRPr/>
            </a:pPr>
            <a:endParaRPr lang="de-DE" sz="1500" dirty="0">
              <a:solidFill>
                <a:schemeClr val="tx1"/>
              </a:solidFill>
            </a:endParaRPr>
          </a:p>
          <a:p>
            <a:pPr>
              <a:spcBef>
                <a:spcPts val="600"/>
              </a:spcBef>
              <a:defRPr/>
            </a:pPr>
            <a:r>
              <a:rPr lang="de-DE" sz="1500" dirty="0">
                <a:solidFill>
                  <a:schemeClr val="tx1"/>
                </a:solidFill>
              </a:rPr>
              <a:t>Based up on </a:t>
            </a:r>
            <a:r>
              <a:rPr lang="de-DE" sz="1500" dirty="0"/>
              <a:t>Tutorial 5 </a:t>
            </a:r>
            <a:r>
              <a:rPr lang="hu-HU" sz="1500" dirty="0">
                <a:solidFill>
                  <a:schemeClr val="tx1"/>
                </a:solidFill>
              </a:rPr>
              <a:t>⇒ </a:t>
            </a:r>
            <a:r>
              <a:rPr lang="hu-HU" sz="1500" i="1" dirty="0">
                <a:solidFill>
                  <a:schemeClr val="tx1"/>
                </a:solidFill>
              </a:rPr>
              <a:t>SWE_WS1819_GiDKratosTutorial_1_CFD2D</a:t>
            </a:r>
            <a:endParaRPr lang="hu-HU" sz="1500" i="1" dirty="0"/>
          </a:p>
          <a:p>
            <a:pPr marL="285750" indent="-285750">
              <a:buClr>
                <a:srgbClr val="0065BD"/>
              </a:buClr>
              <a:buFont typeface="Arial"/>
              <a:buChar char="•"/>
              <a:defRPr/>
            </a:pPr>
            <a:r>
              <a:rPr lang="de-DE" sz="1500" dirty="0">
                <a:solidFill>
                  <a:schemeClr val="tx1"/>
                </a:solidFill>
              </a:rPr>
              <a:t>2D FSI example representing a horizontal cut through a building</a:t>
            </a:r>
          </a:p>
          <a:p>
            <a:pPr marL="285750" indent="-285750">
              <a:buClr>
                <a:srgbClr val="0065BD"/>
              </a:buClr>
              <a:buFont typeface="Arial"/>
              <a:buChar char="•"/>
              <a:defRPr/>
            </a:pPr>
            <a:r>
              <a:rPr lang="de-DE" sz="1500" dirty="0">
                <a:solidFill>
                  <a:schemeClr val="tx1"/>
                </a:solidFill>
              </a:rPr>
              <a:t>Please make the modifications to the files in this example</a:t>
            </a:r>
            <a:endParaRPr lang="hu-HU" sz="1500" dirty="0">
              <a:solidFill>
                <a:schemeClr val="tx1"/>
              </a:solidFill>
            </a:endParaRPr>
          </a:p>
          <a:p>
            <a:pPr>
              <a:buClr>
                <a:srgbClr val="0065BD"/>
              </a:buClr>
              <a:defRPr/>
            </a:pPr>
            <a:endParaRPr lang="hu-HU" dirty="0"/>
          </a:p>
          <a:p>
            <a:pPr>
              <a:buClr>
                <a:srgbClr val="0065BD"/>
              </a:buClr>
              <a:defRPr/>
            </a:pPr>
            <a:endParaRPr lang="de-DE" dirty="0"/>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461963" lvl="1" indent="-285750">
              <a:buFont typeface="Symbol"/>
              <a:buChar char="-"/>
              <a:defRPr/>
            </a:pPr>
            <a:endParaRPr lang="de-DE" dirty="0">
              <a:solidFill>
                <a:schemeClr val="tx1"/>
              </a:solidFill>
            </a:endParaRPr>
          </a:p>
          <a:p>
            <a:pPr>
              <a:buClr>
                <a:srgbClr val="0065BD"/>
              </a:buClr>
              <a:defRPr/>
            </a:pPr>
            <a:endParaRPr lang="de-DE" b="1" dirty="0">
              <a:solidFill>
                <a:schemeClr val="tx1"/>
              </a:solidFill>
            </a:endParaRPr>
          </a:p>
          <a:p>
            <a:pPr>
              <a:defRPr/>
            </a:pPr>
            <a:endParaRPr lang="de-DE" dirty="0"/>
          </a:p>
          <a:p>
            <a:pPr>
              <a:defRPr/>
            </a:pPr>
            <a:endParaRPr lang="de-DE" dirty="0"/>
          </a:p>
          <a:p>
            <a:pPr>
              <a:defRPr/>
            </a:pPr>
            <a:endParaRPr lang="de-DE" dirty="0"/>
          </a:p>
        </p:txBody>
      </p:sp>
      <p:pic>
        <p:nvPicPr>
          <p:cNvPr id="6" name="Picture 3"/>
          <p:cNvPicPr>
            <a:picLocks noChangeAspect="1" noChangeArrowheads="1"/>
          </p:cNvPicPr>
          <p:nvPr/>
        </p:nvPicPr>
        <p:blipFill>
          <a:blip r:embed="rId2"/>
          <a:srcRect r="15891"/>
          <a:stretch/>
        </p:blipFill>
        <p:spPr bwMode="auto">
          <a:xfrm>
            <a:off x="386759" y="2932486"/>
            <a:ext cx="8386852" cy="2925406"/>
          </a:xfrm>
          <a:prstGeom prst="rect">
            <a:avLst/>
          </a:prstGeom>
          <a:noFill/>
          <a:ln>
            <a:noFill/>
          </a:ln>
        </p:spPr>
      </p:pic>
      <p:grpSp>
        <p:nvGrpSpPr>
          <p:cNvPr id="7" name="Group 1"/>
          <p:cNvGrpSpPr/>
          <p:nvPr/>
        </p:nvGrpSpPr>
        <p:grpSpPr bwMode="auto">
          <a:xfrm rot="5400000">
            <a:off x="3281981" y="4426856"/>
            <a:ext cx="829885" cy="448049"/>
            <a:chOff x="3566461" y="4558357"/>
            <a:chExt cx="829885" cy="448049"/>
          </a:xfrm>
        </p:grpSpPr>
        <p:sp>
          <p:nvSpPr>
            <p:cNvPr id="8" name="Rectangle 7"/>
            <p:cNvSpPr>
              <a:spLocks noChangeAspect="1"/>
            </p:cNvSpPr>
            <p:nvPr/>
          </p:nvSpPr>
          <p:spPr bwMode="auto">
            <a:xfrm>
              <a:off x="3566461" y="4627883"/>
              <a:ext cx="297101" cy="2846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9" name="Group 8"/>
            <p:cNvGrpSpPr>
              <a:grpSpLocks noChangeAspect="1"/>
            </p:cNvGrpSpPr>
            <p:nvPr/>
          </p:nvGrpSpPr>
          <p:grpSpPr bwMode="auto">
            <a:xfrm rot="5400000">
              <a:off x="4058542" y="4669620"/>
              <a:ext cx="159181" cy="514392"/>
              <a:chOff x="5950248" y="2555872"/>
              <a:chExt cx="249238" cy="599748"/>
            </a:xfrm>
          </p:grpSpPr>
          <p:grpSp>
            <p:nvGrpSpPr>
              <p:cNvPr id="10" name="Group 332"/>
              <p:cNvGrpSpPr/>
              <p:nvPr/>
            </p:nvGrpSpPr>
            <p:grpSpPr bwMode="auto">
              <a:xfrm>
                <a:off x="5963349" y="2614507"/>
                <a:ext cx="224932" cy="541113"/>
                <a:chOff x="9990" y="11820"/>
                <a:chExt cx="228" cy="456"/>
              </a:xfrm>
            </p:grpSpPr>
            <p:sp>
              <p:nvSpPr>
                <p:cNvPr id="11"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12"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13"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14"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15"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16"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17"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18"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19"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20"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21"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22"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23"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24"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25" name="Group 335"/>
              <p:cNvGrpSpPr/>
              <p:nvPr/>
            </p:nvGrpSpPr>
            <p:grpSpPr bwMode="auto">
              <a:xfrm flipV="1">
                <a:off x="5950248" y="2555872"/>
                <a:ext cx="249238" cy="55562"/>
                <a:chOff x="10468" y="9915"/>
                <a:chExt cx="392" cy="87"/>
              </a:xfrm>
            </p:grpSpPr>
            <p:sp>
              <p:nvSpPr>
                <p:cNvPr id="26"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27"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28"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29"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30"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31"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32"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33"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34"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35"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36"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37"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38"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39"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40" name="Group 40"/>
            <p:cNvGrpSpPr>
              <a:grpSpLocks noChangeAspect="1"/>
            </p:cNvGrpSpPr>
            <p:nvPr/>
          </p:nvGrpSpPr>
          <p:grpSpPr bwMode="auto">
            <a:xfrm rot="5400000">
              <a:off x="4059559" y="4380752"/>
              <a:ext cx="159181" cy="514392"/>
              <a:chOff x="5363186" y="2554685"/>
              <a:chExt cx="249238" cy="599748"/>
            </a:xfrm>
          </p:grpSpPr>
          <p:grpSp>
            <p:nvGrpSpPr>
              <p:cNvPr id="41" name="Group 332"/>
              <p:cNvGrpSpPr/>
              <p:nvPr/>
            </p:nvGrpSpPr>
            <p:grpSpPr bwMode="auto">
              <a:xfrm>
                <a:off x="5485832" y="2613320"/>
                <a:ext cx="3946" cy="541113"/>
                <a:chOff x="10104" y="11820"/>
                <a:chExt cx="4" cy="456"/>
              </a:xfrm>
            </p:grpSpPr>
            <p:sp>
              <p:nvSpPr>
                <p:cNvPr id="42"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43"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44" name="Group 335"/>
              <p:cNvGrpSpPr/>
              <p:nvPr/>
            </p:nvGrpSpPr>
            <p:grpSpPr bwMode="auto">
              <a:xfrm flipV="1">
                <a:off x="5363186" y="2554685"/>
                <a:ext cx="249238" cy="55562"/>
                <a:chOff x="10468" y="9915"/>
                <a:chExt cx="392" cy="87"/>
              </a:xfrm>
            </p:grpSpPr>
            <p:sp>
              <p:nvSpPr>
                <p:cNvPr id="45"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46"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47"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48"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49"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50"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51"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52"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3"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4"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5"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56"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57"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58"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59"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60" name="Group 44"/>
              <p:cNvGrpSpPr/>
              <p:nvPr/>
            </p:nvGrpSpPr>
            <p:grpSpPr bwMode="auto">
              <a:xfrm>
                <a:off x="5415805" y="2768987"/>
                <a:ext cx="144000" cy="144000"/>
                <a:chOff x="5416310" y="2768987"/>
                <a:chExt cx="144000" cy="144000"/>
              </a:xfrm>
            </p:grpSpPr>
            <p:sp>
              <p:nvSpPr>
                <p:cNvPr id="61"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62"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63"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64" name="Group 83"/>
          <p:cNvGrpSpPr/>
          <p:nvPr/>
        </p:nvGrpSpPr>
        <p:grpSpPr bwMode="auto">
          <a:xfrm>
            <a:off x="403200" y="2942288"/>
            <a:ext cx="562000" cy="2905444"/>
            <a:chOff x="2777331" y="2106319"/>
            <a:chExt cx="454026" cy="2761364"/>
          </a:xfrm>
        </p:grpSpPr>
        <p:cxnSp>
          <p:nvCxnSpPr>
            <p:cNvPr id="65" name="Straight Arrow Connector 84"/>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85"/>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86"/>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87"/>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88"/>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89"/>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90"/>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91"/>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92"/>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93"/>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94"/>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t>FSI – vortex shedding-induced vibration tutorial</a:t>
            </a:r>
            <a:endParaRPr lang="de-DE" dirty="0"/>
          </a:p>
        </p:txBody>
      </p:sp>
      <p:sp>
        <p:nvSpPr>
          <p:cNvPr id="5" name="Content Placeholder 6"/>
          <p:cNvSpPr>
            <a:spLocks/>
          </p:cNvSpPr>
          <p:nvPr/>
        </p:nvSpPr>
        <p:spPr bwMode="auto">
          <a:xfrm>
            <a:off x="363537" y="765176"/>
            <a:ext cx="5065719"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marL="342900" indent="-342900">
              <a:lnSpc>
                <a:spcPct val="100000"/>
              </a:lnSpc>
              <a:spcBef>
                <a:spcPts val="600"/>
              </a:spcBef>
              <a:buAutoNum type="arabicPeriod"/>
              <a:defRPr/>
            </a:pPr>
            <a:r>
              <a:rPr lang="en-GB" sz="1500" dirty="0">
                <a:solidFill>
                  <a:schemeClr val="tx1"/>
                </a:solidFill>
              </a:rPr>
              <a:t>Open with </a:t>
            </a:r>
            <a:r>
              <a:rPr lang="en-GB" sz="1500" dirty="0" err="1">
                <a:solidFill>
                  <a:schemeClr val="tx1"/>
                </a:solidFill>
              </a:rPr>
              <a:t>GiD</a:t>
            </a:r>
            <a:r>
              <a:rPr lang="en-GB" sz="1500" dirty="0">
                <a:solidFill>
                  <a:schemeClr val="tx1"/>
                </a:solidFill>
              </a:rPr>
              <a:t> the file you created on </a:t>
            </a:r>
            <a:r>
              <a:rPr lang="hu-HU" sz="1500" i="1" dirty="0">
                <a:solidFill>
                  <a:schemeClr val="tx1"/>
                </a:solidFill>
              </a:rPr>
              <a:t>SWE_WS1819_GiDKratosTutorial_1_CFD2D</a:t>
            </a:r>
            <a:endParaRPr lang="en-GB" sz="1500" dirty="0">
              <a:solidFill>
                <a:schemeClr val="tx1"/>
              </a:solidFill>
            </a:endParaRPr>
          </a:p>
          <a:p>
            <a:pPr marL="342900" indent="-342900">
              <a:lnSpc>
                <a:spcPct val="100000"/>
              </a:lnSpc>
              <a:spcBef>
                <a:spcPts val="600"/>
              </a:spcBef>
              <a:buAutoNum type="arabicPeriod"/>
              <a:defRPr/>
            </a:pPr>
            <a:r>
              <a:rPr lang="en-GB" sz="1500" dirty="0">
                <a:solidFill>
                  <a:schemeClr val="tx1"/>
                </a:solidFill>
              </a:rPr>
              <a:t> Apply a constant inlet velocity and ramp up time of 10 sec</a:t>
            </a:r>
          </a:p>
          <a:p>
            <a:pPr marL="342900" indent="-342900">
              <a:lnSpc>
                <a:spcPct val="100000"/>
              </a:lnSpc>
              <a:spcBef>
                <a:spcPts val="600"/>
              </a:spcBef>
              <a:buAutoNum type="arabicPeriod"/>
              <a:defRPr/>
            </a:pPr>
            <a:r>
              <a:rPr lang="en-GB" sz="1500" dirty="0">
                <a:solidFill>
                  <a:schemeClr val="tx1"/>
                </a:solidFill>
              </a:rPr>
              <a:t> Save as a new file</a:t>
            </a:r>
          </a:p>
          <a:p>
            <a:pPr marL="342900" indent="-342900">
              <a:lnSpc>
                <a:spcPct val="100000"/>
              </a:lnSpc>
              <a:spcBef>
                <a:spcPts val="600"/>
              </a:spcBef>
              <a:buAutoNum type="arabicPeriod"/>
              <a:defRPr/>
            </a:pPr>
            <a:r>
              <a:rPr lang="en-GB" sz="1500" dirty="0">
                <a:solidFill>
                  <a:schemeClr val="tx1"/>
                </a:solidFill>
              </a:rPr>
              <a:t> copy the contents of the folder </a:t>
            </a:r>
            <a:r>
              <a:rPr lang="en-IN" sz="1500" dirty="0">
                <a:solidFill>
                  <a:schemeClr val="tx1"/>
                </a:solidFill>
              </a:rPr>
              <a:t>“</a:t>
            </a:r>
            <a:r>
              <a:rPr lang="en-IN" sz="1500" dirty="0" err="1">
                <a:solidFill>
                  <a:schemeClr val="tx1"/>
                </a:solidFill>
              </a:rPr>
              <a:t>FSISDoFVortexShedding</a:t>
            </a:r>
            <a:r>
              <a:rPr lang="en-IN" sz="1500" dirty="0">
                <a:solidFill>
                  <a:schemeClr val="tx1"/>
                </a:solidFill>
              </a:rPr>
              <a:t>” from “</a:t>
            </a:r>
            <a:r>
              <a:rPr lang="en-IN" sz="1500" dirty="0" err="1">
                <a:solidFill>
                  <a:schemeClr val="tx1"/>
                </a:solidFill>
              </a:rPr>
              <a:t>AuxillrayFiles</a:t>
            </a:r>
            <a:r>
              <a:rPr lang="en-IN" sz="1500" dirty="0">
                <a:solidFill>
                  <a:schemeClr val="tx1"/>
                </a:solidFill>
              </a:rPr>
              <a:t>”</a:t>
            </a:r>
          </a:p>
          <a:p>
            <a:pPr marL="342900" indent="-342900">
              <a:lnSpc>
                <a:spcPct val="100000"/>
              </a:lnSpc>
              <a:spcBef>
                <a:spcPts val="600"/>
              </a:spcBef>
              <a:buAutoNum type="arabicPeriod"/>
              <a:defRPr/>
            </a:pPr>
            <a:r>
              <a:rPr lang="en-IN" sz="1500" dirty="0">
                <a:solidFill>
                  <a:schemeClr val="tx1"/>
                </a:solidFill>
              </a:rPr>
              <a:t>Rename “</a:t>
            </a:r>
            <a:r>
              <a:rPr lang="en-IN" sz="1500" dirty="0" err="1">
                <a:solidFill>
                  <a:schemeClr val="tx1"/>
                </a:solidFill>
              </a:rPr>
              <a:t>Projectparameters.json</a:t>
            </a:r>
            <a:r>
              <a:rPr lang="en-IN" sz="1500" dirty="0">
                <a:solidFill>
                  <a:schemeClr val="tx1"/>
                </a:solidFill>
              </a:rPr>
              <a:t>” to “</a:t>
            </a:r>
            <a:r>
              <a:rPr lang="en-IN" sz="1500" dirty="0" err="1">
                <a:solidFill>
                  <a:schemeClr val="tx1"/>
                </a:solidFill>
              </a:rPr>
              <a:t>ProjectParametersFSIVortexShedding.json</a:t>
            </a:r>
            <a:r>
              <a:rPr lang="en-IN" sz="1500" dirty="0">
                <a:solidFill>
                  <a:schemeClr val="tx1"/>
                </a:solidFill>
              </a:rPr>
              <a:t>”</a:t>
            </a:r>
          </a:p>
          <a:p>
            <a:pPr marL="342900" indent="-342900">
              <a:lnSpc>
                <a:spcPct val="100000"/>
              </a:lnSpc>
              <a:spcBef>
                <a:spcPts val="600"/>
              </a:spcBef>
              <a:buAutoNum type="arabicPeriod"/>
              <a:defRPr/>
            </a:pPr>
            <a:r>
              <a:rPr lang="en-IN" sz="1500" dirty="0">
                <a:solidFill>
                  <a:schemeClr val="tx1"/>
                </a:solidFill>
              </a:rPr>
              <a:t> Copy “solver _settings” block from the “</a:t>
            </a:r>
            <a:r>
              <a:rPr lang="en-IN" sz="1500" dirty="0" err="1">
                <a:solidFill>
                  <a:schemeClr val="tx1"/>
                </a:solidFill>
              </a:rPr>
              <a:t>ProjectParametersFSIVortexShedding_Template.json</a:t>
            </a:r>
            <a:r>
              <a:rPr lang="en-IN" sz="1500" dirty="0">
                <a:solidFill>
                  <a:schemeClr val="tx1"/>
                </a:solidFill>
              </a:rPr>
              <a:t>” </a:t>
            </a:r>
          </a:p>
          <a:p>
            <a:pPr marL="519113" lvl="1" indent="-342900">
              <a:lnSpc>
                <a:spcPct val="100000"/>
              </a:lnSpc>
              <a:spcBef>
                <a:spcPts val="600"/>
              </a:spcBef>
              <a:buNone/>
              <a:defRPr/>
            </a:pPr>
            <a:r>
              <a:rPr lang="en-IN" sz="1500" dirty="0"/>
              <a:t>	( check the next slide for picture)</a:t>
            </a:r>
            <a:endParaRPr lang="en-IN" sz="1500" dirty="0">
              <a:solidFill>
                <a:schemeClr val="tx1"/>
              </a:solidFill>
            </a:endParaRPr>
          </a:p>
          <a:p>
            <a:pPr marL="342900" indent="-342900">
              <a:lnSpc>
                <a:spcPct val="100000"/>
              </a:lnSpc>
              <a:spcBef>
                <a:spcPts val="600"/>
              </a:spcBef>
              <a:buAutoNum type="arabicPeriod"/>
              <a:defRPr/>
            </a:pPr>
            <a:r>
              <a:rPr lang="en-IN" sz="1500" dirty="0">
                <a:solidFill>
                  <a:schemeClr val="tx1"/>
                </a:solidFill>
              </a:rPr>
              <a:t> open “</a:t>
            </a:r>
            <a:r>
              <a:rPr lang="en-IN" sz="1500" dirty="0" err="1">
                <a:solidFill>
                  <a:schemeClr val="tx1"/>
                </a:solidFill>
              </a:rPr>
              <a:t>ProjectParametersFSICSD.json</a:t>
            </a:r>
            <a:r>
              <a:rPr lang="en-IN" sz="1500" dirty="0">
                <a:solidFill>
                  <a:schemeClr val="tx1"/>
                </a:solidFill>
              </a:rPr>
              <a:t>” and check “</a:t>
            </a:r>
            <a:r>
              <a:rPr lang="en-IN" sz="1500" dirty="0" err="1">
                <a:solidFill>
                  <a:schemeClr val="tx1"/>
                </a:solidFill>
              </a:rPr>
              <a:t>model_part_name</a:t>
            </a:r>
            <a:r>
              <a:rPr lang="en-IN" sz="1500" dirty="0">
                <a:solidFill>
                  <a:schemeClr val="tx1"/>
                </a:solidFill>
              </a:rPr>
              <a:t>” matches the name given to your structural model part</a:t>
            </a:r>
          </a:p>
          <a:p>
            <a:pPr marL="342900" indent="-342900">
              <a:lnSpc>
                <a:spcPct val="100000"/>
              </a:lnSpc>
              <a:spcBef>
                <a:spcPts val="600"/>
              </a:spcBef>
              <a:buAutoNum type="arabicPeriod"/>
              <a:defRPr/>
            </a:pPr>
            <a:r>
              <a:rPr lang="en-IN" sz="1500" dirty="0">
                <a:solidFill>
                  <a:schemeClr val="tx1"/>
                </a:solidFill>
              </a:rPr>
              <a:t>Open “MainKratosFSIVortexShedding.py” . In lines 138-150 check the group names in “</a:t>
            </a:r>
            <a:r>
              <a:rPr lang="en-IN" sz="1500" dirty="0" err="1">
                <a:solidFill>
                  <a:schemeClr val="tx1"/>
                </a:solidFill>
              </a:rPr>
              <a:t>ale_fixed</a:t>
            </a:r>
            <a:r>
              <a:rPr lang="en-IN" sz="1500" dirty="0">
                <a:solidFill>
                  <a:schemeClr val="tx1"/>
                </a:solidFill>
              </a:rPr>
              <a:t>-boundaries” are consistent with your example. </a:t>
            </a:r>
          </a:p>
          <a:p>
            <a:pPr marL="342900" indent="-342900">
              <a:lnSpc>
                <a:spcPct val="100000"/>
              </a:lnSpc>
              <a:spcBef>
                <a:spcPts val="600"/>
              </a:spcBef>
              <a:buAutoNum type="arabicPeriod"/>
              <a:defRPr/>
            </a:pPr>
            <a:r>
              <a:rPr lang="en-IN" sz="1500" dirty="0">
                <a:solidFill>
                  <a:schemeClr val="tx1"/>
                </a:solidFill>
              </a:rPr>
              <a:t>run “MainKratosFSIVortexShedding.py”</a:t>
            </a:r>
            <a:endParaRPr lang="hu-HU" sz="1500" dirty="0"/>
          </a:p>
          <a:p>
            <a:pPr marL="285750" indent="-285750">
              <a:lnSpc>
                <a:spcPct val="100000"/>
              </a:lnSpc>
              <a:buClr>
                <a:srgbClr val="0065BD"/>
              </a:buClr>
              <a:defRPr/>
            </a:pPr>
            <a:endParaRPr lang="hu-HU" dirty="0"/>
          </a:p>
          <a:p>
            <a:pPr>
              <a:lnSpc>
                <a:spcPct val="100000"/>
              </a:lnSpc>
              <a:buClr>
                <a:srgbClr val="0065BD"/>
              </a:buClr>
              <a:defRPr/>
            </a:pPr>
            <a:endParaRPr lang="de-DE" dirty="0"/>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461963" lvl="1" indent="-285750">
              <a:lnSpc>
                <a:spcPct val="100000"/>
              </a:lnSpc>
              <a:buFont typeface="Symbol"/>
              <a:buChar char="-"/>
              <a:defRPr/>
            </a:pPr>
            <a:endParaRPr lang="de-DE" dirty="0">
              <a:solidFill>
                <a:schemeClr val="tx1"/>
              </a:solidFill>
            </a:endParaRPr>
          </a:p>
          <a:p>
            <a:pPr>
              <a:lnSpc>
                <a:spcPct val="100000"/>
              </a:lnSpc>
              <a:buClr>
                <a:srgbClr val="0065BD"/>
              </a:buClr>
              <a:defRPr/>
            </a:pPr>
            <a:endParaRPr lang="de-DE" b="1" dirty="0">
              <a:solidFill>
                <a:schemeClr val="tx1"/>
              </a:solidFill>
            </a:endParaRPr>
          </a:p>
          <a:p>
            <a:pPr>
              <a:lnSpc>
                <a:spcPct val="100000"/>
              </a:lnSpc>
              <a:defRPr/>
            </a:pPr>
            <a:endParaRPr lang="de-DE" dirty="0"/>
          </a:p>
          <a:p>
            <a:pPr>
              <a:lnSpc>
                <a:spcPct val="100000"/>
              </a:lnSpc>
              <a:defRPr/>
            </a:pPr>
            <a:endParaRPr lang="de-DE" dirty="0"/>
          </a:p>
          <a:p>
            <a:pPr>
              <a:lnSpc>
                <a:spcPct val="100000"/>
              </a:lnSpc>
              <a:defRPr/>
            </a:pPr>
            <a:endParaRPr lang="de-DE" dirty="0"/>
          </a:p>
        </p:txBody>
      </p:sp>
      <p:pic>
        <p:nvPicPr>
          <p:cNvPr id="7170" name="Picture 2"/>
          <p:cNvPicPr>
            <a:picLocks noChangeAspect="1" noChangeArrowheads="1"/>
          </p:cNvPicPr>
          <p:nvPr/>
        </p:nvPicPr>
        <p:blipFill>
          <a:blip r:embed="rId2"/>
          <a:srcRect r="15195"/>
          <a:stretch>
            <a:fillRect/>
          </a:stretch>
        </p:blipFill>
        <p:spPr bwMode="auto">
          <a:xfrm>
            <a:off x="5500694" y="857232"/>
            <a:ext cx="3643306" cy="6000768"/>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FSI – buffeting tutorial</a:t>
            </a:r>
          </a:p>
        </p:txBody>
      </p:sp>
      <p:pic>
        <p:nvPicPr>
          <p:cNvPr id="6146" name="Picture 2"/>
          <p:cNvPicPr>
            <a:picLocks noChangeAspect="1" noChangeArrowheads="1"/>
          </p:cNvPicPr>
          <p:nvPr/>
        </p:nvPicPr>
        <p:blipFill>
          <a:blip r:embed="rId2"/>
          <a:srcRect/>
          <a:stretch>
            <a:fillRect/>
          </a:stretch>
        </p:blipFill>
        <p:spPr bwMode="auto">
          <a:xfrm>
            <a:off x="214282" y="928670"/>
            <a:ext cx="3693454" cy="2371716"/>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l="948" t="2801"/>
          <a:stretch>
            <a:fillRect/>
          </a:stretch>
        </p:blipFill>
        <p:spPr bwMode="auto">
          <a:xfrm>
            <a:off x="4000496" y="1000108"/>
            <a:ext cx="5143504" cy="495777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428596" y="3500438"/>
            <a:ext cx="3262320" cy="2879352"/>
          </a:xfrm>
          <a:prstGeom prst="rect">
            <a:avLst/>
          </a:prstGeom>
          <a:noFill/>
          <a:ln w="9525">
            <a:noFill/>
            <a:miter lim="800000"/>
            <a:headEnd/>
            <a:tailEnd/>
          </a:ln>
          <a:effectLst/>
        </p:spPr>
      </p:pic>
      <p:sp>
        <p:nvSpPr>
          <p:cNvPr id="8" name="Rectangle 7"/>
          <p:cNvSpPr/>
          <p:nvPr/>
        </p:nvSpPr>
        <p:spPr bwMode="auto">
          <a:xfrm>
            <a:off x="357158" y="1357298"/>
            <a:ext cx="3500462"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ProjectParameters.json</a:t>
            </a:r>
            <a:endParaRPr lang="en-US" dirty="0"/>
          </a:p>
        </p:txBody>
      </p:sp>
      <p:sp>
        <p:nvSpPr>
          <p:cNvPr id="9" name="Rectangle 8"/>
          <p:cNvSpPr/>
          <p:nvPr/>
        </p:nvSpPr>
        <p:spPr bwMode="auto">
          <a:xfrm>
            <a:off x="4286248" y="1785926"/>
            <a:ext cx="4643470"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ProjectParametersFSIVortexShedding.json</a:t>
            </a:r>
            <a:endParaRPr lang="en-US" dirty="0"/>
          </a:p>
        </p:txBody>
      </p:sp>
      <p:sp>
        <p:nvSpPr>
          <p:cNvPr id="10" name="Rectangle 9"/>
          <p:cNvSpPr/>
          <p:nvPr/>
        </p:nvSpPr>
        <p:spPr bwMode="auto">
          <a:xfrm>
            <a:off x="214282" y="4000504"/>
            <a:ext cx="3500462"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ProjectParametersFSICSD.json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Content Placeholder 1"/>
          <p:cNvSpPr>
            <a:spLocks noGrp="1"/>
          </p:cNvSpPr>
          <p:nvPr>
            <p:ph idx="1"/>
          </p:nvPr>
        </p:nvSpPr>
        <p:spPr bwMode="auto">
          <a:xfrm>
            <a:off x="363537" y="765175"/>
            <a:ext cx="8421688" cy="5598047"/>
          </a:xfrm>
        </p:spPr>
        <p:txBody>
          <a:bodyPr anchor="ctr"/>
          <a:lstStyle/>
          <a:p>
            <a:pPr marL="0" lvl="1" indent="0" algn="just">
              <a:buClr>
                <a:srgbClr val="005293"/>
              </a:buClr>
              <a:buSzPct val="75000"/>
              <a:buNone/>
              <a:defRPr/>
            </a:pPr>
            <a:r>
              <a:rPr lang="de-DE" b="1"/>
              <a:t>Presentation material from internal and external sources have been used either directly, modified or adapted to fit the purpose. Effort is continuously being made to accurately reference these. Nonetheless, check referencing in both the script as well as slides for completeness. In case of inconsistencies or mistakes please contact us!</a:t>
            </a:r>
            <a:endParaRPr lang="hu-HU" b="1"/>
          </a:p>
        </p:txBody>
      </p:sp>
      <p:sp>
        <p:nvSpPr>
          <p:cNvPr id="5" name="Slide Number Placeholder 1"/>
          <p:cNvSpPr>
            <a:spLocks noGrp="1"/>
          </p:cNvSpPr>
          <p:nvPr>
            <p:ph type="sldNum" sz="quarter" idx="11"/>
          </p:nvPr>
        </p:nvSpPr>
        <p:spPr bwMode="auto"/>
        <p:txBody>
          <a:bodyPr/>
          <a:lstStyle/>
          <a:p>
            <a:pPr>
              <a:defRPr/>
            </a:pPr>
            <a:r>
              <a:rPr lang="de-DE"/>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FROM FSI WITH SDOF TOWARDS MDOF</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21</a:t>
            </a:r>
          </a:p>
        </p:txBody>
      </p:sp>
      <p:sp>
        <p:nvSpPr>
          <p:cNvPr id="5" name="Title 2"/>
          <p:cNvSpPr>
            <a:spLocks noGrp="1"/>
          </p:cNvSpPr>
          <p:nvPr>
            <p:ph type="title"/>
          </p:nvPr>
        </p:nvSpPr>
        <p:spPr bwMode="auto">
          <a:xfrm>
            <a:off x="319090" y="271520"/>
            <a:ext cx="8508999" cy="366190"/>
          </a:xfrm>
        </p:spPr>
        <p:txBody>
          <a:bodyPr/>
          <a:lstStyle/>
          <a:p>
            <a:pPr>
              <a:defRPr/>
            </a:pPr>
            <a:r>
              <a:rPr lang="de-DE"/>
              <a:t>Case of</a:t>
            </a:r>
            <a:r>
              <a:rPr lang="hu-HU"/>
              <a:t> </a:t>
            </a:r>
            <a:r>
              <a:rPr lang="de-DE"/>
              <a:t>3 x SDoF = MDoF</a:t>
            </a:r>
          </a:p>
        </p:txBody>
      </p:sp>
      <p:pic>
        <p:nvPicPr>
          <p:cNvPr id="6" name="Picture 3"/>
          <p:cNvPicPr>
            <a:picLocks noChangeAspect="1"/>
          </p:cNvPicPr>
          <p:nvPr/>
        </p:nvPicPr>
        <p:blipFill>
          <a:blip r:embed="rId2"/>
          <a:srcRect l="21291" r="21396"/>
          <a:stretch/>
        </p:blipFill>
        <p:spPr bwMode="auto">
          <a:xfrm>
            <a:off x="1378713" y="924467"/>
            <a:ext cx="2785728" cy="2531036"/>
          </a:xfrm>
          <a:prstGeom prst="rect">
            <a:avLst/>
          </a:prstGeom>
        </p:spPr>
      </p:pic>
      <p:sp>
        <p:nvSpPr>
          <p:cNvPr id="7" name="Rectangle 4"/>
          <p:cNvSpPr/>
          <p:nvPr/>
        </p:nvSpPr>
        <p:spPr bwMode="auto">
          <a:xfrm>
            <a:off x="1378713" y="3507898"/>
            <a:ext cx="2708889" cy="307777"/>
          </a:xfrm>
          <a:prstGeom prst="rect">
            <a:avLst/>
          </a:prstGeom>
        </p:spPr>
        <p:txBody>
          <a:bodyPr wrap="square">
            <a:spAutoFit/>
          </a:bodyPr>
          <a:lstStyle/>
          <a:p>
            <a:pPr lvl="0">
              <a:spcBef>
                <a:spcPts val="600"/>
              </a:spcBef>
              <a:defRPr/>
            </a:pPr>
            <a:r>
              <a:rPr lang="de-DE" sz="1400">
                <a:solidFill>
                  <a:srgbClr val="0070C0"/>
                </a:solidFill>
              </a:rPr>
              <a:t>Nodal reactions from the CFD</a:t>
            </a:r>
            <a:endParaRPr lang="hu-HU" sz="1400">
              <a:solidFill>
                <a:srgbClr val="000000"/>
              </a:solidFill>
            </a:endParaRPr>
          </a:p>
        </p:txBody>
      </p:sp>
      <p:sp>
        <p:nvSpPr>
          <p:cNvPr id="8" name="Rectangle 5"/>
          <p:cNvSpPr/>
          <p:nvPr/>
        </p:nvSpPr>
        <p:spPr bwMode="auto">
          <a:xfrm>
            <a:off x="259429" y="872072"/>
            <a:ext cx="1246284" cy="553998"/>
          </a:xfrm>
          <a:prstGeom prst="rect">
            <a:avLst/>
          </a:prstGeom>
        </p:spPr>
        <p:txBody>
          <a:bodyPr wrap="square">
            <a:spAutoFit/>
          </a:bodyPr>
          <a:lstStyle/>
          <a:p>
            <a:pPr lvl="0">
              <a:spcBef>
                <a:spcPts val="600"/>
              </a:spcBef>
              <a:defRPr/>
            </a:pPr>
            <a:r>
              <a:rPr lang="de-DE" sz="1500">
                <a:solidFill>
                  <a:srgbClr val="0070C0"/>
                </a:solidFill>
              </a:rPr>
              <a:t>Reaction magnitude</a:t>
            </a:r>
            <a:endParaRPr lang="hu-HU" sz="1500">
              <a:solidFill>
                <a:srgbClr val="0070C0"/>
              </a:solidFill>
            </a:endParaRPr>
          </a:p>
        </p:txBody>
      </p:sp>
      <p:sp>
        <p:nvSpPr>
          <p:cNvPr id="9" name="Oval 6"/>
          <p:cNvSpPr/>
          <p:nvPr/>
        </p:nvSpPr>
        <p:spPr bwMode="auto">
          <a:xfrm>
            <a:off x="2621082" y="2012097"/>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10" name="Group 7"/>
          <p:cNvGrpSpPr>
            <a:grpSpLocks noChangeAspect="1"/>
          </p:cNvGrpSpPr>
          <p:nvPr/>
        </p:nvGrpSpPr>
        <p:grpSpPr bwMode="auto">
          <a:xfrm>
            <a:off x="6483129" y="1171372"/>
            <a:ext cx="2037593" cy="2043140"/>
            <a:chOff x="4957453" y="2464243"/>
            <a:chExt cx="1263662" cy="1267102"/>
          </a:xfrm>
        </p:grpSpPr>
        <p:grpSp>
          <p:nvGrpSpPr>
            <p:cNvPr id="11" name="Group 8"/>
            <p:cNvGrpSpPr/>
            <p:nvPr/>
          </p:nvGrpSpPr>
          <p:grpSpPr bwMode="auto">
            <a:xfrm>
              <a:off x="5655324" y="2464243"/>
              <a:ext cx="565792" cy="702008"/>
              <a:chOff x="4184355" y="5393782"/>
              <a:chExt cx="387645" cy="480972"/>
            </a:xfrm>
          </p:grpSpPr>
          <p:grpSp>
            <p:nvGrpSpPr>
              <p:cNvPr id="12" name="Group 83"/>
              <p:cNvGrpSpPr/>
              <p:nvPr/>
            </p:nvGrpSpPr>
            <p:grpSpPr bwMode="auto">
              <a:xfrm rot="5400000">
                <a:off x="4269386" y="5572637"/>
                <a:ext cx="217085" cy="387147"/>
                <a:chOff x="5950248" y="2555872"/>
                <a:chExt cx="249238" cy="599748"/>
              </a:xfrm>
            </p:grpSpPr>
            <p:grpSp>
              <p:nvGrpSpPr>
                <p:cNvPr id="13" name="Group 332"/>
                <p:cNvGrpSpPr/>
                <p:nvPr/>
              </p:nvGrpSpPr>
              <p:grpSpPr bwMode="auto">
                <a:xfrm>
                  <a:off x="5963349" y="2614507"/>
                  <a:ext cx="224932" cy="541113"/>
                  <a:chOff x="9990" y="11820"/>
                  <a:chExt cx="228" cy="456"/>
                </a:xfrm>
              </p:grpSpPr>
              <p:sp>
                <p:nvSpPr>
                  <p:cNvPr id="14"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15"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16"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17"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18"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19"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20"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21"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22"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23"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24"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25"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26"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27"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28" name="Group 335"/>
                <p:cNvGrpSpPr/>
                <p:nvPr/>
              </p:nvGrpSpPr>
              <p:grpSpPr bwMode="auto">
                <a:xfrm flipV="1">
                  <a:off x="5950248" y="2555872"/>
                  <a:ext cx="249238" cy="55562"/>
                  <a:chOff x="10468" y="9915"/>
                  <a:chExt cx="392" cy="87"/>
                </a:xfrm>
              </p:grpSpPr>
              <p:sp>
                <p:nvSpPr>
                  <p:cNvPr id="29"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30"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31"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32"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33"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34"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35"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36"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37"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38"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39"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40"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41"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42"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43" name="Group 84"/>
              <p:cNvGrpSpPr/>
              <p:nvPr/>
            </p:nvGrpSpPr>
            <p:grpSpPr bwMode="auto">
              <a:xfrm rot="5400000">
                <a:off x="4269883" y="5308751"/>
                <a:ext cx="217087" cy="387147"/>
                <a:chOff x="5363186" y="2554685"/>
                <a:chExt cx="249238" cy="599748"/>
              </a:xfrm>
            </p:grpSpPr>
            <p:grpSp>
              <p:nvGrpSpPr>
                <p:cNvPr id="44" name="Group 332"/>
                <p:cNvGrpSpPr/>
                <p:nvPr/>
              </p:nvGrpSpPr>
              <p:grpSpPr bwMode="auto">
                <a:xfrm>
                  <a:off x="5485832" y="2613320"/>
                  <a:ext cx="3946" cy="541113"/>
                  <a:chOff x="10104" y="11820"/>
                  <a:chExt cx="4" cy="456"/>
                </a:xfrm>
              </p:grpSpPr>
              <p:sp>
                <p:nvSpPr>
                  <p:cNvPr id="45"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46"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47" name="Group 335"/>
                <p:cNvGrpSpPr/>
                <p:nvPr/>
              </p:nvGrpSpPr>
              <p:grpSpPr bwMode="auto">
                <a:xfrm flipV="1">
                  <a:off x="5363186" y="2554685"/>
                  <a:ext cx="249238" cy="55562"/>
                  <a:chOff x="10468" y="9915"/>
                  <a:chExt cx="392" cy="87"/>
                </a:xfrm>
              </p:grpSpPr>
              <p:sp>
                <p:nvSpPr>
                  <p:cNvPr id="48"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49"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50"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51"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52"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53"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54"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55"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6"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7"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8"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59"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60"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61"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62"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63" name="Group 88"/>
                <p:cNvGrpSpPr/>
                <p:nvPr/>
              </p:nvGrpSpPr>
              <p:grpSpPr bwMode="auto">
                <a:xfrm>
                  <a:off x="5415805" y="2768987"/>
                  <a:ext cx="144000" cy="144000"/>
                  <a:chOff x="5416310" y="2768987"/>
                  <a:chExt cx="144000" cy="144000"/>
                </a:xfrm>
              </p:grpSpPr>
              <p:sp>
                <p:nvSpPr>
                  <p:cNvPr id="64"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65"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66"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67" name="Group 9"/>
            <p:cNvGrpSpPr/>
            <p:nvPr/>
          </p:nvGrpSpPr>
          <p:grpSpPr bwMode="auto">
            <a:xfrm rot="5400000">
              <a:off x="4719601" y="2743322"/>
              <a:ext cx="1225875" cy="750172"/>
              <a:chOff x="3717067" y="5393782"/>
              <a:chExt cx="854933" cy="480972"/>
            </a:xfrm>
          </p:grpSpPr>
          <p:sp>
            <p:nvSpPr>
              <p:cNvPr id="68" name="Rectangle 27"/>
              <p:cNvSpPr/>
              <p:nvPr/>
            </p:nvSpPr>
            <p:spPr bwMode="auto">
              <a:xfrm>
                <a:off x="3717067" y="5428915"/>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9" name="Group 28"/>
              <p:cNvGrpSpPr/>
              <p:nvPr/>
            </p:nvGrpSpPr>
            <p:grpSpPr bwMode="auto">
              <a:xfrm rot="5400000">
                <a:off x="4269386" y="5572637"/>
                <a:ext cx="217085" cy="387147"/>
                <a:chOff x="5950248" y="2555872"/>
                <a:chExt cx="249238" cy="599748"/>
              </a:xfrm>
            </p:grpSpPr>
            <p:grpSp>
              <p:nvGrpSpPr>
                <p:cNvPr id="70" name="Group 332"/>
                <p:cNvGrpSpPr/>
                <p:nvPr/>
              </p:nvGrpSpPr>
              <p:grpSpPr bwMode="auto">
                <a:xfrm>
                  <a:off x="5963349" y="2614507"/>
                  <a:ext cx="224932" cy="541113"/>
                  <a:chOff x="9990" y="11820"/>
                  <a:chExt cx="228" cy="456"/>
                </a:xfrm>
              </p:grpSpPr>
              <p:sp>
                <p:nvSpPr>
                  <p:cNvPr id="71"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72"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73"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74"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75"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76"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77"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78"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79"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80"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81"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82"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83"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84"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85" name="Group 335"/>
                <p:cNvGrpSpPr/>
                <p:nvPr/>
              </p:nvGrpSpPr>
              <p:grpSpPr bwMode="auto">
                <a:xfrm flipV="1">
                  <a:off x="5950248" y="2555872"/>
                  <a:ext cx="249238" cy="55562"/>
                  <a:chOff x="10468" y="9915"/>
                  <a:chExt cx="392" cy="87"/>
                </a:xfrm>
              </p:grpSpPr>
              <p:sp>
                <p:nvSpPr>
                  <p:cNvPr id="86"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87"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88"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89"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90"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91"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92"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93"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94"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95"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96"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97"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98"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99"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100" name="Group 29"/>
              <p:cNvGrpSpPr/>
              <p:nvPr/>
            </p:nvGrpSpPr>
            <p:grpSpPr bwMode="auto">
              <a:xfrm rot="5400000">
                <a:off x="4269883" y="5308751"/>
                <a:ext cx="217087" cy="387147"/>
                <a:chOff x="5363186" y="2554685"/>
                <a:chExt cx="249238" cy="599748"/>
              </a:xfrm>
            </p:grpSpPr>
            <p:grpSp>
              <p:nvGrpSpPr>
                <p:cNvPr id="101" name="Group 332"/>
                <p:cNvGrpSpPr/>
                <p:nvPr/>
              </p:nvGrpSpPr>
              <p:grpSpPr bwMode="auto">
                <a:xfrm>
                  <a:off x="5485832" y="2613320"/>
                  <a:ext cx="3946" cy="541113"/>
                  <a:chOff x="10104" y="11820"/>
                  <a:chExt cx="4" cy="456"/>
                </a:xfrm>
              </p:grpSpPr>
              <p:sp>
                <p:nvSpPr>
                  <p:cNvPr id="102"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103"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104" name="Group 335"/>
                <p:cNvGrpSpPr/>
                <p:nvPr/>
              </p:nvGrpSpPr>
              <p:grpSpPr bwMode="auto">
                <a:xfrm flipV="1">
                  <a:off x="5363186" y="2554685"/>
                  <a:ext cx="249238" cy="55562"/>
                  <a:chOff x="10468" y="9915"/>
                  <a:chExt cx="392" cy="87"/>
                </a:xfrm>
              </p:grpSpPr>
              <p:sp>
                <p:nvSpPr>
                  <p:cNvPr id="105"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106"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107"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108"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109"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10"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11"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12"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13"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14"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15"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16"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17"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18"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119"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120" name="Group 33"/>
                <p:cNvGrpSpPr/>
                <p:nvPr/>
              </p:nvGrpSpPr>
              <p:grpSpPr bwMode="auto">
                <a:xfrm>
                  <a:off x="5415805" y="2768987"/>
                  <a:ext cx="144000" cy="144000"/>
                  <a:chOff x="5416310" y="2768987"/>
                  <a:chExt cx="144000" cy="144000"/>
                </a:xfrm>
              </p:grpSpPr>
              <p:sp>
                <p:nvSpPr>
                  <p:cNvPr id="121"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122"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123"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124" name="Group 10"/>
            <p:cNvGrpSpPr/>
            <p:nvPr/>
          </p:nvGrpSpPr>
          <p:grpSpPr bwMode="auto">
            <a:xfrm>
              <a:off x="5040112" y="2607428"/>
              <a:ext cx="553494" cy="481546"/>
              <a:chOff x="5132223" y="2701533"/>
              <a:chExt cx="374646" cy="311150"/>
            </a:xfrm>
          </p:grpSpPr>
          <p:grpSp>
            <p:nvGrpSpPr>
              <p:cNvPr id="125" name="Group 72"/>
              <p:cNvGrpSpPr/>
              <p:nvPr/>
            </p:nvGrpSpPr>
            <p:grpSpPr bwMode="auto">
              <a:xfrm rot="10800000" flipV="1">
                <a:off x="5132223" y="2870031"/>
                <a:ext cx="249238" cy="55563"/>
                <a:chOff x="10468" y="9915"/>
                <a:chExt cx="392" cy="87"/>
              </a:xfrm>
            </p:grpSpPr>
            <p:sp>
              <p:nvSpPr>
                <p:cNvPr id="126" name="Line 86"/>
                <p:cNvSpPr>
                  <a:spLocks noChangeShapeType="1"/>
                </p:cNvSpPr>
                <p:nvPr/>
              </p:nvSpPr>
              <p:spPr bwMode="auto">
                <a:xfrm flipV="1">
                  <a:off x="10468" y="9916"/>
                  <a:ext cx="86" cy="86"/>
                </a:xfrm>
                <a:prstGeom prst="line">
                  <a:avLst/>
                </a:prstGeom>
                <a:noFill/>
                <a:ln w="6350">
                  <a:solidFill>
                    <a:srgbClr val="000000"/>
                  </a:solidFill>
                  <a:round/>
                  <a:headEnd/>
                  <a:tailEnd/>
                </a:ln>
              </p:spPr>
              <p:txBody>
                <a:bodyPr/>
                <a:lstStyle/>
                <a:p>
                  <a:pPr>
                    <a:defRPr/>
                  </a:pPr>
                  <a:endParaRPr lang="de-DE"/>
                </a:p>
              </p:txBody>
            </p:sp>
            <p:sp>
              <p:nvSpPr>
                <p:cNvPr id="127" name="Line 85"/>
                <p:cNvSpPr>
                  <a:spLocks noChangeShapeType="1"/>
                </p:cNvSpPr>
                <p:nvPr/>
              </p:nvSpPr>
              <p:spPr bwMode="auto">
                <a:xfrm>
                  <a:off x="10469" y="9915"/>
                  <a:ext cx="386" cy="0"/>
                </a:xfrm>
                <a:prstGeom prst="line">
                  <a:avLst/>
                </a:prstGeom>
                <a:noFill/>
                <a:ln w="6350">
                  <a:solidFill>
                    <a:srgbClr val="000000"/>
                  </a:solidFill>
                  <a:round/>
                  <a:headEnd/>
                  <a:tailEnd/>
                </a:ln>
              </p:spPr>
              <p:txBody>
                <a:bodyPr/>
                <a:lstStyle/>
                <a:p>
                  <a:pPr>
                    <a:defRPr/>
                  </a:pPr>
                  <a:endParaRPr lang="de-DE"/>
                </a:p>
              </p:txBody>
            </p:sp>
            <p:sp>
              <p:nvSpPr>
                <p:cNvPr id="128" name="Line 84"/>
                <p:cNvSpPr>
                  <a:spLocks noChangeShapeType="1"/>
                </p:cNvSpPr>
                <p:nvPr/>
              </p:nvSpPr>
              <p:spPr bwMode="auto">
                <a:xfrm flipV="1">
                  <a:off x="10764" y="9916"/>
                  <a:ext cx="86" cy="86"/>
                </a:xfrm>
                <a:prstGeom prst="line">
                  <a:avLst/>
                </a:prstGeom>
                <a:noFill/>
                <a:ln w="6350">
                  <a:solidFill>
                    <a:srgbClr val="000000"/>
                  </a:solidFill>
                  <a:round/>
                  <a:headEnd/>
                  <a:tailEnd/>
                </a:ln>
              </p:spPr>
              <p:txBody>
                <a:bodyPr/>
                <a:lstStyle/>
                <a:p>
                  <a:pPr>
                    <a:defRPr/>
                  </a:pPr>
                  <a:endParaRPr lang="de-DE"/>
                </a:p>
              </p:txBody>
            </p:sp>
            <p:sp>
              <p:nvSpPr>
                <p:cNvPr id="129" name="Line 83"/>
                <p:cNvSpPr>
                  <a:spLocks noChangeShapeType="1"/>
                </p:cNvSpPr>
                <p:nvPr/>
              </p:nvSpPr>
              <p:spPr bwMode="auto">
                <a:xfrm flipV="1">
                  <a:off x="10505" y="9916"/>
                  <a:ext cx="86" cy="86"/>
                </a:xfrm>
                <a:prstGeom prst="line">
                  <a:avLst/>
                </a:prstGeom>
                <a:noFill/>
                <a:ln w="6350">
                  <a:solidFill>
                    <a:srgbClr val="000000"/>
                  </a:solidFill>
                  <a:round/>
                  <a:headEnd/>
                  <a:tailEnd/>
                </a:ln>
              </p:spPr>
              <p:txBody>
                <a:bodyPr/>
                <a:lstStyle/>
                <a:p>
                  <a:pPr>
                    <a:defRPr/>
                  </a:pPr>
                  <a:endParaRPr lang="de-DE"/>
                </a:p>
              </p:txBody>
            </p:sp>
            <p:sp>
              <p:nvSpPr>
                <p:cNvPr id="130" name="Line 82"/>
                <p:cNvSpPr>
                  <a:spLocks noChangeShapeType="1"/>
                </p:cNvSpPr>
                <p:nvPr/>
              </p:nvSpPr>
              <p:spPr bwMode="auto">
                <a:xfrm flipV="1">
                  <a:off x="10542" y="9916"/>
                  <a:ext cx="86" cy="86"/>
                </a:xfrm>
                <a:prstGeom prst="line">
                  <a:avLst/>
                </a:prstGeom>
                <a:noFill/>
                <a:ln w="6350">
                  <a:solidFill>
                    <a:srgbClr val="000000"/>
                  </a:solidFill>
                  <a:round/>
                  <a:headEnd/>
                  <a:tailEnd/>
                </a:ln>
              </p:spPr>
              <p:txBody>
                <a:bodyPr/>
                <a:lstStyle/>
                <a:p>
                  <a:pPr>
                    <a:defRPr/>
                  </a:pPr>
                  <a:endParaRPr lang="de-DE"/>
                </a:p>
              </p:txBody>
            </p:sp>
            <p:sp>
              <p:nvSpPr>
                <p:cNvPr id="131" name="Line 81"/>
                <p:cNvSpPr>
                  <a:spLocks noChangeShapeType="1"/>
                </p:cNvSpPr>
                <p:nvPr/>
              </p:nvSpPr>
              <p:spPr bwMode="auto">
                <a:xfrm flipV="1">
                  <a:off x="10579" y="9916"/>
                  <a:ext cx="86" cy="86"/>
                </a:xfrm>
                <a:prstGeom prst="line">
                  <a:avLst/>
                </a:prstGeom>
                <a:noFill/>
                <a:ln w="6350">
                  <a:solidFill>
                    <a:srgbClr val="000000"/>
                  </a:solidFill>
                  <a:round/>
                  <a:headEnd/>
                  <a:tailEnd/>
                </a:ln>
              </p:spPr>
              <p:txBody>
                <a:bodyPr/>
                <a:lstStyle/>
                <a:p>
                  <a:pPr>
                    <a:defRPr/>
                  </a:pPr>
                  <a:endParaRPr lang="de-DE"/>
                </a:p>
              </p:txBody>
            </p:sp>
            <p:sp>
              <p:nvSpPr>
                <p:cNvPr id="132" name="Line 80"/>
                <p:cNvSpPr>
                  <a:spLocks noChangeShapeType="1"/>
                </p:cNvSpPr>
                <p:nvPr/>
              </p:nvSpPr>
              <p:spPr bwMode="auto">
                <a:xfrm flipV="1">
                  <a:off x="10616" y="9916"/>
                  <a:ext cx="86" cy="86"/>
                </a:xfrm>
                <a:prstGeom prst="line">
                  <a:avLst/>
                </a:prstGeom>
                <a:noFill/>
                <a:ln w="6350">
                  <a:solidFill>
                    <a:srgbClr val="000000"/>
                  </a:solidFill>
                  <a:round/>
                  <a:headEnd/>
                  <a:tailEnd/>
                </a:ln>
              </p:spPr>
              <p:txBody>
                <a:bodyPr/>
                <a:lstStyle/>
                <a:p>
                  <a:pPr>
                    <a:defRPr/>
                  </a:pPr>
                  <a:endParaRPr lang="de-DE"/>
                </a:p>
              </p:txBody>
            </p:sp>
            <p:sp>
              <p:nvSpPr>
                <p:cNvPr id="133" name="Line 79"/>
                <p:cNvSpPr>
                  <a:spLocks noChangeShapeType="1"/>
                </p:cNvSpPr>
                <p:nvPr/>
              </p:nvSpPr>
              <p:spPr bwMode="auto">
                <a:xfrm flipV="1">
                  <a:off x="10653" y="9916"/>
                  <a:ext cx="86" cy="86"/>
                </a:xfrm>
                <a:prstGeom prst="line">
                  <a:avLst/>
                </a:prstGeom>
                <a:noFill/>
                <a:ln w="6350">
                  <a:solidFill>
                    <a:srgbClr val="000000"/>
                  </a:solidFill>
                  <a:round/>
                  <a:headEnd/>
                  <a:tailEnd/>
                </a:ln>
              </p:spPr>
              <p:txBody>
                <a:bodyPr/>
                <a:lstStyle/>
                <a:p>
                  <a:pPr>
                    <a:defRPr/>
                  </a:pPr>
                  <a:endParaRPr lang="de-DE"/>
                </a:p>
              </p:txBody>
            </p:sp>
            <p:sp>
              <p:nvSpPr>
                <p:cNvPr id="134" name="Line 78"/>
                <p:cNvSpPr>
                  <a:spLocks noChangeShapeType="1"/>
                </p:cNvSpPr>
                <p:nvPr/>
              </p:nvSpPr>
              <p:spPr bwMode="auto">
                <a:xfrm flipV="1">
                  <a:off x="10690" y="9916"/>
                  <a:ext cx="86" cy="86"/>
                </a:xfrm>
                <a:prstGeom prst="line">
                  <a:avLst/>
                </a:prstGeom>
                <a:noFill/>
                <a:ln w="6350">
                  <a:solidFill>
                    <a:srgbClr val="000000"/>
                  </a:solidFill>
                  <a:round/>
                  <a:headEnd/>
                  <a:tailEnd/>
                </a:ln>
              </p:spPr>
              <p:txBody>
                <a:bodyPr/>
                <a:lstStyle/>
                <a:p>
                  <a:pPr>
                    <a:defRPr/>
                  </a:pPr>
                  <a:endParaRPr lang="de-DE"/>
                </a:p>
              </p:txBody>
            </p:sp>
            <p:sp>
              <p:nvSpPr>
                <p:cNvPr id="135" name="Line 77"/>
                <p:cNvSpPr>
                  <a:spLocks noChangeShapeType="1"/>
                </p:cNvSpPr>
                <p:nvPr/>
              </p:nvSpPr>
              <p:spPr bwMode="auto">
                <a:xfrm flipV="1">
                  <a:off x="10727" y="9916"/>
                  <a:ext cx="86" cy="86"/>
                </a:xfrm>
                <a:prstGeom prst="line">
                  <a:avLst/>
                </a:prstGeom>
                <a:noFill/>
                <a:ln w="6350">
                  <a:solidFill>
                    <a:srgbClr val="000000"/>
                  </a:solidFill>
                  <a:round/>
                  <a:headEnd/>
                  <a:tailEnd/>
                </a:ln>
              </p:spPr>
              <p:txBody>
                <a:bodyPr/>
                <a:lstStyle/>
                <a:p>
                  <a:pPr>
                    <a:defRPr/>
                  </a:pPr>
                  <a:endParaRPr lang="de-DE"/>
                </a:p>
              </p:txBody>
            </p:sp>
            <p:sp>
              <p:nvSpPr>
                <p:cNvPr id="136" name="Line 76"/>
                <p:cNvSpPr>
                  <a:spLocks noChangeShapeType="1"/>
                </p:cNvSpPr>
                <p:nvPr/>
              </p:nvSpPr>
              <p:spPr bwMode="auto">
                <a:xfrm flipV="1">
                  <a:off x="10801" y="9943"/>
                  <a:ext cx="59" cy="59"/>
                </a:xfrm>
                <a:prstGeom prst="line">
                  <a:avLst/>
                </a:prstGeom>
                <a:noFill/>
                <a:ln w="6350">
                  <a:solidFill>
                    <a:srgbClr val="000000"/>
                  </a:solidFill>
                  <a:round/>
                  <a:headEnd/>
                  <a:tailEnd/>
                </a:ln>
              </p:spPr>
              <p:txBody>
                <a:bodyPr/>
                <a:lstStyle/>
                <a:p>
                  <a:pPr>
                    <a:defRPr/>
                  </a:pPr>
                  <a:endParaRPr lang="de-DE"/>
                </a:p>
              </p:txBody>
            </p:sp>
            <p:sp>
              <p:nvSpPr>
                <p:cNvPr id="137" name="Line 75"/>
                <p:cNvSpPr>
                  <a:spLocks noChangeShapeType="1"/>
                </p:cNvSpPr>
                <p:nvPr/>
              </p:nvSpPr>
              <p:spPr bwMode="auto">
                <a:xfrm flipV="1">
                  <a:off x="10838" y="9985"/>
                  <a:ext cx="17" cy="17"/>
                </a:xfrm>
                <a:prstGeom prst="line">
                  <a:avLst/>
                </a:prstGeom>
                <a:noFill/>
                <a:ln w="6350">
                  <a:solidFill>
                    <a:srgbClr val="000000"/>
                  </a:solidFill>
                  <a:round/>
                  <a:headEnd/>
                  <a:tailEnd/>
                </a:ln>
              </p:spPr>
              <p:txBody>
                <a:bodyPr/>
                <a:lstStyle/>
                <a:p>
                  <a:pPr>
                    <a:defRPr/>
                  </a:pPr>
                  <a:endParaRPr lang="de-DE"/>
                </a:p>
              </p:txBody>
            </p:sp>
            <p:sp>
              <p:nvSpPr>
                <p:cNvPr id="138" name="Line 74"/>
                <p:cNvSpPr>
                  <a:spLocks noChangeShapeType="1"/>
                </p:cNvSpPr>
                <p:nvPr/>
              </p:nvSpPr>
              <p:spPr bwMode="auto">
                <a:xfrm flipV="1">
                  <a:off x="10469" y="9916"/>
                  <a:ext cx="50" cy="50"/>
                </a:xfrm>
                <a:prstGeom prst="line">
                  <a:avLst/>
                </a:prstGeom>
                <a:noFill/>
                <a:ln w="6350">
                  <a:solidFill>
                    <a:srgbClr val="000000"/>
                  </a:solidFill>
                  <a:round/>
                  <a:headEnd/>
                  <a:tailEnd/>
                </a:ln>
              </p:spPr>
              <p:txBody>
                <a:bodyPr/>
                <a:lstStyle/>
                <a:p>
                  <a:pPr>
                    <a:defRPr/>
                  </a:pPr>
                  <a:endParaRPr lang="de-DE"/>
                </a:p>
              </p:txBody>
            </p:sp>
            <p:sp>
              <p:nvSpPr>
                <p:cNvPr id="139" name="Line 73"/>
                <p:cNvSpPr>
                  <a:spLocks noChangeShapeType="1"/>
                </p:cNvSpPr>
                <p:nvPr/>
              </p:nvSpPr>
              <p:spPr bwMode="auto">
                <a:xfrm flipV="1">
                  <a:off x="10469" y="9916"/>
                  <a:ext cx="14" cy="14"/>
                </a:xfrm>
                <a:prstGeom prst="line">
                  <a:avLst/>
                </a:prstGeom>
                <a:noFill/>
                <a:ln w="6350">
                  <a:solidFill>
                    <a:srgbClr val="000000"/>
                  </a:solidFill>
                  <a:round/>
                  <a:headEnd/>
                  <a:tailEnd/>
                </a:ln>
              </p:spPr>
              <p:txBody>
                <a:bodyPr/>
                <a:lstStyle/>
                <a:p>
                  <a:pPr>
                    <a:defRPr/>
                  </a:pPr>
                  <a:endParaRPr lang="de-DE"/>
                </a:p>
              </p:txBody>
            </p:sp>
          </p:grpSp>
          <p:sp>
            <p:nvSpPr>
              <p:cNvPr id="140" name="Freeform 1"/>
              <p:cNvSpPr/>
              <p:nvPr/>
            </p:nvSpPr>
            <p:spPr bwMode="auto">
              <a:xfrm>
                <a:off x="5181432" y="2701533"/>
                <a:ext cx="325437" cy="311150"/>
              </a:xfrm>
              <a:custGeom>
                <a:avLst/>
                <a:gdLst>
                  <a:gd name="T0" fmla="*/ 0 w 513"/>
                  <a:gd name="T1" fmla="*/ 2147483647 h 489"/>
                  <a:gd name="T2" fmla="*/ 2147483647 w 513"/>
                  <a:gd name="T3" fmla="*/ 2147483647 h 489"/>
                  <a:gd name="T4" fmla="*/ 2147483647 w 513"/>
                  <a:gd name="T5" fmla="*/ 2147483647 h 489"/>
                  <a:gd name="T6" fmla="*/ 2147483647 w 513"/>
                  <a:gd name="T7" fmla="*/ 2147483647 h 489"/>
                  <a:gd name="T8" fmla="*/ 2147483647 w 513"/>
                  <a:gd name="T9" fmla="*/ 2147483647 h 489"/>
                  <a:gd name="T10" fmla="*/ 2147483647 w 513"/>
                  <a:gd name="T11" fmla="*/ 2147483647 h 489"/>
                  <a:gd name="T12" fmla="*/ 2147483647 w 513"/>
                  <a:gd name="T13" fmla="*/ 2147483647 h 489"/>
                  <a:gd name="T14" fmla="*/ 2147483647 w 513"/>
                  <a:gd name="T15" fmla="*/ 2147483647 h 489"/>
                  <a:gd name="T16" fmla="*/ 2147483647 w 513"/>
                  <a:gd name="T17" fmla="*/ 2147483647 h 489"/>
                  <a:gd name="T18" fmla="*/ 2147483647 w 513"/>
                  <a:gd name="T19" fmla="*/ 2147483647 h 489"/>
                  <a:gd name="T20" fmla="*/ 2147483647 w 513"/>
                  <a:gd name="T21" fmla="*/ 2147483647 h 4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3" h="489" extrusionOk="0">
                    <a:moveTo>
                      <a:pt x="0" y="264"/>
                    </a:moveTo>
                    <a:cubicBezTo>
                      <a:pt x="9" y="81"/>
                      <a:pt x="153" y="6"/>
                      <a:pt x="276" y="3"/>
                    </a:cubicBezTo>
                    <a:cubicBezTo>
                      <a:pt x="399" y="0"/>
                      <a:pt x="513" y="120"/>
                      <a:pt x="510" y="261"/>
                    </a:cubicBezTo>
                    <a:cubicBezTo>
                      <a:pt x="507" y="402"/>
                      <a:pt x="384" y="489"/>
                      <a:pt x="273" y="483"/>
                    </a:cubicBezTo>
                    <a:cubicBezTo>
                      <a:pt x="162" y="477"/>
                      <a:pt x="75" y="372"/>
                      <a:pt x="72" y="261"/>
                    </a:cubicBezTo>
                    <a:cubicBezTo>
                      <a:pt x="69" y="150"/>
                      <a:pt x="177" y="75"/>
                      <a:pt x="276" y="78"/>
                    </a:cubicBezTo>
                    <a:cubicBezTo>
                      <a:pt x="375" y="81"/>
                      <a:pt x="450" y="162"/>
                      <a:pt x="450" y="258"/>
                    </a:cubicBezTo>
                    <a:cubicBezTo>
                      <a:pt x="450" y="354"/>
                      <a:pt x="354" y="414"/>
                      <a:pt x="276" y="408"/>
                    </a:cubicBezTo>
                    <a:cubicBezTo>
                      <a:pt x="198" y="402"/>
                      <a:pt x="135" y="330"/>
                      <a:pt x="135" y="264"/>
                    </a:cubicBezTo>
                    <a:cubicBezTo>
                      <a:pt x="135" y="198"/>
                      <a:pt x="195" y="135"/>
                      <a:pt x="270" y="132"/>
                    </a:cubicBezTo>
                    <a:cubicBezTo>
                      <a:pt x="345" y="129"/>
                      <a:pt x="396" y="195"/>
                      <a:pt x="396" y="261"/>
                    </a:cubicBezTo>
                  </a:path>
                </a:pathLst>
              </a:custGeom>
              <a:noFill/>
              <a:ln w="6350">
                <a:solidFill>
                  <a:srgbClr val="000000"/>
                </a:solidFill>
                <a:round/>
                <a:headEnd/>
                <a:tailEnd/>
              </a:ln>
            </p:spPr>
            <p:txBody>
              <a:bodyPr/>
              <a:lstStyle/>
              <a:p>
                <a:pPr>
                  <a:defRPr/>
                </a:pPr>
                <a:endParaRPr lang="en-US"/>
              </a:p>
            </p:txBody>
          </p:sp>
        </p:grpSp>
      </p:grpSp>
      <p:sp>
        <p:nvSpPr>
          <p:cNvPr id="141" name="Right Arrow 138"/>
          <p:cNvSpPr/>
          <p:nvPr/>
        </p:nvSpPr>
        <p:spPr bwMode="auto">
          <a:xfrm>
            <a:off x="4740523" y="2171568"/>
            <a:ext cx="1213515"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2" name="Rectangle 139"/>
          <p:cNvSpPr/>
          <p:nvPr/>
        </p:nvSpPr>
        <p:spPr bwMode="auto">
          <a:xfrm>
            <a:off x="5671324" y="3495583"/>
            <a:ext cx="3109139" cy="954107"/>
          </a:xfrm>
          <a:prstGeom prst="rect">
            <a:avLst/>
          </a:prstGeom>
        </p:spPr>
        <p:txBody>
          <a:bodyPr wrap="square">
            <a:spAutoFit/>
          </a:bodyPr>
          <a:lstStyle/>
          <a:p>
            <a:pPr lvl="0">
              <a:spcBef>
                <a:spcPts val="600"/>
              </a:spcBef>
              <a:defRPr/>
            </a:pPr>
            <a:r>
              <a:rPr lang="de-DE" sz="1400">
                <a:solidFill>
                  <a:srgbClr val="0070C0"/>
                </a:solidFill>
              </a:rPr>
              <a:t>Concentrated action on the SDoF </a:t>
            </a:r>
            <a:r>
              <a:rPr lang="hu-HU" sz="1400">
                <a:solidFill>
                  <a:srgbClr val="000000"/>
                </a:solidFill>
              </a:rPr>
              <a:t>⇒ </a:t>
            </a:r>
            <a:r>
              <a:rPr lang="de-DE" sz="1400">
                <a:solidFill>
                  <a:srgbClr val="000000"/>
                </a:solidFill>
              </a:rPr>
              <a:t>here the MDoF can be seen and simplified into a superposition of SDoFs </a:t>
            </a:r>
            <a:r>
              <a:rPr lang="hu-HU" sz="1400">
                <a:solidFill>
                  <a:srgbClr val="000000"/>
                </a:solidFill>
              </a:rPr>
              <a:t>⇒ </a:t>
            </a:r>
            <a:r>
              <a:rPr lang="de-DE" sz="1400">
                <a:solidFill>
                  <a:srgbClr val="000000"/>
                </a:solidFill>
              </a:rPr>
              <a:t>a 3SDoF</a:t>
            </a:r>
            <a:endParaRPr lang="hu-HU" sz="1400">
              <a:solidFill>
                <a:srgbClr val="000000"/>
              </a:solidFill>
            </a:endParaRPr>
          </a:p>
        </p:txBody>
      </p:sp>
      <p:grpSp>
        <p:nvGrpSpPr>
          <p:cNvPr id="143" name="Group 140"/>
          <p:cNvGrpSpPr/>
          <p:nvPr/>
        </p:nvGrpSpPr>
        <p:grpSpPr bwMode="auto">
          <a:xfrm>
            <a:off x="2711812" y="4975417"/>
            <a:ext cx="1266352" cy="708869"/>
            <a:chOff x="2457812" y="4975417"/>
            <a:chExt cx="1266352" cy="708869"/>
          </a:xfrm>
        </p:grpSpPr>
        <p:grpSp>
          <p:nvGrpSpPr>
            <p:cNvPr id="144" name="Group 141"/>
            <p:cNvGrpSpPr/>
            <p:nvPr/>
          </p:nvGrpSpPr>
          <p:grpSpPr bwMode="auto">
            <a:xfrm>
              <a:off x="3155946" y="4975417"/>
              <a:ext cx="568218" cy="705019"/>
              <a:chOff x="4184355" y="5393782"/>
              <a:chExt cx="387645" cy="480972"/>
            </a:xfrm>
          </p:grpSpPr>
          <p:grpSp>
            <p:nvGrpSpPr>
              <p:cNvPr id="145" name="Group 143"/>
              <p:cNvGrpSpPr/>
              <p:nvPr/>
            </p:nvGrpSpPr>
            <p:grpSpPr bwMode="auto">
              <a:xfrm rot="5400000">
                <a:off x="4269386" y="5572637"/>
                <a:ext cx="217085" cy="387147"/>
                <a:chOff x="5950248" y="2555872"/>
                <a:chExt cx="249238" cy="599748"/>
              </a:xfrm>
            </p:grpSpPr>
            <p:grpSp>
              <p:nvGrpSpPr>
                <p:cNvPr id="146" name="Group 332"/>
                <p:cNvGrpSpPr/>
                <p:nvPr/>
              </p:nvGrpSpPr>
              <p:grpSpPr bwMode="auto">
                <a:xfrm>
                  <a:off x="5963349" y="2614507"/>
                  <a:ext cx="224932" cy="541113"/>
                  <a:chOff x="9990" y="11820"/>
                  <a:chExt cx="228" cy="456"/>
                </a:xfrm>
              </p:grpSpPr>
              <p:sp>
                <p:nvSpPr>
                  <p:cNvPr id="147"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148"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149"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150"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151"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152"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153"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154"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155"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156"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157"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158"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159"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160"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161" name="Group 335"/>
                <p:cNvGrpSpPr/>
                <p:nvPr/>
              </p:nvGrpSpPr>
              <p:grpSpPr bwMode="auto">
                <a:xfrm flipV="1">
                  <a:off x="5950248" y="2555872"/>
                  <a:ext cx="249238" cy="55562"/>
                  <a:chOff x="10468" y="9915"/>
                  <a:chExt cx="392" cy="87"/>
                </a:xfrm>
              </p:grpSpPr>
              <p:sp>
                <p:nvSpPr>
                  <p:cNvPr id="162"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163"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164"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165"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166"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67"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68"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69"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70"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71"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72"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73"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74"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75"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176" name="Group 144"/>
              <p:cNvGrpSpPr/>
              <p:nvPr/>
            </p:nvGrpSpPr>
            <p:grpSpPr bwMode="auto">
              <a:xfrm rot="5400000">
                <a:off x="4269883" y="5308751"/>
                <a:ext cx="217087" cy="387147"/>
                <a:chOff x="5363186" y="2554685"/>
                <a:chExt cx="249238" cy="599748"/>
              </a:xfrm>
            </p:grpSpPr>
            <p:grpSp>
              <p:nvGrpSpPr>
                <p:cNvPr id="177" name="Group 332"/>
                <p:cNvGrpSpPr/>
                <p:nvPr/>
              </p:nvGrpSpPr>
              <p:grpSpPr bwMode="auto">
                <a:xfrm>
                  <a:off x="5485832" y="2613320"/>
                  <a:ext cx="3946" cy="541113"/>
                  <a:chOff x="10104" y="11820"/>
                  <a:chExt cx="4" cy="456"/>
                </a:xfrm>
              </p:grpSpPr>
              <p:sp>
                <p:nvSpPr>
                  <p:cNvPr id="178"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179"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180" name="Group 335"/>
                <p:cNvGrpSpPr/>
                <p:nvPr/>
              </p:nvGrpSpPr>
              <p:grpSpPr bwMode="auto">
                <a:xfrm flipV="1">
                  <a:off x="5363186" y="2554685"/>
                  <a:ext cx="249238" cy="55562"/>
                  <a:chOff x="10468" y="9915"/>
                  <a:chExt cx="392" cy="87"/>
                </a:xfrm>
              </p:grpSpPr>
              <p:sp>
                <p:nvSpPr>
                  <p:cNvPr id="181"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182"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183"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184"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185"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86"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87"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88"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89"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90"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91"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92"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93"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94"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195"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196" name="Group 148"/>
                <p:cNvGrpSpPr/>
                <p:nvPr/>
              </p:nvGrpSpPr>
              <p:grpSpPr bwMode="auto">
                <a:xfrm>
                  <a:off x="5415805" y="2768987"/>
                  <a:ext cx="144000" cy="144000"/>
                  <a:chOff x="5416310" y="2768987"/>
                  <a:chExt cx="144000" cy="144000"/>
                </a:xfrm>
              </p:grpSpPr>
              <p:sp>
                <p:nvSpPr>
                  <p:cNvPr id="197"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198"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199"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sp>
          <p:nvSpPr>
            <p:cNvPr id="200" name="Rectangle 142"/>
            <p:cNvSpPr/>
            <p:nvPr/>
          </p:nvSpPr>
          <p:spPr bwMode="auto">
            <a:xfrm rot="5400000">
              <a:off x="247189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201" name="Group 198"/>
          <p:cNvGrpSpPr/>
          <p:nvPr/>
        </p:nvGrpSpPr>
        <p:grpSpPr bwMode="auto">
          <a:xfrm rot="5400000">
            <a:off x="4946076" y="5255693"/>
            <a:ext cx="1231132" cy="753389"/>
            <a:chOff x="3717067" y="5393782"/>
            <a:chExt cx="854933" cy="480972"/>
          </a:xfrm>
        </p:grpSpPr>
        <p:sp>
          <p:nvSpPr>
            <p:cNvPr id="202" name="Rectangle 199"/>
            <p:cNvSpPr/>
            <p:nvPr/>
          </p:nvSpPr>
          <p:spPr bwMode="auto">
            <a:xfrm>
              <a:off x="3717067" y="5428915"/>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203" name="Group 200"/>
            <p:cNvGrpSpPr/>
            <p:nvPr/>
          </p:nvGrpSpPr>
          <p:grpSpPr bwMode="auto">
            <a:xfrm rot="5400000">
              <a:off x="4269386" y="5572637"/>
              <a:ext cx="217085" cy="387147"/>
              <a:chOff x="5950248" y="2555872"/>
              <a:chExt cx="249238" cy="599748"/>
            </a:xfrm>
          </p:grpSpPr>
          <p:grpSp>
            <p:nvGrpSpPr>
              <p:cNvPr id="204" name="Group 332"/>
              <p:cNvGrpSpPr/>
              <p:nvPr/>
            </p:nvGrpSpPr>
            <p:grpSpPr bwMode="auto">
              <a:xfrm>
                <a:off x="5963349" y="2614507"/>
                <a:ext cx="224932" cy="541113"/>
                <a:chOff x="9990" y="11820"/>
                <a:chExt cx="228" cy="456"/>
              </a:xfrm>
            </p:grpSpPr>
            <p:sp>
              <p:nvSpPr>
                <p:cNvPr id="205"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206"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207"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208"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209"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210"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211"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212"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213"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214"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215"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216"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217"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218"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219" name="Group 335"/>
              <p:cNvGrpSpPr/>
              <p:nvPr/>
            </p:nvGrpSpPr>
            <p:grpSpPr bwMode="auto">
              <a:xfrm flipV="1">
                <a:off x="5950248" y="2555872"/>
                <a:ext cx="249238" cy="55562"/>
                <a:chOff x="10468" y="9915"/>
                <a:chExt cx="392" cy="87"/>
              </a:xfrm>
            </p:grpSpPr>
            <p:sp>
              <p:nvSpPr>
                <p:cNvPr id="220"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221"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222"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223"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224"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225"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226"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227"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228"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229"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230"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231"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232"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233"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234" name="Group 201"/>
            <p:cNvGrpSpPr/>
            <p:nvPr/>
          </p:nvGrpSpPr>
          <p:grpSpPr bwMode="auto">
            <a:xfrm rot="5400000">
              <a:off x="4269883" y="5308751"/>
              <a:ext cx="217087" cy="387147"/>
              <a:chOff x="5363186" y="2554685"/>
              <a:chExt cx="249238" cy="599748"/>
            </a:xfrm>
          </p:grpSpPr>
          <p:grpSp>
            <p:nvGrpSpPr>
              <p:cNvPr id="235" name="Group 332"/>
              <p:cNvGrpSpPr/>
              <p:nvPr/>
            </p:nvGrpSpPr>
            <p:grpSpPr bwMode="auto">
              <a:xfrm>
                <a:off x="5485832" y="2613320"/>
                <a:ext cx="3946" cy="541113"/>
                <a:chOff x="10104" y="11820"/>
                <a:chExt cx="4" cy="456"/>
              </a:xfrm>
            </p:grpSpPr>
            <p:sp>
              <p:nvSpPr>
                <p:cNvPr id="236"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237"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238" name="Group 335"/>
              <p:cNvGrpSpPr/>
              <p:nvPr/>
            </p:nvGrpSpPr>
            <p:grpSpPr bwMode="auto">
              <a:xfrm flipV="1">
                <a:off x="5363186" y="2554685"/>
                <a:ext cx="249238" cy="55562"/>
                <a:chOff x="10468" y="9915"/>
                <a:chExt cx="392" cy="87"/>
              </a:xfrm>
            </p:grpSpPr>
            <p:sp>
              <p:nvSpPr>
                <p:cNvPr id="239"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240"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241"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242"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243"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244"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245"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246"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247"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248"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249"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250"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251"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252"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253"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254" name="Group 205"/>
              <p:cNvGrpSpPr/>
              <p:nvPr/>
            </p:nvGrpSpPr>
            <p:grpSpPr bwMode="auto">
              <a:xfrm>
                <a:off x="5415805" y="2768987"/>
                <a:ext cx="144000" cy="144000"/>
                <a:chOff x="5416310" y="2768987"/>
                <a:chExt cx="144000" cy="144000"/>
              </a:xfrm>
            </p:grpSpPr>
            <p:sp>
              <p:nvSpPr>
                <p:cNvPr id="255"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256"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257"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258" name="Group 255"/>
          <p:cNvGrpSpPr/>
          <p:nvPr/>
        </p:nvGrpSpPr>
        <p:grpSpPr bwMode="auto">
          <a:xfrm>
            <a:off x="7536542" y="5016822"/>
            <a:ext cx="695627" cy="667464"/>
            <a:chOff x="7409542" y="5016822"/>
            <a:chExt cx="695627" cy="667464"/>
          </a:xfrm>
        </p:grpSpPr>
        <p:sp>
          <p:nvSpPr>
            <p:cNvPr id="259" name="Rectangle 256"/>
            <p:cNvSpPr/>
            <p:nvPr/>
          </p:nvSpPr>
          <p:spPr bwMode="auto">
            <a:xfrm rot="5400000">
              <a:off x="742362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260" name="Group 257"/>
            <p:cNvGrpSpPr/>
            <p:nvPr/>
          </p:nvGrpSpPr>
          <p:grpSpPr bwMode="auto">
            <a:xfrm>
              <a:off x="7489825" y="5119216"/>
              <a:ext cx="555868" cy="483610"/>
              <a:chOff x="5132223" y="2701533"/>
              <a:chExt cx="374646" cy="311150"/>
            </a:xfrm>
          </p:grpSpPr>
          <p:grpSp>
            <p:nvGrpSpPr>
              <p:cNvPr id="261" name="Group 72"/>
              <p:cNvGrpSpPr/>
              <p:nvPr/>
            </p:nvGrpSpPr>
            <p:grpSpPr bwMode="auto">
              <a:xfrm rot="10800000" flipV="1">
                <a:off x="5132223" y="2870031"/>
                <a:ext cx="249238" cy="55563"/>
                <a:chOff x="10468" y="9915"/>
                <a:chExt cx="392" cy="87"/>
              </a:xfrm>
            </p:grpSpPr>
            <p:sp>
              <p:nvSpPr>
                <p:cNvPr id="262" name="Line 86"/>
                <p:cNvSpPr>
                  <a:spLocks noChangeShapeType="1"/>
                </p:cNvSpPr>
                <p:nvPr/>
              </p:nvSpPr>
              <p:spPr bwMode="auto">
                <a:xfrm flipV="1">
                  <a:off x="10468" y="9916"/>
                  <a:ext cx="86" cy="86"/>
                </a:xfrm>
                <a:prstGeom prst="line">
                  <a:avLst/>
                </a:prstGeom>
                <a:noFill/>
                <a:ln w="6350">
                  <a:solidFill>
                    <a:srgbClr val="000000"/>
                  </a:solidFill>
                  <a:round/>
                  <a:headEnd/>
                  <a:tailEnd/>
                </a:ln>
              </p:spPr>
              <p:txBody>
                <a:bodyPr/>
                <a:lstStyle/>
                <a:p>
                  <a:pPr>
                    <a:defRPr/>
                  </a:pPr>
                  <a:endParaRPr lang="de-DE"/>
                </a:p>
              </p:txBody>
            </p:sp>
            <p:sp>
              <p:nvSpPr>
                <p:cNvPr id="263" name="Line 85"/>
                <p:cNvSpPr>
                  <a:spLocks noChangeShapeType="1"/>
                </p:cNvSpPr>
                <p:nvPr/>
              </p:nvSpPr>
              <p:spPr bwMode="auto">
                <a:xfrm>
                  <a:off x="10469" y="9915"/>
                  <a:ext cx="386" cy="0"/>
                </a:xfrm>
                <a:prstGeom prst="line">
                  <a:avLst/>
                </a:prstGeom>
                <a:noFill/>
                <a:ln w="6350">
                  <a:solidFill>
                    <a:srgbClr val="000000"/>
                  </a:solidFill>
                  <a:round/>
                  <a:headEnd/>
                  <a:tailEnd/>
                </a:ln>
              </p:spPr>
              <p:txBody>
                <a:bodyPr/>
                <a:lstStyle/>
                <a:p>
                  <a:pPr>
                    <a:defRPr/>
                  </a:pPr>
                  <a:endParaRPr lang="de-DE"/>
                </a:p>
              </p:txBody>
            </p:sp>
            <p:sp>
              <p:nvSpPr>
                <p:cNvPr id="264" name="Line 84"/>
                <p:cNvSpPr>
                  <a:spLocks noChangeShapeType="1"/>
                </p:cNvSpPr>
                <p:nvPr/>
              </p:nvSpPr>
              <p:spPr bwMode="auto">
                <a:xfrm flipV="1">
                  <a:off x="10764" y="9916"/>
                  <a:ext cx="86" cy="86"/>
                </a:xfrm>
                <a:prstGeom prst="line">
                  <a:avLst/>
                </a:prstGeom>
                <a:noFill/>
                <a:ln w="6350">
                  <a:solidFill>
                    <a:srgbClr val="000000"/>
                  </a:solidFill>
                  <a:round/>
                  <a:headEnd/>
                  <a:tailEnd/>
                </a:ln>
              </p:spPr>
              <p:txBody>
                <a:bodyPr/>
                <a:lstStyle/>
                <a:p>
                  <a:pPr>
                    <a:defRPr/>
                  </a:pPr>
                  <a:endParaRPr lang="de-DE"/>
                </a:p>
              </p:txBody>
            </p:sp>
            <p:sp>
              <p:nvSpPr>
                <p:cNvPr id="265" name="Line 83"/>
                <p:cNvSpPr>
                  <a:spLocks noChangeShapeType="1"/>
                </p:cNvSpPr>
                <p:nvPr/>
              </p:nvSpPr>
              <p:spPr bwMode="auto">
                <a:xfrm flipV="1">
                  <a:off x="10505" y="9916"/>
                  <a:ext cx="86" cy="86"/>
                </a:xfrm>
                <a:prstGeom prst="line">
                  <a:avLst/>
                </a:prstGeom>
                <a:noFill/>
                <a:ln w="6350">
                  <a:solidFill>
                    <a:srgbClr val="000000"/>
                  </a:solidFill>
                  <a:round/>
                  <a:headEnd/>
                  <a:tailEnd/>
                </a:ln>
              </p:spPr>
              <p:txBody>
                <a:bodyPr/>
                <a:lstStyle/>
                <a:p>
                  <a:pPr>
                    <a:defRPr/>
                  </a:pPr>
                  <a:endParaRPr lang="de-DE"/>
                </a:p>
              </p:txBody>
            </p:sp>
            <p:sp>
              <p:nvSpPr>
                <p:cNvPr id="266" name="Line 82"/>
                <p:cNvSpPr>
                  <a:spLocks noChangeShapeType="1"/>
                </p:cNvSpPr>
                <p:nvPr/>
              </p:nvSpPr>
              <p:spPr bwMode="auto">
                <a:xfrm flipV="1">
                  <a:off x="10542" y="9916"/>
                  <a:ext cx="86" cy="86"/>
                </a:xfrm>
                <a:prstGeom prst="line">
                  <a:avLst/>
                </a:prstGeom>
                <a:noFill/>
                <a:ln w="6350">
                  <a:solidFill>
                    <a:srgbClr val="000000"/>
                  </a:solidFill>
                  <a:round/>
                  <a:headEnd/>
                  <a:tailEnd/>
                </a:ln>
              </p:spPr>
              <p:txBody>
                <a:bodyPr/>
                <a:lstStyle/>
                <a:p>
                  <a:pPr>
                    <a:defRPr/>
                  </a:pPr>
                  <a:endParaRPr lang="de-DE"/>
                </a:p>
              </p:txBody>
            </p:sp>
            <p:sp>
              <p:nvSpPr>
                <p:cNvPr id="267" name="Line 81"/>
                <p:cNvSpPr>
                  <a:spLocks noChangeShapeType="1"/>
                </p:cNvSpPr>
                <p:nvPr/>
              </p:nvSpPr>
              <p:spPr bwMode="auto">
                <a:xfrm flipV="1">
                  <a:off x="10579" y="9916"/>
                  <a:ext cx="86" cy="86"/>
                </a:xfrm>
                <a:prstGeom prst="line">
                  <a:avLst/>
                </a:prstGeom>
                <a:noFill/>
                <a:ln w="6350">
                  <a:solidFill>
                    <a:srgbClr val="000000"/>
                  </a:solidFill>
                  <a:round/>
                  <a:headEnd/>
                  <a:tailEnd/>
                </a:ln>
              </p:spPr>
              <p:txBody>
                <a:bodyPr/>
                <a:lstStyle/>
                <a:p>
                  <a:pPr>
                    <a:defRPr/>
                  </a:pPr>
                  <a:endParaRPr lang="de-DE"/>
                </a:p>
              </p:txBody>
            </p:sp>
            <p:sp>
              <p:nvSpPr>
                <p:cNvPr id="268" name="Line 80"/>
                <p:cNvSpPr>
                  <a:spLocks noChangeShapeType="1"/>
                </p:cNvSpPr>
                <p:nvPr/>
              </p:nvSpPr>
              <p:spPr bwMode="auto">
                <a:xfrm flipV="1">
                  <a:off x="10616" y="9916"/>
                  <a:ext cx="86" cy="86"/>
                </a:xfrm>
                <a:prstGeom prst="line">
                  <a:avLst/>
                </a:prstGeom>
                <a:noFill/>
                <a:ln w="6350">
                  <a:solidFill>
                    <a:srgbClr val="000000"/>
                  </a:solidFill>
                  <a:round/>
                  <a:headEnd/>
                  <a:tailEnd/>
                </a:ln>
              </p:spPr>
              <p:txBody>
                <a:bodyPr/>
                <a:lstStyle/>
                <a:p>
                  <a:pPr>
                    <a:defRPr/>
                  </a:pPr>
                  <a:endParaRPr lang="de-DE"/>
                </a:p>
              </p:txBody>
            </p:sp>
            <p:sp>
              <p:nvSpPr>
                <p:cNvPr id="269" name="Line 79"/>
                <p:cNvSpPr>
                  <a:spLocks noChangeShapeType="1"/>
                </p:cNvSpPr>
                <p:nvPr/>
              </p:nvSpPr>
              <p:spPr bwMode="auto">
                <a:xfrm flipV="1">
                  <a:off x="10653" y="9916"/>
                  <a:ext cx="86" cy="86"/>
                </a:xfrm>
                <a:prstGeom prst="line">
                  <a:avLst/>
                </a:prstGeom>
                <a:noFill/>
                <a:ln w="6350">
                  <a:solidFill>
                    <a:srgbClr val="000000"/>
                  </a:solidFill>
                  <a:round/>
                  <a:headEnd/>
                  <a:tailEnd/>
                </a:ln>
              </p:spPr>
              <p:txBody>
                <a:bodyPr/>
                <a:lstStyle/>
                <a:p>
                  <a:pPr>
                    <a:defRPr/>
                  </a:pPr>
                  <a:endParaRPr lang="de-DE"/>
                </a:p>
              </p:txBody>
            </p:sp>
            <p:sp>
              <p:nvSpPr>
                <p:cNvPr id="270" name="Line 78"/>
                <p:cNvSpPr>
                  <a:spLocks noChangeShapeType="1"/>
                </p:cNvSpPr>
                <p:nvPr/>
              </p:nvSpPr>
              <p:spPr bwMode="auto">
                <a:xfrm flipV="1">
                  <a:off x="10690" y="9916"/>
                  <a:ext cx="86" cy="86"/>
                </a:xfrm>
                <a:prstGeom prst="line">
                  <a:avLst/>
                </a:prstGeom>
                <a:noFill/>
                <a:ln w="6350">
                  <a:solidFill>
                    <a:srgbClr val="000000"/>
                  </a:solidFill>
                  <a:round/>
                  <a:headEnd/>
                  <a:tailEnd/>
                </a:ln>
              </p:spPr>
              <p:txBody>
                <a:bodyPr/>
                <a:lstStyle/>
                <a:p>
                  <a:pPr>
                    <a:defRPr/>
                  </a:pPr>
                  <a:endParaRPr lang="de-DE"/>
                </a:p>
              </p:txBody>
            </p:sp>
            <p:sp>
              <p:nvSpPr>
                <p:cNvPr id="271" name="Line 77"/>
                <p:cNvSpPr>
                  <a:spLocks noChangeShapeType="1"/>
                </p:cNvSpPr>
                <p:nvPr/>
              </p:nvSpPr>
              <p:spPr bwMode="auto">
                <a:xfrm flipV="1">
                  <a:off x="10727" y="9916"/>
                  <a:ext cx="86" cy="86"/>
                </a:xfrm>
                <a:prstGeom prst="line">
                  <a:avLst/>
                </a:prstGeom>
                <a:noFill/>
                <a:ln w="6350">
                  <a:solidFill>
                    <a:srgbClr val="000000"/>
                  </a:solidFill>
                  <a:round/>
                  <a:headEnd/>
                  <a:tailEnd/>
                </a:ln>
              </p:spPr>
              <p:txBody>
                <a:bodyPr/>
                <a:lstStyle/>
                <a:p>
                  <a:pPr>
                    <a:defRPr/>
                  </a:pPr>
                  <a:endParaRPr lang="de-DE"/>
                </a:p>
              </p:txBody>
            </p:sp>
            <p:sp>
              <p:nvSpPr>
                <p:cNvPr id="272" name="Line 76"/>
                <p:cNvSpPr>
                  <a:spLocks noChangeShapeType="1"/>
                </p:cNvSpPr>
                <p:nvPr/>
              </p:nvSpPr>
              <p:spPr bwMode="auto">
                <a:xfrm flipV="1">
                  <a:off x="10801" y="9943"/>
                  <a:ext cx="59" cy="59"/>
                </a:xfrm>
                <a:prstGeom prst="line">
                  <a:avLst/>
                </a:prstGeom>
                <a:noFill/>
                <a:ln w="6350">
                  <a:solidFill>
                    <a:srgbClr val="000000"/>
                  </a:solidFill>
                  <a:round/>
                  <a:headEnd/>
                  <a:tailEnd/>
                </a:ln>
              </p:spPr>
              <p:txBody>
                <a:bodyPr/>
                <a:lstStyle/>
                <a:p>
                  <a:pPr>
                    <a:defRPr/>
                  </a:pPr>
                  <a:endParaRPr lang="de-DE"/>
                </a:p>
              </p:txBody>
            </p:sp>
            <p:sp>
              <p:nvSpPr>
                <p:cNvPr id="273" name="Line 75"/>
                <p:cNvSpPr>
                  <a:spLocks noChangeShapeType="1"/>
                </p:cNvSpPr>
                <p:nvPr/>
              </p:nvSpPr>
              <p:spPr bwMode="auto">
                <a:xfrm flipV="1">
                  <a:off x="10838" y="9985"/>
                  <a:ext cx="17" cy="17"/>
                </a:xfrm>
                <a:prstGeom prst="line">
                  <a:avLst/>
                </a:prstGeom>
                <a:noFill/>
                <a:ln w="6350">
                  <a:solidFill>
                    <a:srgbClr val="000000"/>
                  </a:solidFill>
                  <a:round/>
                  <a:headEnd/>
                  <a:tailEnd/>
                </a:ln>
              </p:spPr>
              <p:txBody>
                <a:bodyPr/>
                <a:lstStyle/>
                <a:p>
                  <a:pPr>
                    <a:defRPr/>
                  </a:pPr>
                  <a:endParaRPr lang="de-DE"/>
                </a:p>
              </p:txBody>
            </p:sp>
            <p:sp>
              <p:nvSpPr>
                <p:cNvPr id="274" name="Line 74"/>
                <p:cNvSpPr>
                  <a:spLocks noChangeShapeType="1"/>
                </p:cNvSpPr>
                <p:nvPr/>
              </p:nvSpPr>
              <p:spPr bwMode="auto">
                <a:xfrm flipV="1">
                  <a:off x="10469" y="9916"/>
                  <a:ext cx="50" cy="50"/>
                </a:xfrm>
                <a:prstGeom prst="line">
                  <a:avLst/>
                </a:prstGeom>
                <a:noFill/>
                <a:ln w="6350">
                  <a:solidFill>
                    <a:srgbClr val="000000"/>
                  </a:solidFill>
                  <a:round/>
                  <a:headEnd/>
                  <a:tailEnd/>
                </a:ln>
              </p:spPr>
              <p:txBody>
                <a:bodyPr/>
                <a:lstStyle/>
                <a:p>
                  <a:pPr>
                    <a:defRPr/>
                  </a:pPr>
                  <a:endParaRPr lang="de-DE"/>
                </a:p>
              </p:txBody>
            </p:sp>
            <p:sp>
              <p:nvSpPr>
                <p:cNvPr id="275" name="Line 73"/>
                <p:cNvSpPr>
                  <a:spLocks noChangeShapeType="1"/>
                </p:cNvSpPr>
                <p:nvPr/>
              </p:nvSpPr>
              <p:spPr bwMode="auto">
                <a:xfrm flipV="1">
                  <a:off x="10469" y="9916"/>
                  <a:ext cx="14" cy="14"/>
                </a:xfrm>
                <a:prstGeom prst="line">
                  <a:avLst/>
                </a:prstGeom>
                <a:noFill/>
                <a:ln w="6350">
                  <a:solidFill>
                    <a:srgbClr val="000000"/>
                  </a:solidFill>
                  <a:round/>
                  <a:headEnd/>
                  <a:tailEnd/>
                </a:ln>
              </p:spPr>
              <p:txBody>
                <a:bodyPr/>
                <a:lstStyle/>
                <a:p>
                  <a:pPr>
                    <a:defRPr/>
                  </a:pPr>
                  <a:endParaRPr lang="de-DE"/>
                </a:p>
              </p:txBody>
            </p:sp>
          </p:grpSp>
          <p:sp>
            <p:nvSpPr>
              <p:cNvPr id="276" name="Freeform 1"/>
              <p:cNvSpPr/>
              <p:nvPr/>
            </p:nvSpPr>
            <p:spPr bwMode="auto">
              <a:xfrm>
                <a:off x="5181432" y="2701533"/>
                <a:ext cx="325437" cy="311150"/>
              </a:xfrm>
              <a:custGeom>
                <a:avLst/>
                <a:gdLst>
                  <a:gd name="T0" fmla="*/ 0 w 513"/>
                  <a:gd name="T1" fmla="*/ 2147483647 h 489"/>
                  <a:gd name="T2" fmla="*/ 2147483647 w 513"/>
                  <a:gd name="T3" fmla="*/ 2147483647 h 489"/>
                  <a:gd name="T4" fmla="*/ 2147483647 w 513"/>
                  <a:gd name="T5" fmla="*/ 2147483647 h 489"/>
                  <a:gd name="T6" fmla="*/ 2147483647 w 513"/>
                  <a:gd name="T7" fmla="*/ 2147483647 h 489"/>
                  <a:gd name="T8" fmla="*/ 2147483647 w 513"/>
                  <a:gd name="T9" fmla="*/ 2147483647 h 489"/>
                  <a:gd name="T10" fmla="*/ 2147483647 w 513"/>
                  <a:gd name="T11" fmla="*/ 2147483647 h 489"/>
                  <a:gd name="T12" fmla="*/ 2147483647 w 513"/>
                  <a:gd name="T13" fmla="*/ 2147483647 h 489"/>
                  <a:gd name="T14" fmla="*/ 2147483647 w 513"/>
                  <a:gd name="T15" fmla="*/ 2147483647 h 489"/>
                  <a:gd name="T16" fmla="*/ 2147483647 w 513"/>
                  <a:gd name="T17" fmla="*/ 2147483647 h 489"/>
                  <a:gd name="T18" fmla="*/ 2147483647 w 513"/>
                  <a:gd name="T19" fmla="*/ 2147483647 h 489"/>
                  <a:gd name="T20" fmla="*/ 2147483647 w 513"/>
                  <a:gd name="T21" fmla="*/ 2147483647 h 4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3" h="489" extrusionOk="0">
                    <a:moveTo>
                      <a:pt x="0" y="264"/>
                    </a:moveTo>
                    <a:cubicBezTo>
                      <a:pt x="9" y="81"/>
                      <a:pt x="153" y="6"/>
                      <a:pt x="276" y="3"/>
                    </a:cubicBezTo>
                    <a:cubicBezTo>
                      <a:pt x="399" y="0"/>
                      <a:pt x="513" y="120"/>
                      <a:pt x="510" y="261"/>
                    </a:cubicBezTo>
                    <a:cubicBezTo>
                      <a:pt x="507" y="402"/>
                      <a:pt x="384" y="489"/>
                      <a:pt x="273" y="483"/>
                    </a:cubicBezTo>
                    <a:cubicBezTo>
                      <a:pt x="162" y="477"/>
                      <a:pt x="75" y="372"/>
                      <a:pt x="72" y="261"/>
                    </a:cubicBezTo>
                    <a:cubicBezTo>
                      <a:pt x="69" y="150"/>
                      <a:pt x="177" y="75"/>
                      <a:pt x="276" y="78"/>
                    </a:cubicBezTo>
                    <a:cubicBezTo>
                      <a:pt x="375" y="81"/>
                      <a:pt x="450" y="162"/>
                      <a:pt x="450" y="258"/>
                    </a:cubicBezTo>
                    <a:cubicBezTo>
                      <a:pt x="450" y="354"/>
                      <a:pt x="354" y="414"/>
                      <a:pt x="276" y="408"/>
                    </a:cubicBezTo>
                    <a:cubicBezTo>
                      <a:pt x="198" y="402"/>
                      <a:pt x="135" y="330"/>
                      <a:pt x="135" y="264"/>
                    </a:cubicBezTo>
                    <a:cubicBezTo>
                      <a:pt x="135" y="198"/>
                      <a:pt x="195" y="135"/>
                      <a:pt x="270" y="132"/>
                    </a:cubicBezTo>
                    <a:cubicBezTo>
                      <a:pt x="345" y="129"/>
                      <a:pt x="396" y="195"/>
                      <a:pt x="396" y="261"/>
                    </a:cubicBezTo>
                  </a:path>
                </a:pathLst>
              </a:custGeom>
              <a:noFill/>
              <a:ln w="6350">
                <a:solidFill>
                  <a:srgbClr val="000000"/>
                </a:solidFill>
                <a:round/>
                <a:headEnd/>
                <a:tailEnd/>
              </a:ln>
            </p:spPr>
            <p:txBody>
              <a:bodyPr/>
              <a:lstStyle/>
              <a:p>
                <a:pPr>
                  <a:defRPr/>
                </a:pPr>
                <a:endParaRPr lang="en-US"/>
              </a:p>
            </p:txBody>
          </p:sp>
        </p:grpSp>
      </p:grpSp>
      <p:sp>
        <p:nvSpPr>
          <p:cNvPr id="277" name="Rectangle 274"/>
          <p:cNvSpPr/>
          <p:nvPr/>
        </p:nvSpPr>
        <p:spPr bwMode="auto">
          <a:xfrm>
            <a:off x="339381" y="4582260"/>
            <a:ext cx="8110314" cy="307777"/>
          </a:xfrm>
          <a:prstGeom prst="rect">
            <a:avLst/>
          </a:prstGeom>
        </p:spPr>
        <p:txBody>
          <a:bodyPr wrap="square">
            <a:spAutoFit/>
          </a:bodyPr>
          <a:lstStyle/>
          <a:p>
            <a:pPr lvl="0">
              <a:spcBef>
                <a:spcPts val="600"/>
              </a:spcBef>
              <a:defRPr/>
            </a:pPr>
            <a:r>
              <a:rPr lang="de-DE" sz="1400">
                <a:solidFill>
                  <a:srgbClr val="0070C0"/>
                </a:solidFill>
              </a:rPr>
              <a:t>A superposition of SDoFs </a:t>
            </a:r>
            <a:r>
              <a:rPr lang="hu-HU" sz="1400">
                <a:solidFill>
                  <a:srgbClr val="000000"/>
                </a:solidFill>
              </a:rPr>
              <a:t>⇒</a:t>
            </a:r>
            <a:r>
              <a:rPr lang="de-DE" sz="1400">
                <a:solidFill>
                  <a:srgbClr val="000000"/>
                </a:solidFill>
              </a:rPr>
              <a:t> displacement_X 	       + 	 displacement_Y 	+             rotation</a:t>
            </a:r>
            <a:endParaRPr lang="hu-HU" sz="1400">
              <a:solidFill>
                <a:srgbClr val="000000"/>
              </a:solidFill>
            </a:endParaRPr>
          </a:p>
        </p:txBody>
      </p:sp>
      <p:cxnSp>
        <p:nvCxnSpPr>
          <p:cNvPr id="278" name="Straight Connector 275"/>
          <p:cNvCxnSpPr>
            <a:cxnSpLocks/>
          </p:cNvCxnSpPr>
          <p:nvPr/>
        </p:nvCxnSpPr>
        <p:spPr bwMode="auto">
          <a:xfrm>
            <a:off x="358775" y="4523956"/>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Arrow Connector 276"/>
          <p:cNvCxnSpPr>
            <a:cxnSpLocks/>
            <a:stCxn id="9" idx="4"/>
          </p:cNvCxnSpPr>
          <p:nvPr/>
        </p:nvCxnSpPr>
        <p:spPr bwMode="auto">
          <a:xfrm>
            <a:off x="2771577" y="2306942"/>
            <a:ext cx="286255" cy="3085319"/>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7"/>
          <p:cNvCxnSpPr>
            <a:cxnSpLocks/>
            <a:stCxn id="9" idx="4"/>
          </p:cNvCxnSpPr>
          <p:nvPr/>
        </p:nvCxnSpPr>
        <p:spPr bwMode="auto">
          <a:xfrm>
            <a:off x="2771577" y="2306942"/>
            <a:ext cx="2826716" cy="3055284"/>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78"/>
          <p:cNvCxnSpPr>
            <a:cxnSpLocks/>
            <a:stCxn id="9" idx="4"/>
            <a:endCxn id="266" idx="1"/>
          </p:cNvCxnSpPr>
          <p:nvPr/>
        </p:nvCxnSpPr>
        <p:spPr bwMode="auto">
          <a:xfrm>
            <a:off x="2771577" y="2306942"/>
            <a:ext cx="5064108" cy="3075158"/>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279"/>
          <p:cNvSpPr/>
          <p:nvPr/>
        </p:nvSpPr>
        <p:spPr bwMode="auto">
          <a:xfrm>
            <a:off x="2740471" y="1705172"/>
            <a:ext cx="610561" cy="307777"/>
          </a:xfrm>
          <a:prstGeom prst="rect">
            <a:avLst/>
          </a:prstGeom>
        </p:spPr>
        <p:txBody>
          <a:bodyPr wrap="square">
            <a:spAutoFit/>
          </a:bodyPr>
          <a:lstStyle/>
          <a:p>
            <a:pPr lvl="0">
              <a:spcBef>
                <a:spcPts val="600"/>
              </a:spcBef>
              <a:defRPr/>
            </a:pPr>
            <a:r>
              <a:rPr lang="de-DE" sz="1400">
                <a:solidFill>
                  <a:srgbClr val="0070C0"/>
                </a:solidFill>
              </a:rPr>
              <a:t>(0,0)</a:t>
            </a:r>
            <a:endParaRPr lang="hu-HU" sz="1400">
              <a:solidFill>
                <a:srgbClr val="000000"/>
              </a:solidFill>
            </a:endParaRPr>
          </a:p>
        </p:txBody>
      </p:sp>
      <p:sp>
        <p:nvSpPr>
          <p:cNvPr id="283" name="Rectangle 280"/>
          <p:cNvSpPr/>
          <p:nvPr/>
        </p:nvSpPr>
        <p:spPr bwMode="auto">
          <a:xfrm>
            <a:off x="323850" y="5033881"/>
            <a:ext cx="2297232" cy="1323439"/>
          </a:xfrm>
          <a:prstGeom prst="rect">
            <a:avLst/>
          </a:prstGeom>
        </p:spPr>
        <p:txBody>
          <a:bodyPr wrap="square">
            <a:spAutoFit/>
          </a:bodyPr>
          <a:lstStyle/>
          <a:p>
            <a:pPr lvl="0">
              <a:spcBef>
                <a:spcPts val="600"/>
              </a:spcBef>
              <a:defRPr/>
            </a:pPr>
            <a:r>
              <a:rPr lang="de-DE" sz="1400">
                <a:solidFill>
                  <a:srgbClr val="0070C0"/>
                </a:solidFill>
              </a:rPr>
              <a:t>Each SDoF </a:t>
            </a:r>
            <a:endParaRPr/>
          </a:p>
          <a:p>
            <a:pPr lvl="0">
              <a:spcBef>
                <a:spcPts val="600"/>
              </a:spcBef>
              <a:defRPr/>
            </a:pPr>
            <a:r>
              <a:rPr lang="hu-HU" sz="1400">
                <a:solidFill>
                  <a:srgbClr val="000000"/>
                </a:solidFill>
              </a:rPr>
              <a:t>⇒ </a:t>
            </a:r>
            <a:r>
              <a:rPr lang="de-DE" sz="1400" b="1">
                <a:solidFill>
                  <a:srgbClr val="000000"/>
                </a:solidFill>
              </a:rPr>
              <a:t>concentrated </a:t>
            </a:r>
            <a:r>
              <a:rPr lang="de-DE" sz="1400">
                <a:solidFill>
                  <a:srgbClr val="000000"/>
                </a:solidFill>
              </a:rPr>
              <a:t>into a material point (</a:t>
            </a:r>
            <a:r>
              <a:rPr lang="de-DE" sz="1400" b="1">
                <a:solidFill>
                  <a:srgbClr val="000000"/>
                </a:solidFill>
              </a:rPr>
              <a:t>to </a:t>
            </a:r>
            <a:r>
              <a:rPr lang="de-DE" sz="1400" b="1" i="1">
                <a:solidFill>
                  <a:srgbClr val="000000"/>
                </a:solidFill>
              </a:rPr>
              <a:t>(0,0)</a:t>
            </a:r>
            <a:r>
              <a:rPr lang="de-DE" sz="1400">
                <a:solidFill>
                  <a:srgbClr val="000000"/>
                </a:solidFill>
              </a:rPr>
              <a:t>) </a:t>
            </a:r>
            <a:endParaRPr/>
          </a:p>
          <a:p>
            <a:pPr>
              <a:spcBef>
                <a:spcPts val="600"/>
              </a:spcBef>
              <a:defRPr/>
            </a:pPr>
            <a:r>
              <a:rPr lang="hu-HU" sz="1400">
                <a:solidFill>
                  <a:srgbClr val="000000"/>
                </a:solidFill>
              </a:rPr>
              <a:t>⇒ </a:t>
            </a:r>
            <a:r>
              <a:rPr lang="de-DE" sz="1400" b="1">
                <a:solidFill>
                  <a:srgbClr val="000000"/>
                </a:solidFill>
              </a:rPr>
              <a:t>no shape + no dimension!</a:t>
            </a:r>
            <a:endParaRPr lang="hu-HU" sz="14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410369"/>
          </a:xfrm>
        </p:spPr>
        <p:txBody>
          <a:bodyPr/>
          <a:lstStyle/>
          <a:p>
            <a:pPr>
              <a:defRPr/>
            </a:pPr>
            <a:r>
              <a:t>FSI – 3SDoF tutorial</a:t>
            </a:r>
            <a:endParaRPr lang="de-DE" dirty="0"/>
          </a:p>
        </p:txBody>
      </p:sp>
      <p:sp>
        <p:nvSpPr>
          <p:cNvPr id="5" name="Content Placeholder 6"/>
          <p:cNvSpPr>
            <a:spLocks/>
          </p:cNvSpPr>
          <p:nvPr/>
        </p:nvSpPr>
        <p:spPr bwMode="auto">
          <a:xfrm>
            <a:off x="363537" y="765176"/>
            <a:ext cx="5065719"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a:lnSpc>
                <a:spcPct val="100000"/>
              </a:lnSpc>
              <a:spcBef>
                <a:spcPts val="600"/>
              </a:spcBef>
              <a:defRPr/>
            </a:pPr>
            <a:r>
              <a:rPr lang="de-DE" sz="1500" dirty="0">
                <a:solidFill>
                  <a:schemeClr val="tx1"/>
                </a:solidFill>
              </a:rPr>
              <a:t>Based up on </a:t>
            </a:r>
            <a:r>
              <a:rPr lang="de-DE" sz="1500" dirty="0"/>
              <a:t>Tutorial 5 </a:t>
            </a:r>
            <a:r>
              <a:rPr lang="hu-HU" sz="1500" dirty="0">
                <a:solidFill>
                  <a:schemeClr val="tx1"/>
                </a:solidFill>
              </a:rPr>
              <a:t>⇒ </a:t>
            </a:r>
            <a:r>
              <a:rPr lang="hu-HU" sz="1500" i="1" dirty="0">
                <a:solidFill>
                  <a:schemeClr val="tx1"/>
                </a:solidFill>
              </a:rPr>
              <a:t>SWE_WS1819_GiDKratosTutorial_1_CFD2D</a:t>
            </a:r>
            <a:endParaRPr lang="en-GB" sz="1500" i="1" dirty="0">
              <a:solidFill>
                <a:schemeClr val="tx1"/>
              </a:solidFill>
            </a:endParaRPr>
          </a:p>
          <a:p>
            <a:pPr marL="342900" indent="-342900">
              <a:lnSpc>
                <a:spcPct val="100000"/>
              </a:lnSpc>
              <a:spcBef>
                <a:spcPts val="600"/>
              </a:spcBef>
              <a:buAutoNum type="arabicPeriod"/>
              <a:defRPr/>
            </a:pPr>
            <a:r>
              <a:rPr lang="en-GB" sz="1500" dirty="0">
                <a:solidFill>
                  <a:schemeClr val="tx1"/>
                </a:solidFill>
              </a:rPr>
              <a:t>Open with </a:t>
            </a:r>
            <a:r>
              <a:rPr lang="en-GB" sz="1500" dirty="0" err="1">
                <a:solidFill>
                  <a:schemeClr val="tx1"/>
                </a:solidFill>
              </a:rPr>
              <a:t>GiD</a:t>
            </a:r>
            <a:r>
              <a:rPr lang="en-GB" sz="1500" dirty="0">
                <a:solidFill>
                  <a:schemeClr val="tx1"/>
                </a:solidFill>
              </a:rPr>
              <a:t> the file you created on </a:t>
            </a:r>
            <a:r>
              <a:rPr lang="hu-HU" sz="1500" i="1" dirty="0">
                <a:solidFill>
                  <a:schemeClr val="tx1"/>
                </a:solidFill>
              </a:rPr>
              <a:t>SWE_WS1819_GiDKratosTutorial_1_CFD2D</a:t>
            </a:r>
            <a:endParaRPr lang="en-GB" sz="1500" dirty="0">
              <a:solidFill>
                <a:schemeClr val="tx1"/>
              </a:solidFill>
            </a:endParaRPr>
          </a:p>
          <a:p>
            <a:pPr marL="342900" indent="-342900">
              <a:lnSpc>
                <a:spcPct val="100000"/>
              </a:lnSpc>
              <a:spcBef>
                <a:spcPts val="600"/>
              </a:spcBef>
              <a:buAutoNum type="arabicPeriod"/>
              <a:defRPr/>
            </a:pPr>
            <a:r>
              <a:rPr lang="en-GB" sz="1500" dirty="0">
                <a:solidFill>
                  <a:schemeClr val="tx1"/>
                </a:solidFill>
              </a:rPr>
              <a:t> Apply a constant inlet velocity and ramp up time of 10 sec</a:t>
            </a:r>
          </a:p>
          <a:p>
            <a:pPr marL="342900" indent="-342900">
              <a:lnSpc>
                <a:spcPct val="100000"/>
              </a:lnSpc>
              <a:spcBef>
                <a:spcPts val="600"/>
              </a:spcBef>
              <a:buAutoNum type="arabicPeriod"/>
              <a:defRPr/>
            </a:pPr>
            <a:r>
              <a:rPr lang="en-GB" sz="1500" dirty="0">
                <a:solidFill>
                  <a:schemeClr val="tx1"/>
                </a:solidFill>
              </a:rPr>
              <a:t> Save as a new file</a:t>
            </a:r>
          </a:p>
          <a:p>
            <a:pPr marL="342900" indent="-342900">
              <a:lnSpc>
                <a:spcPct val="100000"/>
              </a:lnSpc>
              <a:spcBef>
                <a:spcPts val="600"/>
              </a:spcBef>
              <a:buAutoNum type="arabicPeriod"/>
              <a:defRPr/>
            </a:pPr>
            <a:r>
              <a:rPr lang="en-GB" sz="1500" dirty="0">
                <a:solidFill>
                  <a:schemeClr val="tx1"/>
                </a:solidFill>
              </a:rPr>
              <a:t> copy the contents of the folder </a:t>
            </a:r>
            <a:r>
              <a:rPr lang="en-IN" sz="1500" dirty="0">
                <a:solidFill>
                  <a:schemeClr val="tx1"/>
                </a:solidFill>
              </a:rPr>
              <a:t>“FSI3SDoF from “</a:t>
            </a:r>
            <a:r>
              <a:rPr lang="en-IN" sz="1500" dirty="0" err="1">
                <a:solidFill>
                  <a:schemeClr val="tx1"/>
                </a:solidFill>
              </a:rPr>
              <a:t>AuxillrayFiles</a:t>
            </a:r>
            <a:r>
              <a:rPr lang="en-IN" sz="1500" dirty="0">
                <a:solidFill>
                  <a:schemeClr val="tx1"/>
                </a:solidFill>
              </a:rPr>
              <a:t>”</a:t>
            </a:r>
          </a:p>
          <a:p>
            <a:pPr marL="342900" indent="-342900">
              <a:lnSpc>
                <a:spcPct val="100000"/>
              </a:lnSpc>
              <a:spcBef>
                <a:spcPts val="600"/>
              </a:spcBef>
              <a:buAutoNum type="arabicPeriod"/>
              <a:defRPr/>
            </a:pPr>
            <a:r>
              <a:rPr lang="en-IN" sz="1500" dirty="0">
                <a:solidFill>
                  <a:schemeClr val="tx1"/>
                </a:solidFill>
              </a:rPr>
              <a:t>Rename “</a:t>
            </a:r>
            <a:r>
              <a:rPr lang="en-IN" sz="1500" dirty="0" err="1">
                <a:solidFill>
                  <a:schemeClr val="tx1"/>
                </a:solidFill>
              </a:rPr>
              <a:t>Projectparameters.json</a:t>
            </a:r>
            <a:r>
              <a:rPr lang="en-IN" sz="1500" dirty="0">
                <a:solidFill>
                  <a:schemeClr val="tx1"/>
                </a:solidFill>
              </a:rPr>
              <a:t>” to “ProjectParametersFSI3SDoF.json”</a:t>
            </a:r>
          </a:p>
          <a:p>
            <a:pPr marL="342900" indent="-342900">
              <a:lnSpc>
                <a:spcPct val="100000"/>
              </a:lnSpc>
              <a:spcBef>
                <a:spcPts val="600"/>
              </a:spcBef>
              <a:buAutoNum type="arabicPeriod"/>
              <a:defRPr/>
            </a:pPr>
            <a:r>
              <a:rPr lang="en-IN" sz="1500" dirty="0">
                <a:solidFill>
                  <a:schemeClr val="tx1"/>
                </a:solidFill>
              </a:rPr>
              <a:t> Copy “solver _settings” block from the “ProjectParametersFSI3SDoF_Template.json” </a:t>
            </a:r>
          </a:p>
          <a:p>
            <a:pPr marL="342900" indent="-342900">
              <a:lnSpc>
                <a:spcPct val="100000"/>
              </a:lnSpc>
              <a:spcBef>
                <a:spcPts val="600"/>
              </a:spcBef>
              <a:buAutoNum type="arabicPeriod"/>
              <a:defRPr/>
            </a:pPr>
            <a:r>
              <a:rPr lang="en-IN" sz="1500" dirty="0">
                <a:solidFill>
                  <a:schemeClr val="tx1"/>
                </a:solidFill>
              </a:rPr>
              <a:t>open “</a:t>
            </a:r>
            <a:r>
              <a:rPr lang="en-IN" sz="1500" dirty="0" err="1">
                <a:solidFill>
                  <a:schemeClr val="tx1"/>
                </a:solidFill>
              </a:rPr>
              <a:t>ProjectParametersFSICSDSepRes.json</a:t>
            </a:r>
            <a:r>
              <a:rPr lang="en-IN" sz="1500" dirty="0">
                <a:solidFill>
                  <a:schemeClr val="tx1"/>
                </a:solidFill>
              </a:rPr>
              <a:t>” and “</a:t>
            </a:r>
            <a:r>
              <a:rPr lang="en-IN" sz="1500" dirty="0" err="1">
                <a:solidFill>
                  <a:schemeClr val="tx1"/>
                </a:solidFill>
              </a:rPr>
              <a:t>ProjectParametersFSICSDSepRes.json</a:t>
            </a:r>
            <a:r>
              <a:rPr lang="en-IN" sz="1500" dirty="0">
                <a:solidFill>
                  <a:schemeClr val="tx1"/>
                </a:solidFill>
              </a:rPr>
              <a:t>”, then check “</a:t>
            </a:r>
            <a:r>
              <a:rPr lang="en-IN" sz="1500" dirty="0" err="1">
                <a:solidFill>
                  <a:schemeClr val="tx1"/>
                </a:solidFill>
              </a:rPr>
              <a:t>model_part_name</a:t>
            </a:r>
            <a:r>
              <a:rPr lang="en-IN" sz="1500" dirty="0">
                <a:solidFill>
                  <a:schemeClr val="tx1"/>
                </a:solidFill>
              </a:rPr>
              <a:t>” matches the name given to your structural model part</a:t>
            </a:r>
          </a:p>
          <a:p>
            <a:pPr marL="342900" indent="-342900">
              <a:lnSpc>
                <a:spcPct val="100000"/>
              </a:lnSpc>
              <a:spcBef>
                <a:spcPts val="600"/>
              </a:spcBef>
              <a:buFontTx/>
              <a:buAutoNum type="arabicPeriod"/>
              <a:defRPr/>
            </a:pPr>
            <a:r>
              <a:rPr lang="en-IN" sz="1500" dirty="0">
                <a:solidFill>
                  <a:schemeClr val="tx1"/>
                </a:solidFill>
              </a:rPr>
              <a:t>Open “MainKratosFSIWithSepRes.py” . In lines 138-150 check the group names in “</a:t>
            </a:r>
            <a:r>
              <a:rPr lang="en-IN" sz="1500" dirty="0" err="1">
                <a:solidFill>
                  <a:schemeClr val="tx1"/>
                </a:solidFill>
              </a:rPr>
              <a:t>ale_fixed</a:t>
            </a:r>
            <a:r>
              <a:rPr lang="en-IN" sz="1500" dirty="0">
                <a:solidFill>
                  <a:schemeClr val="tx1"/>
                </a:solidFill>
              </a:rPr>
              <a:t>-boundaries” are consistent with your example. </a:t>
            </a:r>
          </a:p>
          <a:p>
            <a:pPr marL="342900" indent="-342900">
              <a:lnSpc>
                <a:spcPct val="100000"/>
              </a:lnSpc>
              <a:spcBef>
                <a:spcPts val="600"/>
              </a:spcBef>
              <a:buAutoNum type="arabicPeriod"/>
              <a:defRPr/>
            </a:pPr>
            <a:r>
              <a:rPr lang="en-IN" sz="1500" dirty="0">
                <a:solidFill>
                  <a:schemeClr val="tx1"/>
                </a:solidFill>
              </a:rPr>
              <a:t> run “MainKratosFSIWithSepRes.py”</a:t>
            </a:r>
          </a:p>
          <a:p>
            <a:pPr marL="342900" indent="-342900">
              <a:lnSpc>
                <a:spcPct val="100000"/>
              </a:lnSpc>
              <a:spcBef>
                <a:spcPts val="600"/>
              </a:spcBef>
              <a:buAutoNum type="arabicPeriod"/>
              <a:defRPr/>
            </a:pPr>
            <a:endParaRPr lang="hu-HU" sz="1500" dirty="0"/>
          </a:p>
          <a:p>
            <a:pPr marL="285750" indent="-285750">
              <a:lnSpc>
                <a:spcPct val="100000"/>
              </a:lnSpc>
              <a:buClr>
                <a:srgbClr val="0065BD"/>
              </a:buClr>
              <a:defRPr/>
            </a:pPr>
            <a:endParaRPr lang="hu-HU" dirty="0"/>
          </a:p>
          <a:p>
            <a:pPr>
              <a:lnSpc>
                <a:spcPct val="100000"/>
              </a:lnSpc>
              <a:buClr>
                <a:srgbClr val="0065BD"/>
              </a:buClr>
              <a:defRPr/>
            </a:pPr>
            <a:endParaRPr lang="de-DE" dirty="0"/>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461963" lvl="1" indent="-285750">
              <a:lnSpc>
                <a:spcPct val="100000"/>
              </a:lnSpc>
              <a:buFont typeface="Symbol"/>
              <a:buChar char="-"/>
              <a:defRPr/>
            </a:pPr>
            <a:endParaRPr lang="de-DE" dirty="0">
              <a:solidFill>
                <a:schemeClr val="tx1"/>
              </a:solidFill>
            </a:endParaRPr>
          </a:p>
          <a:p>
            <a:pPr>
              <a:lnSpc>
                <a:spcPct val="100000"/>
              </a:lnSpc>
              <a:buClr>
                <a:srgbClr val="0065BD"/>
              </a:buClr>
              <a:defRPr/>
            </a:pPr>
            <a:endParaRPr lang="de-DE" b="1" dirty="0">
              <a:solidFill>
                <a:schemeClr val="tx1"/>
              </a:solidFill>
            </a:endParaRPr>
          </a:p>
          <a:p>
            <a:pPr>
              <a:lnSpc>
                <a:spcPct val="100000"/>
              </a:lnSpc>
              <a:defRPr/>
            </a:pPr>
            <a:endParaRPr lang="de-DE" dirty="0"/>
          </a:p>
          <a:p>
            <a:pPr>
              <a:lnSpc>
                <a:spcPct val="100000"/>
              </a:lnSpc>
              <a:defRPr/>
            </a:pPr>
            <a:endParaRPr lang="de-DE" dirty="0"/>
          </a:p>
          <a:p>
            <a:pPr>
              <a:lnSpc>
                <a:spcPct val="100000"/>
              </a:lnSpc>
              <a:defRPr/>
            </a:pPr>
            <a:endParaRPr lang="de-DE" dirty="0"/>
          </a:p>
        </p:txBody>
      </p:sp>
      <p:pic>
        <p:nvPicPr>
          <p:cNvPr id="7170" name="Picture 2"/>
          <p:cNvPicPr>
            <a:picLocks noChangeAspect="1" noChangeArrowheads="1"/>
          </p:cNvPicPr>
          <p:nvPr/>
        </p:nvPicPr>
        <p:blipFill>
          <a:blip r:embed="rId2"/>
          <a:srcRect r="15195"/>
          <a:stretch>
            <a:fillRect/>
          </a:stretch>
        </p:blipFill>
        <p:spPr bwMode="auto">
          <a:xfrm>
            <a:off x="5500694" y="857232"/>
            <a:ext cx="3643306" cy="6000768"/>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8194" name="Picture 2"/>
          <p:cNvPicPr>
            <a:picLocks noChangeAspect="1" noChangeArrowheads="1"/>
          </p:cNvPicPr>
          <p:nvPr/>
        </p:nvPicPr>
        <p:blipFill>
          <a:blip r:embed="rId2"/>
          <a:srcRect t="22451"/>
          <a:stretch>
            <a:fillRect/>
          </a:stretch>
        </p:blipFill>
        <p:spPr bwMode="auto">
          <a:xfrm>
            <a:off x="285720" y="3643314"/>
            <a:ext cx="3571900" cy="2714405"/>
          </a:xfrm>
          <a:prstGeom prst="rect">
            <a:avLst/>
          </a:prstGeom>
          <a:noFill/>
          <a:ln w="9525">
            <a:noFill/>
            <a:miter lim="800000"/>
            <a:headEnd/>
            <a:tailEnd/>
          </a:ln>
          <a:effectLst/>
        </p:spPr>
      </p:pic>
      <p:sp>
        <p:nvSpPr>
          <p:cNvPr id="4" name="Title 4"/>
          <p:cNvSpPr>
            <a:spLocks noGrp="1"/>
          </p:cNvSpPr>
          <p:nvPr>
            <p:ph type="title"/>
          </p:nvPr>
        </p:nvSpPr>
        <p:spPr bwMode="auto">
          <a:xfrm>
            <a:off x="358775" y="368300"/>
            <a:ext cx="7427913" cy="366190"/>
          </a:xfrm>
        </p:spPr>
        <p:txBody>
          <a:bodyPr/>
          <a:lstStyle/>
          <a:p>
            <a:pPr>
              <a:defRPr/>
            </a:pPr>
            <a:r>
              <a:rPr lang="en-US" dirty="0"/>
              <a:t>FSI – 3SDoF tutorial</a:t>
            </a:r>
            <a:endParaRPr lang="de-DE" dirty="0"/>
          </a:p>
        </p:txBody>
      </p:sp>
      <p:pic>
        <p:nvPicPr>
          <p:cNvPr id="6146" name="Picture 2"/>
          <p:cNvPicPr>
            <a:picLocks noChangeAspect="1" noChangeArrowheads="1"/>
          </p:cNvPicPr>
          <p:nvPr/>
        </p:nvPicPr>
        <p:blipFill>
          <a:blip r:embed="rId3"/>
          <a:srcRect/>
          <a:stretch>
            <a:fillRect/>
          </a:stretch>
        </p:blipFill>
        <p:spPr bwMode="auto">
          <a:xfrm>
            <a:off x="214282" y="928670"/>
            <a:ext cx="3693454" cy="2371716"/>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l="948" t="2801"/>
          <a:stretch>
            <a:fillRect/>
          </a:stretch>
        </p:blipFill>
        <p:spPr bwMode="auto">
          <a:xfrm>
            <a:off x="4000496" y="1000108"/>
            <a:ext cx="5143504" cy="4957770"/>
          </a:xfrm>
          <a:prstGeom prst="rect">
            <a:avLst/>
          </a:prstGeom>
          <a:noFill/>
          <a:ln w="9525">
            <a:noFill/>
            <a:miter lim="800000"/>
            <a:headEnd/>
            <a:tailEnd/>
          </a:ln>
          <a:effectLst/>
        </p:spPr>
      </p:pic>
      <p:sp>
        <p:nvSpPr>
          <p:cNvPr id="8" name="Rectangle 7"/>
          <p:cNvSpPr/>
          <p:nvPr/>
        </p:nvSpPr>
        <p:spPr bwMode="auto">
          <a:xfrm>
            <a:off x="357158" y="1357298"/>
            <a:ext cx="3500462"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ProjectParameters.json</a:t>
            </a:r>
            <a:endParaRPr lang="en-US" dirty="0"/>
          </a:p>
        </p:txBody>
      </p:sp>
      <p:sp>
        <p:nvSpPr>
          <p:cNvPr id="9" name="Rectangle 8"/>
          <p:cNvSpPr/>
          <p:nvPr/>
        </p:nvSpPr>
        <p:spPr bwMode="auto">
          <a:xfrm>
            <a:off x="4286248" y="1785926"/>
            <a:ext cx="4643470"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ProjectParametersFSI3SDoF.json</a:t>
            </a:r>
            <a:endParaRPr lang="en-US" dirty="0"/>
          </a:p>
        </p:txBody>
      </p:sp>
      <p:sp>
        <p:nvSpPr>
          <p:cNvPr id="10" name="Rectangle 9"/>
          <p:cNvSpPr/>
          <p:nvPr/>
        </p:nvSpPr>
        <p:spPr bwMode="auto">
          <a:xfrm>
            <a:off x="214282" y="3857628"/>
            <a:ext cx="3357586" cy="64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ProjectParametersFSICSDVecRes.json</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22</a:t>
            </a:r>
          </a:p>
        </p:txBody>
      </p:sp>
      <p:sp>
        <p:nvSpPr>
          <p:cNvPr id="5" name="Title 2"/>
          <p:cNvSpPr>
            <a:spLocks noGrp="1"/>
          </p:cNvSpPr>
          <p:nvPr>
            <p:ph type="title"/>
          </p:nvPr>
        </p:nvSpPr>
        <p:spPr bwMode="auto">
          <a:xfrm>
            <a:off x="319090" y="271520"/>
            <a:ext cx="8508999" cy="366190"/>
          </a:xfrm>
        </p:spPr>
        <p:txBody>
          <a:bodyPr/>
          <a:lstStyle/>
          <a:p>
            <a:pPr>
              <a:defRPr/>
            </a:pPr>
            <a:r>
              <a:rPr lang="de-DE"/>
              <a:t>Case of</a:t>
            </a:r>
            <a:r>
              <a:rPr lang="hu-HU"/>
              <a:t> </a:t>
            </a:r>
            <a:r>
              <a:rPr lang="de-DE"/>
              <a:t>3 x SDoF = MDoF</a:t>
            </a:r>
          </a:p>
        </p:txBody>
      </p:sp>
      <p:pic>
        <p:nvPicPr>
          <p:cNvPr id="6" name="Picture 281"/>
          <p:cNvPicPr>
            <a:picLocks noChangeAspect="1"/>
          </p:cNvPicPr>
          <p:nvPr/>
        </p:nvPicPr>
        <p:blipFill>
          <a:blip r:embed="rId2"/>
          <a:srcRect l="21827" r="21829"/>
          <a:stretch/>
        </p:blipFill>
        <p:spPr bwMode="auto">
          <a:xfrm>
            <a:off x="1505713" y="978261"/>
            <a:ext cx="2785728" cy="2531036"/>
          </a:xfrm>
          <a:prstGeom prst="rect">
            <a:avLst/>
          </a:prstGeom>
        </p:spPr>
      </p:pic>
      <p:pic>
        <p:nvPicPr>
          <p:cNvPr id="7" name="Picture 282"/>
          <p:cNvPicPr>
            <a:picLocks noChangeAspect="1"/>
          </p:cNvPicPr>
          <p:nvPr/>
        </p:nvPicPr>
        <p:blipFill>
          <a:blip r:embed="rId3"/>
          <a:srcRect l="21506" r="21506"/>
          <a:stretch/>
        </p:blipFill>
        <p:spPr bwMode="auto">
          <a:xfrm>
            <a:off x="5779587" y="978261"/>
            <a:ext cx="2770048" cy="2531036"/>
          </a:xfrm>
          <a:prstGeom prst="rect">
            <a:avLst/>
          </a:prstGeom>
        </p:spPr>
      </p:pic>
      <p:pic>
        <p:nvPicPr>
          <p:cNvPr id="8" name="Picture 283"/>
          <p:cNvPicPr>
            <a:picLocks noChangeAspect="1"/>
          </p:cNvPicPr>
          <p:nvPr/>
        </p:nvPicPr>
        <p:blipFill>
          <a:blip r:embed="rId4"/>
          <a:srcRect l="21291" r="21396"/>
          <a:stretch/>
        </p:blipFill>
        <p:spPr bwMode="auto">
          <a:xfrm>
            <a:off x="1505713" y="3718467"/>
            <a:ext cx="2785728" cy="2531036"/>
          </a:xfrm>
          <a:prstGeom prst="rect">
            <a:avLst/>
          </a:prstGeom>
        </p:spPr>
      </p:pic>
      <p:sp>
        <p:nvSpPr>
          <p:cNvPr id="9" name="Rectangle 284"/>
          <p:cNvSpPr/>
          <p:nvPr/>
        </p:nvSpPr>
        <p:spPr bwMode="auto">
          <a:xfrm>
            <a:off x="4609256" y="4066405"/>
            <a:ext cx="4075214" cy="1384995"/>
          </a:xfrm>
          <a:prstGeom prst="rect">
            <a:avLst/>
          </a:prstGeom>
        </p:spPr>
        <p:txBody>
          <a:bodyPr wrap="square">
            <a:spAutoFit/>
          </a:bodyPr>
          <a:lstStyle/>
          <a:p>
            <a:pPr lvl="0">
              <a:spcBef>
                <a:spcPts val="600"/>
              </a:spcBef>
              <a:defRPr/>
            </a:pPr>
            <a:r>
              <a:rPr lang="de-DE" sz="1400">
                <a:solidFill>
                  <a:srgbClr val="0070C0"/>
                </a:solidFill>
              </a:rPr>
              <a:t>Reaction </a:t>
            </a:r>
            <a:r>
              <a:rPr lang="hu-HU" sz="1400">
                <a:solidFill>
                  <a:srgbClr val="000000"/>
                </a:solidFill>
              </a:rPr>
              <a:t>⇒ </a:t>
            </a:r>
            <a:r>
              <a:rPr lang="de-DE" sz="1400">
                <a:solidFill>
                  <a:srgbClr val="000000"/>
                </a:solidFill>
              </a:rPr>
              <a:t>result of the CFD simulation, here 2D case of horizontal cut </a:t>
            </a:r>
            <a:r>
              <a:rPr lang="hu-HU" sz="1400">
                <a:solidFill>
                  <a:srgbClr val="000000"/>
                </a:solidFill>
              </a:rPr>
              <a:t>⇒</a:t>
            </a:r>
            <a:r>
              <a:rPr lang="de-DE" sz="1400">
                <a:solidFill>
                  <a:srgbClr val="000000"/>
                </a:solidFill>
              </a:rPr>
              <a:t> reaction extraction and „preparing/sending“ to the SDoF solver</a:t>
            </a:r>
            <a:endParaRPr lang="hu-HU" sz="1400">
              <a:solidFill>
                <a:srgbClr val="000000"/>
              </a:solidFill>
            </a:endParaRPr>
          </a:p>
          <a:p>
            <a:pPr marL="285750" lvl="0" indent="-285750">
              <a:buClr>
                <a:srgbClr val="0065BD"/>
              </a:buClr>
              <a:buFont typeface="Arial"/>
              <a:buChar char="•"/>
              <a:defRPr/>
            </a:pPr>
            <a:r>
              <a:rPr lang="de-DE" sz="1400">
                <a:solidFill>
                  <a:srgbClr val="000000"/>
                </a:solidFill>
              </a:rPr>
              <a:t>Locate structure interface in fluid domain</a:t>
            </a:r>
          </a:p>
          <a:p>
            <a:pPr marL="285750" lvl="0" indent="-285750">
              <a:buClr>
                <a:srgbClr val="0065BD"/>
              </a:buClr>
              <a:buFont typeface="Arial"/>
              <a:buChar char="•"/>
              <a:defRPr/>
            </a:pPr>
            <a:r>
              <a:rPr lang="de-DE" sz="1400">
                <a:solidFill>
                  <a:srgbClr val="000000"/>
                </a:solidFill>
              </a:rPr>
              <a:t>Loop over the nodes on the interface</a:t>
            </a:r>
            <a:endParaRPr lang="hu-HU" sz="1400">
              <a:solidFill>
                <a:srgbClr val="000000"/>
              </a:solidFill>
            </a:endParaRPr>
          </a:p>
          <a:p>
            <a:pPr marL="285750" lvl="0" indent="-285750">
              <a:buClr>
                <a:srgbClr val="0065BD"/>
              </a:buClr>
              <a:buFont typeface="Arial"/>
              <a:buChar char="•"/>
              <a:defRPr/>
            </a:pPr>
            <a:r>
              <a:rPr lang="de-DE" sz="1400">
                <a:solidFill>
                  <a:srgbClr val="000000"/>
                </a:solidFill>
              </a:rPr>
              <a:t>Extract reactions from the nodes</a:t>
            </a:r>
            <a:endParaRPr lang="hu-HU" sz="1400">
              <a:solidFill>
                <a:srgbClr val="000000"/>
              </a:solidFill>
            </a:endParaRPr>
          </a:p>
        </p:txBody>
      </p:sp>
      <p:sp>
        <p:nvSpPr>
          <p:cNvPr id="10" name="Rectangle 285"/>
          <p:cNvSpPr/>
          <p:nvPr/>
        </p:nvSpPr>
        <p:spPr bwMode="auto">
          <a:xfrm>
            <a:off x="4601421" y="873472"/>
            <a:ext cx="4075214" cy="307777"/>
          </a:xfrm>
          <a:prstGeom prst="rect">
            <a:avLst/>
          </a:prstGeom>
        </p:spPr>
        <p:txBody>
          <a:bodyPr wrap="square">
            <a:spAutoFit/>
          </a:bodyPr>
          <a:lstStyle/>
          <a:p>
            <a:pPr lvl="0">
              <a:spcBef>
                <a:spcPts val="600"/>
              </a:spcBef>
              <a:defRPr/>
            </a:pPr>
            <a:r>
              <a:rPr lang="de-DE" sz="1400">
                <a:solidFill>
                  <a:srgbClr val="0070C0"/>
                </a:solidFill>
              </a:rPr>
              <a:t>Reaction </a:t>
            </a:r>
            <a:r>
              <a:rPr lang="de-DE" sz="1400" i="1">
                <a:solidFill>
                  <a:srgbClr val="0070C0"/>
                </a:solidFill>
              </a:rPr>
              <a:t>Y</a:t>
            </a:r>
            <a:endParaRPr lang="hu-HU" sz="1400" i="1">
              <a:solidFill>
                <a:srgbClr val="0070C0"/>
              </a:solidFill>
            </a:endParaRPr>
          </a:p>
        </p:txBody>
      </p:sp>
      <p:sp>
        <p:nvSpPr>
          <p:cNvPr id="11" name="Rectangle 286"/>
          <p:cNvSpPr/>
          <p:nvPr/>
        </p:nvSpPr>
        <p:spPr bwMode="auto">
          <a:xfrm>
            <a:off x="259429" y="873472"/>
            <a:ext cx="4075214" cy="307777"/>
          </a:xfrm>
          <a:prstGeom prst="rect">
            <a:avLst/>
          </a:prstGeom>
        </p:spPr>
        <p:txBody>
          <a:bodyPr wrap="square">
            <a:spAutoFit/>
          </a:bodyPr>
          <a:lstStyle/>
          <a:p>
            <a:pPr lvl="0">
              <a:spcBef>
                <a:spcPts val="600"/>
              </a:spcBef>
              <a:defRPr/>
            </a:pPr>
            <a:r>
              <a:rPr lang="de-DE" sz="1400">
                <a:solidFill>
                  <a:srgbClr val="0070C0"/>
                </a:solidFill>
              </a:rPr>
              <a:t>Reaction </a:t>
            </a:r>
            <a:r>
              <a:rPr lang="de-DE" sz="1400" i="1">
                <a:solidFill>
                  <a:srgbClr val="0070C0"/>
                </a:solidFill>
              </a:rPr>
              <a:t>X</a:t>
            </a:r>
            <a:endParaRPr lang="hu-HU" sz="1400" i="1">
              <a:solidFill>
                <a:srgbClr val="0070C0"/>
              </a:solidFill>
            </a:endParaRPr>
          </a:p>
        </p:txBody>
      </p:sp>
      <p:sp>
        <p:nvSpPr>
          <p:cNvPr id="12" name="Rectangle 287"/>
          <p:cNvSpPr/>
          <p:nvPr/>
        </p:nvSpPr>
        <p:spPr bwMode="auto">
          <a:xfrm>
            <a:off x="259429" y="3666072"/>
            <a:ext cx="1246284" cy="523220"/>
          </a:xfrm>
          <a:prstGeom prst="rect">
            <a:avLst/>
          </a:prstGeom>
        </p:spPr>
        <p:txBody>
          <a:bodyPr wrap="square">
            <a:spAutoFit/>
          </a:bodyPr>
          <a:lstStyle/>
          <a:p>
            <a:pPr lvl="0">
              <a:spcBef>
                <a:spcPts val="600"/>
              </a:spcBef>
              <a:defRPr/>
            </a:pPr>
            <a:r>
              <a:rPr lang="de-DE" sz="1400">
                <a:solidFill>
                  <a:srgbClr val="0070C0"/>
                </a:solidFill>
              </a:rPr>
              <a:t>Reaction magnitude</a:t>
            </a:r>
            <a:endParaRPr lang="hu-HU" sz="1400">
              <a:solidFill>
                <a:srgbClr val="0070C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23</a:t>
            </a:r>
          </a:p>
        </p:txBody>
      </p:sp>
      <p:sp>
        <p:nvSpPr>
          <p:cNvPr id="5" name="Title 2"/>
          <p:cNvSpPr>
            <a:spLocks noGrp="1"/>
          </p:cNvSpPr>
          <p:nvPr>
            <p:ph type="title"/>
          </p:nvPr>
        </p:nvSpPr>
        <p:spPr bwMode="auto">
          <a:xfrm>
            <a:off x="319090" y="271520"/>
            <a:ext cx="8508999" cy="366190"/>
          </a:xfrm>
        </p:spPr>
        <p:txBody>
          <a:bodyPr/>
          <a:lstStyle/>
          <a:p>
            <a:pPr>
              <a:defRPr/>
            </a:pPr>
            <a:r>
              <a:rPr lang="de-DE"/>
              <a:t>Case of</a:t>
            </a:r>
            <a:r>
              <a:rPr lang="hu-HU"/>
              <a:t> </a:t>
            </a:r>
            <a:r>
              <a:rPr lang="de-DE"/>
              <a:t>3 x SDoF = MDoF</a:t>
            </a:r>
          </a:p>
        </p:txBody>
      </p:sp>
      <p:pic>
        <p:nvPicPr>
          <p:cNvPr id="6" name="Picture 10"/>
          <p:cNvPicPr>
            <a:picLocks noChangeAspect="1"/>
          </p:cNvPicPr>
          <p:nvPr/>
        </p:nvPicPr>
        <p:blipFill>
          <a:blip r:embed="rId2"/>
          <a:srcRect l="21291" r="21396"/>
          <a:stretch/>
        </p:blipFill>
        <p:spPr bwMode="auto">
          <a:xfrm>
            <a:off x="1378713" y="924467"/>
            <a:ext cx="2785728" cy="2531036"/>
          </a:xfrm>
          <a:prstGeom prst="rect">
            <a:avLst/>
          </a:prstGeom>
        </p:spPr>
      </p:pic>
      <p:sp>
        <p:nvSpPr>
          <p:cNvPr id="7" name="Rectangle 11"/>
          <p:cNvSpPr/>
          <p:nvPr/>
        </p:nvSpPr>
        <p:spPr bwMode="auto">
          <a:xfrm>
            <a:off x="358775" y="3666746"/>
            <a:ext cx="8426450" cy="2477281"/>
          </a:xfrm>
          <a:prstGeom prst="rect">
            <a:avLst/>
          </a:prstGeom>
        </p:spPr>
        <p:txBody>
          <a:bodyPr wrap="square">
            <a:spAutoFit/>
          </a:bodyPr>
          <a:lstStyle/>
          <a:p>
            <a:pPr lvl="0">
              <a:spcBef>
                <a:spcPts val="600"/>
              </a:spcBef>
              <a:defRPr/>
            </a:pPr>
            <a:r>
              <a:rPr lang="de-DE" sz="1400" dirty="0" err="1">
                <a:solidFill>
                  <a:srgbClr val="0070C0"/>
                </a:solidFill>
              </a:rPr>
              <a:t>Node</a:t>
            </a:r>
            <a:endParaRPr lang="hu-HU" sz="1400" dirty="0">
              <a:solidFill>
                <a:srgbClr val="000000"/>
              </a:solidFill>
            </a:endParaRPr>
          </a:p>
          <a:p>
            <a:pPr marL="285750" lvl="0" indent="-285750">
              <a:buClr>
                <a:srgbClr val="0065BD"/>
              </a:buClr>
              <a:buFont typeface="Arial"/>
              <a:buChar char="•"/>
              <a:defRPr/>
            </a:pPr>
            <a:r>
              <a:rPr lang="de-DE" sz="1400" dirty="0" err="1">
                <a:solidFill>
                  <a:srgbClr val="000000"/>
                </a:solidFill>
              </a:rPr>
              <a:t>Coordinates</a:t>
            </a:r>
            <a:r>
              <a:rPr lang="de-DE" sz="1400" dirty="0">
                <a:solidFill>
                  <a:srgbClr val="000000"/>
                </a:solidFill>
              </a:rPr>
              <a:t>: </a:t>
            </a:r>
            <a:r>
              <a:rPr lang="de-DE" sz="1400" i="1" dirty="0" err="1">
                <a:solidFill>
                  <a:srgbClr val="000000"/>
                </a:solidFill>
              </a:rPr>
              <a:t>node.X</a:t>
            </a:r>
            <a:r>
              <a:rPr lang="de-DE" sz="1400" i="1" dirty="0">
                <a:solidFill>
                  <a:srgbClr val="000000"/>
                </a:solidFill>
              </a:rPr>
              <a:t>, </a:t>
            </a:r>
            <a:r>
              <a:rPr lang="de-DE" sz="1400" i="1" dirty="0" err="1">
                <a:solidFill>
                  <a:srgbClr val="000000"/>
                </a:solidFill>
              </a:rPr>
              <a:t>node.Y</a:t>
            </a:r>
            <a:r>
              <a:rPr lang="de-DE" sz="1400" i="1" dirty="0">
                <a:solidFill>
                  <a:srgbClr val="000000"/>
                </a:solidFill>
              </a:rPr>
              <a:t>, </a:t>
            </a:r>
            <a:r>
              <a:rPr lang="de-DE" sz="1400" i="1" dirty="0" err="1">
                <a:solidFill>
                  <a:srgbClr val="000000"/>
                </a:solidFill>
              </a:rPr>
              <a:t>node.Z</a:t>
            </a:r>
            <a:endParaRPr lang="de-DE" sz="1400" i="1" dirty="0">
              <a:solidFill>
                <a:srgbClr val="000000"/>
              </a:solidFill>
            </a:endParaRPr>
          </a:p>
          <a:p>
            <a:pPr marL="285750" lvl="0" indent="-285750">
              <a:buClr>
                <a:srgbClr val="0065BD"/>
              </a:buClr>
              <a:buFont typeface="Arial"/>
              <a:buChar char="•"/>
              <a:defRPr/>
            </a:pPr>
            <a:r>
              <a:rPr lang="de-DE" sz="1400" dirty="0" err="1">
                <a:solidFill>
                  <a:srgbClr val="000000"/>
                </a:solidFill>
              </a:rPr>
              <a:t>Id</a:t>
            </a:r>
            <a:r>
              <a:rPr lang="de-DE" sz="1400" dirty="0">
                <a:solidFill>
                  <a:srgbClr val="000000"/>
                </a:solidFill>
              </a:rPr>
              <a:t> </a:t>
            </a:r>
            <a:r>
              <a:rPr lang="de-DE" sz="1400" dirty="0" err="1">
                <a:solidFill>
                  <a:srgbClr val="000000"/>
                </a:solidFill>
              </a:rPr>
              <a:t>number</a:t>
            </a:r>
            <a:r>
              <a:rPr lang="de-DE" sz="1400" dirty="0">
                <a:solidFill>
                  <a:srgbClr val="000000"/>
                </a:solidFill>
              </a:rPr>
              <a:t>: </a:t>
            </a:r>
            <a:r>
              <a:rPr lang="de-DE" sz="1400" i="1" dirty="0" err="1">
                <a:solidFill>
                  <a:srgbClr val="000000"/>
                </a:solidFill>
              </a:rPr>
              <a:t>node.Id</a:t>
            </a:r>
            <a:endParaRPr lang="de-DE" sz="1400" i="1" dirty="0">
              <a:solidFill>
                <a:srgbClr val="000000"/>
              </a:solidFill>
            </a:endParaRPr>
          </a:p>
          <a:p>
            <a:pPr marL="285750" lvl="0" indent="-285750">
              <a:buClr>
                <a:srgbClr val="0065BD"/>
              </a:buClr>
              <a:buFont typeface="Arial"/>
              <a:buChar char="•"/>
              <a:defRPr/>
            </a:pPr>
            <a:r>
              <a:rPr lang="de-DE" sz="1400" dirty="0" err="1">
                <a:solidFill>
                  <a:srgbClr val="000000"/>
                </a:solidFill>
              </a:rPr>
              <a:t>Nodal</a:t>
            </a:r>
            <a:r>
              <a:rPr lang="de-DE" sz="1400" dirty="0">
                <a:solidFill>
                  <a:srgbClr val="000000"/>
                </a:solidFill>
              </a:rPr>
              <a:t> </a:t>
            </a:r>
            <a:r>
              <a:rPr lang="de-DE" sz="1400" dirty="0" err="1">
                <a:solidFill>
                  <a:srgbClr val="000000"/>
                </a:solidFill>
              </a:rPr>
              <a:t>data</a:t>
            </a:r>
            <a:r>
              <a:rPr lang="de-DE" sz="1400" dirty="0">
                <a:solidFill>
                  <a:srgbClr val="000000"/>
                </a:solidFill>
              </a:rPr>
              <a:t>: </a:t>
            </a:r>
            <a:r>
              <a:rPr lang="de-DE" sz="1400" dirty="0" err="1">
                <a:solidFill>
                  <a:srgbClr val="000000"/>
                </a:solidFill>
              </a:rPr>
              <a:t>pressure</a:t>
            </a:r>
            <a:r>
              <a:rPr lang="de-DE" sz="1400" dirty="0">
                <a:solidFill>
                  <a:srgbClr val="000000"/>
                </a:solidFill>
              </a:rPr>
              <a:t>, </a:t>
            </a:r>
            <a:r>
              <a:rPr lang="de-DE" sz="1400" dirty="0" err="1">
                <a:solidFill>
                  <a:srgbClr val="000000"/>
                </a:solidFill>
              </a:rPr>
              <a:t>velocity</a:t>
            </a:r>
            <a:r>
              <a:rPr lang="de-DE" sz="1400" dirty="0">
                <a:solidFill>
                  <a:srgbClr val="000000"/>
                </a:solidFill>
              </a:rPr>
              <a:t>, </a:t>
            </a:r>
            <a:r>
              <a:rPr lang="de-DE" sz="1400" dirty="0" err="1">
                <a:solidFill>
                  <a:srgbClr val="000000"/>
                </a:solidFill>
              </a:rPr>
              <a:t>reaction</a:t>
            </a:r>
            <a:r>
              <a:rPr lang="de-DE" sz="1400" dirty="0">
                <a:solidFill>
                  <a:srgbClr val="000000"/>
                </a:solidFill>
              </a:rPr>
              <a:t>, </a:t>
            </a:r>
            <a:r>
              <a:rPr lang="de-DE" sz="1400" dirty="0" err="1">
                <a:solidFill>
                  <a:srgbClr val="000000"/>
                </a:solidFill>
              </a:rPr>
              <a:t>displacement</a:t>
            </a:r>
            <a:endParaRPr lang="de-DE" sz="1400" dirty="0">
              <a:solidFill>
                <a:srgbClr val="000000"/>
              </a:solidFill>
            </a:endParaRPr>
          </a:p>
          <a:p>
            <a:pPr marL="285750" indent="-285750">
              <a:buClr>
                <a:srgbClr val="0065BD"/>
              </a:buClr>
              <a:buFont typeface="Arial"/>
              <a:buChar char="•"/>
              <a:defRPr/>
            </a:pPr>
            <a:r>
              <a:rPr lang="de-DE" sz="1400" dirty="0" err="1">
                <a:solidFill>
                  <a:srgbClr val="000000"/>
                </a:solidFill>
              </a:rPr>
              <a:t>Retrieving</a:t>
            </a:r>
            <a:r>
              <a:rPr lang="de-DE" sz="1400" dirty="0">
                <a:solidFill>
                  <a:srgbClr val="000000"/>
                </a:solidFill>
              </a:rPr>
              <a:t> </a:t>
            </a:r>
            <a:r>
              <a:rPr lang="de-DE" sz="1400" dirty="0" err="1">
                <a:solidFill>
                  <a:srgbClr val="000000"/>
                </a:solidFill>
              </a:rPr>
              <a:t>nodal</a:t>
            </a:r>
            <a:r>
              <a:rPr lang="de-DE" sz="1400" dirty="0">
                <a:solidFill>
                  <a:srgbClr val="000000"/>
                </a:solidFill>
              </a:rPr>
              <a:t> </a:t>
            </a:r>
            <a:r>
              <a:rPr lang="de-DE" sz="1400" dirty="0" err="1">
                <a:solidFill>
                  <a:srgbClr val="000000"/>
                </a:solidFill>
              </a:rPr>
              <a:t>solutions</a:t>
            </a:r>
            <a:r>
              <a:rPr lang="de-DE" sz="1400" dirty="0">
                <a:solidFill>
                  <a:srgbClr val="000000"/>
                </a:solidFill>
              </a:rPr>
              <a:t> – </a:t>
            </a:r>
            <a:r>
              <a:rPr lang="de-DE" sz="1400" dirty="0" err="1">
                <a:solidFill>
                  <a:srgbClr val="000000"/>
                </a:solidFill>
              </a:rPr>
              <a:t>from</a:t>
            </a:r>
            <a:r>
              <a:rPr lang="de-DE" sz="1400" dirty="0">
                <a:solidFill>
                  <a:srgbClr val="000000"/>
                </a:solidFill>
              </a:rPr>
              <a:t> </a:t>
            </a:r>
            <a:r>
              <a:rPr lang="de-DE" sz="1400" dirty="0" err="1">
                <a:solidFill>
                  <a:srgbClr val="000000"/>
                </a:solidFill>
              </a:rPr>
              <a:t>the</a:t>
            </a:r>
            <a:r>
              <a:rPr lang="de-DE" sz="1400" dirty="0">
                <a:solidFill>
                  <a:srgbClr val="000000"/>
                </a:solidFill>
              </a:rPr>
              <a:t> </a:t>
            </a:r>
            <a:r>
              <a:rPr lang="de-DE" sz="1400" dirty="0" err="1">
                <a:solidFill>
                  <a:srgbClr val="000000"/>
                </a:solidFill>
              </a:rPr>
              <a:t>current</a:t>
            </a:r>
            <a:r>
              <a:rPr lang="de-DE" sz="1400" dirty="0">
                <a:solidFill>
                  <a:srgbClr val="000000"/>
                </a:solidFill>
              </a:rPr>
              <a:t> time </a:t>
            </a:r>
            <a:r>
              <a:rPr lang="de-DE" sz="1400" dirty="0" err="1">
                <a:solidFill>
                  <a:srgbClr val="000000"/>
                </a:solidFill>
              </a:rPr>
              <a:t>step</a:t>
            </a:r>
            <a:r>
              <a:rPr lang="de-DE" sz="1400" dirty="0">
                <a:solidFill>
                  <a:srgbClr val="000000"/>
                </a:solidFill>
              </a:rPr>
              <a:t> </a:t>
            </a:r>
            <a:r>
              <a:rPr lang="de-DE" sz="1400" dirty="0" err="1">
                <a:solidFill>
                  <a:srgbClr val="000000"/>
                </a:solidFill>
              </a:rPr>
              <a:t>using</a:t>
            </a:r>
            <a:r>
              <a:rPr lang="de-DE" sz="1400" dirty="0">
                <a:solidFill>
                  <a:srgbClr val="000000"/>
                </a:solidFill>
              </a:rPr>
              <a:t> </a:t>
            </a:r>
            <a:r>
              <a:rPr lang="de-DE" sz="1400" dirty="0" err="1">
                <a:solidFill>
                  <a:srgbClr val="000000"/>
                </a:solidFill>
              </a:rPr>
              <a:t>the</a:t>
            </a:r>
            <a:r>
              <a:rPr lang="de-DE" sz="1400" dirty="0">
                <a:solidFill>
                  <a:srgbClr val="000000"/>
                </a:solidFill>
              </a:rPr>
              <a:t> </a:t>
            </a:r>
            <a:r>
              <a:rPr lang="de-DE" sz="1400" dirty="0" err="1">
                <a:solidFill>
                  <a:srgbClr val="000000"/>
                </a:solidFill>
              </a:rPr>
              <a:t>commands</a:t>
            </a:r>
            <a:r>
              <a:rPr lang="de-DE" sz="1400" dirty="0">
                <a:solidFill>
                  <a:srgbClr val="000000"/>
                </a:solidFill>
              </a:rPr>
              <a:t>: </a:t>
            </a:r>
            <a:endParaRPr dirty="0"/>
          </a:p>
          <a:p>
            <a:pPr marL="742950" lvl="1" indent="-285750">
              <a:buClr>
                <a:srgbClr val="0065BD"/>
              </a:buClr>
              <a:buFont typeface="Symbol"/>
              <a:buChar char="-"/>
              <a:defRPr/>
            </a:pPr>
            <a:r>
              <a:rPr lang="en-US" sz="1400" dirty="0" err="1">
                <a:solidFill>
                  <a:srgbClr val="000000"/>
                </a:solidFill>
                <a:latin typeface="Courier New"/>
                <a:ea typeface="Times New Roman"/>
              </a:rPr>
              <a:t>node</a:t>
            </a:r>
            <a:r>
              <a:rPr lang="en-US" sz="1400" b="1" dirty="0" err="1">
                <a:solidFill>
                  <a:srgbClr val="000080"/>
                </a:solidFill>
                <a:latin typeface="Courier New"/>
                <a:ea typeface="Times New Roman"/>
              </a:rPr>
              <a:t>.</a:t>
            </a:r>
            <a:r>
              <a:rPr lang="en-US" sz="1400" dirty="0" err="1">
                <a:solidFill>
                  <a:srgbClr val="000000"/>
                </a:solidFill>
                <a:latin typeface="Courier New"/>
                <a:ea typeface="Times New Roman"/>
              </a:rPr>
              <a:t>GetSolutionStepValue</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PRESSURE</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 </a:t>
            </a:r>
            <a:r>
              <a:rPr lang="en-US" sz="1400" dirty="0">
                <a:solidFill>
                  <a:srgbClr val="FF0000"/>
                </a:solidFill>
                <a:latin typeface="Courier New"/>
                <a:ea typeface="Times New Roman"/>
              </a:rPr>
              <a:t>0</a:t>
            </a:r>
            <a:r>
              <a:rPr lang="en-US" sz="1400" b="1" dirty="0">
                <a:solidFill>
                  <a:srgbClr val="000080"/>
                </a:solidFill>
                <a:latin typeface="Courier New"/>
                <a:ea typeface="Times New Roman"/>
              </a:rPr>
              <a:t>)</a:t>
            </a:r>
            <a:endParaRPr lang="en-US" sz="1400" dirty="0">
              <a:latin typeface="Calibri"/>
              <a:ea typeface="Times New Roman"/>
            </a:endParaRPr>
          </a:p>
          <a:p>
            <a:pPr marL="742950" lvl="1" indent="-285750">
              <a:buClr>
                <a:srgbClr val="0065BD"/>
              </a:buClr>
              <a:buFont typeface="Symbol"/>
              <a:buChar char="-"/>
              <a:defRPr/>
            </a:pPr>
            <a:r>
              <a:rPr lang="en-US" sz="1400" dirty="0" err="1">
                <a:solidFill>
                  <a:srgbClr val="000000"/>
                </a:solidFill>
                <a:latin typeface="Courier New"/>
                <a:ea typeface="Times New Roman"/>
              </a:rPr>
              <a:t>node</a:t>
            </a:r>
            <a:r>
              <a:rPr lang="en-US" sz="1400" b="1" dirty="0" err="1">
                <a:solidFill>
                  <a:srgbClr val="000080"/>
                </a:solidFill>
                <a:latin typeface="Courier New"/>
                <a:ea typeface="Times New Roman"/>
              </a:rPr>
              <a:t>.</a:t>
            </a:r>
            <a:r>
              <a:rPr lang="en-US" sz="1400" dirty="0" err="1">
                <a:solidFill>
                  <a:srgbClr val="000000"/>
                </a:solidFill>
                <a:latin typeface="Courier New"/>
                <a:ea typeface="Times New Roman"/>
              </a:rPr>
              <a:t>GetSolutionStepValue</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VELOCITY</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 </a:t>
            </a:r>
            <a:r>
              <a:rPr lang="en-US" sz="1400" dirty="0">
                <a:solidFill>
                  <a:srgbClr val="FF0000"/>
                </a:solidFill>
                <a:latin typeface="Courier New"/>
                <a:ea typeface="Times New Roman"/>
              </a:rPr>
              <a:t>0</a:t>
            </a:r>
            <a:r>
              <a:rPr lang="en-US" sz="1400" b="1" dirty="0">
                <a:solidFill>
                  <a:srgbClr val="000080"/>
                </a:solidFill>
                <a:latin typeface="Courier New"/>
                <a:ea typeface="Times New Roman"/>
              </a:rPr>
              <a:t>)</a:t>
            </a:r>
            <a:endParaRPr lang="en-US" sz="1400" dirty="0">
              <a:latin typeface="Calibri"/>
              <a:ea typeface="Times New Roman"/>
            </a:endParaRPr>
          </a:p>
          <a:p>
            <a:pPr marL="742950" lvl="1" indent="-285750">
              <a:buClr>
                <a:srgbClr val="0065BD"/>
              </a:buClr>
              <a:buFont typeface="Symbol"/>
              <a:buChar char="-"/>
              <a:defRPr/>
            </a:pPr>
            <a:r>
              <a:rPr lang="en-US" sz="1400" dirty="0" err="1">
                <a:solidFill>
                  <a:srgbClr val="000000"/>
                </a:solidFill>
                <a:latin typeface="Courier New"/>
                <a:ea typeface="Times New Roman"/>
              </a:rPr>
              <a:t>node</a:t>
            </a:r>
            <a:r>
              <a:rPr lang="en-US" sz="1400" b="1" dirty="0" err="1">
                <a:solidFill>
                  <a:srgbClr val="000080"/>
                </a:solidFill>
                <a:latin typeface="Courier New"/>
                <a:ea typeface="Times New Roman"/>
              </a:rPr>
              <a:t>.</a:t>
            </a:r>
            <a:r>
              <a:rPr lang="en-US" sz="1400" dirty="0" err="1">
                <a:solidFill>
                  <a:srgbClr val="000000"/>
                </a:solidFill>
                <a:latin typeface="Courier New"/>
                <a:ea typeface="Times New Roman"/>
              </a:rPr>
              <a:t>GetSolutionStepValue</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REACTION</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 </a:t>
            </a:r>
            <a:r>
              <a:rPr lang="en-US" sz="1400" dirty="0">
                <a:solidFill>
                  <a:srgbClr val="FF0000"/>
                </a:solidFill>
                <a:latin typeface="Courier New"/>
                <a:ea typeface="Times New Roman"/>
              </a:rPr>
              <a:t>0</a:t>
            </a:r>
            <a:r>
              <a:rPr lang="en-US" sz="1400" b="1" dirty="0">
                <a:solidFill>
                  <a:srgbClr val="000080"/>
                </a:solidFill>
                <a:latin typeface="Courier New"/>
                <a:ea typeface="Times New Roman"/>
              </a:rPr>
              <a:t>)</a:t>
            </a:r>
            <a:endParaRPr dirty="0"/>
          </a:p>
          <a:p>
            <a:pPr marL="742950" lvl="1" indent="-285750">
              <a:buClr>
                <a:srgbClr val="0065BD"/>
              </a:buClr>
              <a:buFont typeface="Symbol"/>
              <a:buChar char="-"/>
              <a:defRPr/>
            </a:pPr>
            <a:r>
              <a:rPr lang="en-US" sz="1400" dirty="0" err="1">
                <a:solidFill>
                  <a:srgbClr val="000000"/>
                </a:solidFill>
                <a:latin typeface="Courier New"/>
                <a:ea typeface="Times New Roman"/>
              </a:rPr>
              <a:t>node</a:t>
            </a:r>
            <a:r>
              <a:rPr lang="en-US" sz="1400" b="1" dirty="0" err="1">
                <a:solidFill>
                  <a:srgbClr val="000080"/>
                </a:solidFill>
                <a:latin typeface="Courier New"/>
                <a:ea typeface="Times New Roman"/>
              </a:rPr>
              <a:t>.</a:t>
            </a:r>
            <a:r>
              <a:rPr lang="en-US" sz="1400" dirty="0" err="1">
                <a:solidFill>
                  <a:srgbClr val="000000"/>
                </a:solidFill>
                <a:latin typeface="Courier New"/>
                <a:ea typeface="Times New Roman"/>
              </a:rPr>
              <a:t>GetSolutionStepValue</a:t>
            </a:r>
            <a:r>
              <a:rPr lang="en-US" sz="1400" b="1" dirty="0">
                <a:solidFill>
                  <a:srgbClr val="000080"/>
                </a:solidFill>
                <a:latin typeface="Courier New"/>
                <a:ea typeface="Times New Roman"/>
              </a:rPr>
              <a:t>(</a:t>
            </a:r>
            <a:r>
              <a:rPr lang="en-US" sz="1400" dirty="0">
                <a:latin typeface="Courier New"/>
                <a:ea typeface="Times New Roman"/>
              </a:rPr>
              <a:t>MESH_</a:t>
            </a:r>
            <a:r>
              <a:rPr lang="en-US" sz="1400" dirty="0">
                <a:solidFill>
                  <a:srgbClr val="000000"/>
                </a:solidFill>
                <a:latin typeface="Courier New"/>
                <a:ea typeface="Times New Roman"/>
              </a:rPr>
              <a:t>DISPLACEMENT</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 </a:t>
            </a:r>
            <a:r>
              <a:rPr lang="en-US" sz="1400" dirty="0">
                <a:solidFill>
                  <a:srgbClr val="FF0000"/>
                </a:solidFill>
                <a:latin typeface="Courier New"/>
                <a:ea typeface="Times New Roman"/>
              </a:rPr>
              <a:t>0</a:t>
            </a:r>
            <a:r>
              <a:rPr lang="en-US" sz="1400" b="1" dirty="0">
                <a:solidFill>
                  <a:srgbClr val="000080"/>
                </a:solidFill>
                <a:latin typeface="Courier New"/>
                <a:ea typeface="Times New Roman"/>
              </a:rPr>
              <a:t>)</a:t>
            </a:r>
            <a:endParaRPr lang="en-US" sz="1400" dirty="0">
              <a:latin typeface="Calibri"/>
              <a:ea typeface="Times New Roman"/>
            </a:endParaRPr>
          </a:p>
          <a:p>
            <a:pPr marL="285750" indent="-285750">
              <a:buClr>
                <a:srgbClr val="0065BD"/>
              </a:buClr>
              <a:buFont typeface="Arial"/>
              <a:buChar char="•"/>
              <a:defRPr/>
            </a:pPr>
            <a:r>
              <a:rPr lang="de-DE" sz="1400" dirty="0" err="1">
                <a:solidFill>
                  <a:srgbClr val="000000"/>
                </a:solidFill>
              </a:rPr>
              <a:t>Interested</a:t>
            </a:r>
            <a:r>
              <a:rPr lang="de-DE" sz="1400" dirty="0">
                <a:solidFill>
                  <a:srgbClr val="000000"/>
                </a:solidFill>
              </a:rPr>
              <a:t> in </a:t>
            </a:r>
            <a:r>
              <a:rPr lang="de-DE" sz="1400" dirty="0" err="1">
                <a:solidFill>
                  <a:srgbClr val="000000"/>
                </a:solidFill>
              </a:rPr>
              <a:t>nodes</a:t>
            </a:r>
            <a:r>
              <a:rPr lang="de-DE" sz="1400" dirty="0">
                <a:solidFill>
                  <a:srgbClr val="000000"/>
                </a:solidFill>
              </a:rPr>
              <a:t> on </a:t>
            </a:r>
            <a:r>
              <a:rPr lang="de-DE" sz="1400" dirty="0" err="1">
                <a:solidFill>
                  <a:srgbClr val="000000"/>
                </a:solidFill>
              </a:rPr>
              <a:t>the</a:t>
            </a:r>
            <a:r>
              <a:rPr lang="de-DE" sz="1400" dirty="0">
                <a:solidFill>
                  <a:srgbClr val="000000"/>
                </a:solidFill>
              </a:rPr>
              <a:t> </a:t>
            </a:r>
            <a:r>
              <a:rPr lang="de-DE" sz="1400" dirty="0" err="1">
                <a:solidFill>
                  <a:srgbClr val="000000"/>
                </a:solidFill>
              </a:rPr>
              <a:t>interface</a:t>
            </a:r>
            <a:r>
              <a:rPr lang="de-DE" sz="1400" dirty="0">
                <a:solidFill>
                  <a:srgbClr val="000000"/>
                </a:solidFill>
              </a:rPr>
              <a:t> </a:t>
            </a:r>
            <a:r>
              <a:rPr lang="de-DE" sz="1400" dirty="0" err="1">
                <a:solidFill>
                  <a:srgbClr val="000000"/>
                </a:solidFill>
              </a:rPr>
              <a:t>of</a:t>
            </a:r>
            <a:r>
              <a:rPr lang="de-DE" sz="1400" dirty="0">
                <a:solidFill>
                  <a:srgbClr val="000000"/>
                </a:solidFill>
              </a:rPr>
              <a:t> </a:t>
            </a:r>
            <a:r>
              <a:rPr lang="de-DE" sz="1400" dirty="0" err="1">
                <a:solidFill>
                  <a:srgbClr val="000000"/>
                </a:solidFill>
              </a:rPr>
              <a:t>the</a:t>
            </a:r>
            <a:r>
              <a:rPr lang="de-DE" sz="1400" dirty="0">
                <a:solidFill>
                  <a:srgbClr val="000000"/>
                </a:solidFill>
              </a:rPr>
              <a:t> </a:t>
            </a:r>
            <a:r>
              <a:rPr lang="de-DE" sz="1400" dirty="0" err="1">
                <a:solidFill>
                  <a:srgbClr val="000000"/>
                </a:solidFill>
              </a:rPr>
              <a:t>structure</a:t>
            </a:r>
            <a:r>
              <a:rPr lang="de-DE" sz="1400" dirty="0">
                <a:solidFill>
                  <a:srgbClr val="000000"/>
                </a:solidFill>
              </a:rPr>
              <a:t> </a:t>
            </a:r>
            <a:r>
              <a:rPr lang="hu-HU" sz="1400" dirty="0">
                <a:solidFill>
                  <a:srgbClr val="000000"/>
                </a:solidFill>
              </a:rPr>
              <a:t>⇒</a:t>
            </a:r>
            <a:r>
              <a:rPr lang="de-DE" sz="1400" dirty="0">
                <a:solidFill>
                  <a:srgbClr val="000000"/>
                </a:solidFill>
              </a:rPr>
              <a:t> </a:t>
            </a:r>
            <a:r>
              <a:rPr lang="de-DE" sz="1400" dirty="0" err="1">
                <a:solidFill>
                  <a:srgbClr val="000000"/>
                </a:solidFill>
              </a:rPr>
              <a:t>nodes</a:t>
            </a:r>
            <a:r>
              <a:rPr lang="de-DE" sz="1400" dirty="0">
                <a:solidFill>
                  <a:srgbClr val="000000"/>
                </a:solidFill>
              </a:rPr>
              <a:t> </a:t>
            </a:r>
            <a:r>
              <a:rPr lang="de-DE" sz="1400" dirty="0" err="1">
                <a:solidFill>
                  <a:srgbClr val="000000"/>
                </a:solidFill>
              </a:rPr>
              <a:t>part</a:t>
            </a:r>
            <a:r>
              <a:rPr lang="de-DE" sz="1400" dirty="0">
                <a:solidFill>
                  <a:srgbClr val="000000"/>
                </a:solidFill>
              </a:rPr>
              <a:t> </a:t>
            </a:r>
            <a:r>
              <a:rPr lang="de-DE" sz="1400" dirty="0" err="1">
                <a:solidFill>
                  <a:srgbClr val="000000"/>
                </a:solidFill>
              </a:rPr>
              <a:t>of</a:t>
            </a:r>
            <a:r>
              <a:rPr lang="de-DE" sz="1400" dirty="0">
                <a:solidFill>
                  <a:srgbClr val="000000"/>
                </a:solidFill>
              </a:rPr>
              <a:t> a </a:t>
            </a:r>
            <a:r>
              <a:rPr lang="de-DE" sz="1400" dirty="0" err="1">
                <a:solidFill>
                  <a:srgbClr val="000000"/>
                </a:solidFill>
              </a:rPr>
              <a:t>certain</a:t>
            </a:r>
            <a:r>
              <a:rPr lang="de-DE" sz="1400" dirty="0">
                <a:solidFill>
                  <a:srgbClr val="000000"/>
                </a:solidFill>
              </a:rPr>
              <a:t> </a:t>
            </a:r>
            <a:r>
              <a:rPr lang="de-DE" sz="1400" i="1" dirty="0">
                <a:solidFill>
                  <a:srgbClr val="000000"/>
                </a:solidFill>
              </a:rPr>
              <a:t>Sub Model Part</a:t>
            </a:r>
            <a:endParaRPr dirty="0"/>
          </a:p>
          <a:p>
            <a:pPr>
              <a:lnSpc>
                <a:spcPct val="107000"/>
              </a:lnSpc>
              <a:spcAft>
                <a:spcPts val="0"/>
              </a:spcAft>
              <a:defRPr/>
            </a:pPr>
            <a:r>
              <a:rPr lang="de-DE" sz="1400" b="1" dirty="0" err="1">
                <a:solidFill>
                  <a:srgbClr val="0000FF"/>
                </a:solidFill>
                <a:latin typeface="Courier New"/>
                <a:ea typeface="Times New Roman"/>
              </a:rPr>
              <a:t>for</a:t>
            </a:r>
            <a:r>
              <a:rPr lang="de-DE" sz="1400" dirty="0">
                <a:solidFill>
                  <a:srgbClr val="000000"/>
                </a:solidFill>
                <a:latin typeface="Courier New"/>
                <a:ea typeface="Times New Roman"/>
              </a:rPr>
              <a:t> </a:t>
            </a:r>
            <a:r>
              <a:rPr lang="de-DE" sz="1400" dirty="0" err="1">
                <a:solidFill>
                  <a:srgbClr val="000000"/>
                </a:solidFill>
                <a:latin typeface="Courier New"/>
                <a:ea typeface="Times New Roman"/>
              </a:rPr>
              <a:t>node</a:t>
            </a:r>
            <a:r>
              <a:rPr lang="de-DE" sz="1400" dirty="0">
                <a:solidFill>
                  <a:srgbClr val="000000"/>
                </a:solidFill>
                <a:latin typeface="Courier New"/>
                <a:ea typeface="Times New Roman"/>
              </a:rPr>
              <a:t> </a:t>
            </a:r>
            <a:r>
              <a:rPr lang="de-DE" sz="1400" b="1" dirty="0">
                <a:solidFill>
                  <a:srgbClr val="0000FF"/>
                </a:solidFill>
                <a:latin typeface="Courier New"/>
                <a:ea typeface="Times New Roman"/>
              </a:rPr>
              <a:t>in</a:t>
            </a:r>
            <a:r>
              <a:rPr lang="de-DE" sz="1400" dirty="0">
                <a:solidFill>
                  <a:srgbClr val="000000"/>
                </a:solidFill>
                <a:latin typeface="Courier New"/>
                <a:ea typeface="Times New Roman"/>
              </a:rPr>
              <a:t> </a:t>
            </a:r>
            <a:r>
              <a:rPr lang="de-DE" sz="1400" dirty="0" err="1">
                <a:solidFill>
                  <a:srgbClr val="000000"/>
                </a:solidFill>
                <a:latin typeface="Courier New"/>
                <a:ea typeface="Times New Roman"/>
              </a:rPr>
              <a:t>main_model_part.GetSubModelPart</a:t>
            </a:r>
            <a:r>
              <a:rPr lang="de-DE" sz="1400" dirty="0">
                <a:solidFill>
                  <a:srgbClr val="000000"/>
                </a:solidFill>
                <a:latin typeface="Courier New"/>
                <a:ea typeface="Times New Roman"/>
              </a:rPr>
              <a:t>(</a:t>
            </a:r>
            <a:r>
              <a:rPr lang="de-DE" sz="1400" dirty="0" err="1">
                <a:solidFill>
                  <a:srgbClr val="000000"/>
                </a:solidFill>
                <a:latin typeface="Courier New"/>
                <a:ea typeface="Times New Roman"/>
              </a:rPr>
              <a:t>structure_submodel</a:t>
            </a:r>
            <a:r>
              <a:rPr lang="de-DE" sz="1400" dirty="0">
                <a:solidFill>
                  <a:srgbClr val="000000"/>
                </a:solidFill>
                <a:latin typeface="Courier New"/>
                <a:ea typeface="Times New Roman"/>
              </a:rPr>
              <a:t>).Nodes</a:t>
            </a:r>
            <a:endParaRPr lang="de-DE" sz="1400" dirty="0">
              <a:latin typeface="Calibri"/>
              <a:ea typeface="Times New Roman"/>
            </a:endParaRPr>
          </a:p>
        </p:txBody>
      </p:sp>
      <p:sp>
        <p:nvSpPr>
          <p:cNvPr id="8" name="Rectangle 12"/>
          <p:cNvSpPr/>
          <p:nvPr/>
        </p:nvSpPr>
        <p:spPr bwMode="auto">
          <a:xfrm>
            <a:off x="259429" y="872072"/>
            <a:ext cx="1246284" cy="553998"/>
          </a:xfrm>
          <a:prstGeom prst="rect">
            <a:avLst/>
          </a:prstGeom>
        </p:spPr>
        <p:txBody>
          <a:bodyPr wrap="square">
            <a:spAutoFit/>
          </a:bodyPr>
          <a:lstStyle/>
          <a:p>
            <a:pPr lvl="0">
              <a:spcBef>
                <a:spcPts val="600"/>
              </a:spcBef>
              <a:defRPr/>
            </a:pPr>
            <a:r>
              <a:rPr lang="de-DE" sz="1500">
                <a:solidFill>
                  <a:srgbClr val="0070C0"/>
                </a:solidFill>
              </a:rPr>
              <a:t>Reaction magnitude</a:t>
            </a:r>
            <a:endParaRPr lang="hu-HU" sz="1500">
              <a:solidFill>
                <a:srgbClr val="0070C0"/>
              </a:solidFill>
            </a:endParaRPr>
          </a:p>
        </p:txBody>
      </p:sp>
      <p:pic>
        <p:nvPicPr>
          <p:cNvPr id="9" name="Picture 13"/>
          <p:cNvPicPr>
            <a:picLocks noChangeAspect="1"/>
          </p:cNvPicPr>
          <p:nvPr/>
        </p:nvPicPr>
        <p:blipFill>
          <a:blip r:embed="rId3"/>
          <a:srcRect r="30087"/>
          <a:stretch/>
        </p:blipFill>
        <p:spPr bwMode="auto">
          <a:xfrm>
            <a:off x="4302566" y="947139"/>
            <a:ext cx="4523598" cy="3369222"/>
          </a:xfrm>
          <a:prstGeom prst="rect">
            <a:avLst/>
          </a:prstGeom>
          <a:ln w="12700">
            <a:solidFill>
              <a:srgbClr val="0070C0"/>
            </a:solidFill>
          </a:ln>
        </p:spPr>
      </p:pic>
      <p:cxnSp>
        <p:nvCxnSpPr>
          <p:cNvPr id="10" name="Straight Arrow Connector 14"/>
          <p:cNvCxnSpPr>
            <a:cxnSpLocks/>
            <a:stCxn id="9" idx="1"/>
            <a:endCxn id="11" idx="3"/>
          </p:cNvCxnSpPr>
          <p:nvPr/>
        </p:nvCxnSpPr>
        <p:spPr bwMode="auto">
          <a:xfrm flipH="1" flipV="1">
            <a:off x="2237791" y="1278311"/>
            <a:ext cx="2064775" cy="1353439"/>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5"/>
          <p:cNvSpPr/>
          <p:nvPr/>
        </p:nvSpPr>
        <p:spPr bwMode="auto">
          <a:xfrm>
            <a:off x="1378713" y="924467"/>
            <a:ext cx="859078" cy="707688"/>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Oval 16"/>
          <p:cNvSpPr/>
          <p:nvPr/>
        </p:nvSpPr>
        <p:spPr bwMode="auto">
          <a:xfrm>
            <a:off x="5627370" y="1348026"/>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Oval 17"/>
          <p:cNvSpPr/>
          <p:nvPr/>
        </p:nvSpPr>
        <p:spPr bwMode="auto">
          <a:xfrm>
            <a:off x="6996954" y="1348026"/>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Oval 18"/>
          <p:cNvSpPr/>
          <p:nvPr/>
        </p:nvSpPr>
        <p:spPr bwMode="auto">
          <a:xfrm>
            <a:off x="8362950" y="1327094"/>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5" name="Oval 19"/>
          <p:cNvSpPr/>
          <p:nvPr/>
        </p:nvSpPr>
        <p:spPr bwMode="auto">
          <a:xfrm>
            <a:off x="5621228" y="2706981"/>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20"/>
          <p:cNvSpPr/>
          <p:nvPr/>
        </p:nvSpPr>
        <p:spPr bwMode="auto">
          <a:xfrm>
            <a:off x="5621228" y="4065936"/>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24</a:t>
            </a:r>
          </a:p>
        </p:txBody>
      </p:sp>
      <p:sp>
        <p:nvSpPr>
          <p:cNvPr id="5" name="Title 2"/>
          <p:cNvSpPr>
            <a:spLocks noGrp="1"/>
          </p:cNvSpPr>
          <p:nvPr>
            <p:ph type="title"/>
          </p:nvPr>
        </p:nvSpPr>
        <p:spPr bwMode="auto">
          <a:xfrm>
            <a:off x="319090" y="271520"/>
            <a:ext cx="8508999" cy="366190"/>
          </a:xfrm>
        </p:spPr>
        <p:txBody>
          <a:bodyPr/>
          <a:lstStyle/>
          <a:p>
            <a:pPr>
              <a:defRPr/>
            </a:pPr>
            <a:r>
              <a:rPr lang="de-DE"/>
              <a:t>Case of</a:t>
            </a:r>
            <a:r>
              <a:rPr lang="hu-HU"/>
              <a:t> </a:t>
            </a:r>
            <a:r>
              <a:rPr lang="de-DE"/>
              <a:t>3 x SDoF = MDoF</a:t>
            </a:r>
          </a:p>
        </p:txBody>
      </p:sp>
      <p:sp>
        <p:nvSpPr>
          <p:cNvPr id="6" name="Rectangle 21"/>
          <p:cNvSpPr/>
          <p:nvPr/>
        </p:nvSpPr>
        <p:spPr bwMode="auto">
          <a:xfrm>
            <a:off x="5453709" y="957606"/>
            <a:ext cx="3278216" cy="4616648"/>
          </a:xfrm>
          <a:prstGeom prst="rect">
            <a:avLst/>
          </a:prstGeom>
        </p:spPr>
        <p:txBody>
          <a:bodyPr wrap="square">
            <a:spAutoFit/>
          </a:bodyPr>
          <a:lstStyle/>
          <a:p>
            <a:pPr lvl="0">
              <a:spcBef>
                <a:spcPts val="600"/>
              </a:spcBef>
              <a:defRPr/>
            </a:pPr>
            <a:r>
              <a:rPr lang="de-DE" sz="1400">
                <a:solidFill>
                  <a:srgbClr val="0070C0"/>
                </a:solidFill>
              </a:rPr>
              <a:t>Extract and apply appropriate action force for</a:t>
            </a:r>
          </a:p>
          <a:p>
            <a:pPr lvl="0">
              <a:spcBef>
                <a:spcPts val="600"/>
              </a:spcBef>
              <a:defRPr/>
            </a:pPr>
            <a:r>
              <a:rPr lang="hu-HU" sz="1400">
                <a:solidFill>
                  <a:srgbClr val="000000"/>
                </a:solidFill>
              </a:rPr>
              <a:t>⇒</a:t>
            </a:r>
            <a:r>
              <a:rPr lang="de-DE" sz="1400">
                <a:solidFill>
                  <a:srgbClr val="000000"/>
                </a:solidFill>
              </a:rPr>
              <a:t> displacement_X</a:t>
            </a: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a:spcBef>
                <a:spcPts val="600"/>
              </a:spcBef>
              <a:defRPr/>
            </a:pPr>
            <a:r>
              <a:rPr lang="hu-HU" sz="1400">
                <a:solidFill>
                  <a:srgbClr val="000000"/>
                </a:solidFill>
              </a:rPr>
              <a:t>⇒</a:t>
            </a:r>
            <a:r>
              <a:rPr lang="de-DE" sz="1400">
                <a:solidFill>
                  <a:srgbClr val="000000"/>
                </a:solidFill>
              </a:rPr>
              <a:t> displacement_Y</a:t>
            </a:r>
            <a:endParaRPr lang="hu-HU"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a:spcBef>
                <a:spcPts val="600"/>
              </a:spcBef>
              <a:defRPr/>
            </a:pPr>
            <a:r>
              <a:rPr lang="hu-HU" sz="1400">
                <a:solidFill>
                  <a:srgbClr val="000000"/>
                </a:solidFill>
              </a:rPr>
              <a:t>⇒</a:t>
            </a:r>
            <a:r>
              <a:rPr lang="de-DE" sz="1400">
                <a:solidFill>
                  <a:srgbClr val="000000"/>
                </a:solidFill>
              </a:rPr>
              <a:t> rotation</a:t>
            </a:r>
            <a:endParaRPr lang="hu-HU" sz="1400">
              <a:solidFill>
                <a:srgbClr val="000000"/>
              </a:solidFill>
            </a:endParaRPr>
          </a:p>
          <a:p>
            <a:pPr lvl="0">
              <a:spcBef>
                <a:spcPts val="600"/>
              </a:spcBef>
              <a:defRPr/>
            </a:pPr>
            <a:endParaRPr lang="hu-HU" sz="1400">
              <a:solidFill>
                <a:srgbClr val="000000"/>
              </a:solidFill>
            </a:endParaRPr>
          </a:p>
        </p:txBody>
      </p:sp>
      <p:grpSp>
        <p:nvGrpSpPr>
          <p:cNvPr id="7" name="Group 22"/>
          <p:cNvGrpSpPr/>
          <p:nvPr/>
        </p:nvGrpSpPr>
        <p:grpSpPr bwMode="auto">
          <a:xfrm>
            <a:off x="6778858" y="1804550"/>
            <a:ext cx="1266352" cy="708869"/>
            <a:chOff x="2457812" y="4975417"/>
            <a:chExt cx="1266352" cy="708869"/>
          </a:xfrm>
        </p:grpSpPr>
        <p:grpSp>
          <p:nvGrpSpPr>
            <p:cNvPr id="8" name="Group 23"/>
            <p:cNvGrpSpPr/>
            <p:nvPr/>
          </p:nvGrpSpPr>
          <p:grpSpPr bwMode="auto">
            <a:xfrm>
              <a:off x="3155946" y="4975417"/>
              <a:ext cx="568218" cy="705019"/>
              <a:chOff x="4184355" y="5393782"/>
              <a:chExt cx="387645" cy="480972"/>
            </a:xfrm>
          </p:grpSpPr>
          <p:grpSp>
            <p:nvGrpSpPr>
              <p:cNvPr id="9" name="Group 25"/>
              <p:cNvGrpSpPr/>
              <p:nvPr/>
            </p:nvGrpSpPr>
            <p:grpSpPr bwMode="auto">
              <a:xfrm rot="5400000">
                <a:off x="4269386" y="5572637"/>
                <a:ext cx="217085" cy="387147"/>
                <a:chOff x="5950248" y="2555872"/>
                <a:chExt cx="249238" cy="599748"/>
              </a:xfrm>
            </p:grpSpPr>
            <p:grpSp>
              <p:nvGrpSpPr>
                <p:cNvPr id="10" name="Group 332"/>
                <p:cNvGrpSpPr/>
                <p:nvPr/>
              </p:nvGrpSpPr>
              <p:grpSpPr bwMode="auto">
                <a:xfrm>
                  <a:off x="5963349" y="2614507"/>
                  <a:ext cx="224932" cy="541113"/>
                  <a:chOff x="9990" y="11820"/>
                  <a:chExt cx="228" cy="456"/>
                </a:xfrm>
              </p:grpSpPr>
              <p:sp>
                <p:nvSpPr>
                  <p:cNvPr id="11"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12"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13"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14"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15"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16"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17"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18"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19"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20"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21"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22"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23"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24"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25" name="Group 335"/>
                <p:cNvGrpSpPr/>
                <p:nvPr/>
              </p:nvGrpSpPr>
              <p:grpSpPr bwMode="auto">
                <a:xfrm flipV="1">
                  <a:off x="5950248" y="2555872"/>
                  <a:ext cx="249238" cy="55562"/>
                  <a:chOff x="10468" y="9915"/>
                  <a:chExt cx="392" cy="87"/>
                </a:xfrm>
              </p:grpSpPr>
              <p:sp>
                <p:nvSpPr>
                  <p:cNvPr id="26"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27"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28"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29"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30"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31"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32"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33"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34"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35"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36"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37"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38"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39"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40" name="Group 26"/>
              <p:cNvGrpSpPr/>
              <p:nvPr/>
            </p:nvGrpSpPr>
            <p:grpSpPr bwMode="auto">
              <a:xfrm rot="5400000">
                <a:off x="4269883" y="5308751"/>
                <a:ext cx="217087" cy="387147"/>
                <a:chOff x="5363186" y="2554685"/>
                <a:chExt cx="249238" cy="599748"/>
              </a:xfrm>
            </p:grpSpPr>
            <p:grpSp>
              <p:nvGrpSpPr>
                <p:cNvPr id="41" name="Group 332"/>
                <p:cNvGrpSpPr/>
                <p:nvPr/>
              </p:nvGrpSpPr>
              <p:grpSpPr bwMode="auto">
                <a:xfrm>
                  <a:off x="5485832" y="2613320"/>
                  <a:ext cx="3946" cy="541113"/>
                  <a:chOff x="10104" y="11820"/>
                  <a:chExt cx="4" cy="456"/>
                </a:xfrm>
              </p:grpSpPr>
              <p:sp>
                <p:nvSpPr>
                  <p:cNvPr id="42"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43"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44" name="Group 335"/>
                <p:cNvGrpSpPr/>
                <p:nvPr/>
              </p:nvGrpSpPr>
              <p:grpSpPr bwMode="auto">
                <a:xfrm flipV="1">
                  <a:off x="5363186" y="2554685"/>
                  <a:ext cx="249238" cy="55562"/>
                  <a:chOff x="10468" y="9915"/>
                  <a:chExt cx="392" cy="87"/>
                </a:xfrm>
              </p:grpSpPr>
              <p:sp>
                <p:nvSpPr>
                  <p:cNvPr id="45"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46"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47"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48"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49"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50"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51"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52"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3"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4"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5"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56"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57"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58"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59"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60" name="Group 30"/>
                <p:cNvGrpSpPr/>
                <p:nvPr/>
              </p:nvGrpSpPr>
              <p:grpSpPr bwMode="auto">
                <a:xfrm>
                  <a:off x="5415805" y="2768987"/>
                  <a:ext cx="144000" cy="144000"/>
                  <a:chOff x="5416310" y="2768987"/>
                  <a:chExt cx="144000" cy="144000"/>
                </a:xfrm>
              </p:grpSpPr>
              <p:sp>
                <p:nvSpPr>
                  <p:cNvPr id="61"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62"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63"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sp>
          <p:nvSpPr>
            <p:cNvPr id="64" name="Rectangle 24"/>
            <p:cNvSpPr/>
            <p:nvPr/>
          </p:nvSpPr>
          <p:spPr bwMode="auto">
            <a:xfrm rot="5400000">
              <a:off x="247189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65" name="Group 80"/>
          <p:cNvGrpSpPr/>
          <p:nvPr/>
        </p:nvGrpSpPr>
        <p:grpSpPr bwMode="auto">
          <a:xfrm rot="5400000">
            <a:off x="6822619" y="3687249"/>
            <a:ext cx="1231132" cy="753389"/>
            <a:chOff x="3717067" y="5393782"/>
            <a:chExt cx="854933" cy="480972"/>
          </a:xfrm>
        </p:grpSpPr>
        <p:sp>
          <p:nvSpPr>
            <p:cNvPr id="66" name="Rectangle 81"/>
            <p:cNvSpPr/>
            <p:nvPr/>
          </p:nvSpPr>
          <p:spPr bwMode="auto">
            <a:xfrm>
              <a:off x="3717067" y="5428915"/>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7" name="Group 82"/>
            <p:cNvGrpSpPr/>
            <p:nvPr/>
          </p:nvGrpSpPr>
          <p:grpSpPr bwMode="auto">
            <a:xfrm rot="5400000">
              <a:off x="4269386" y="5572637"/>
              <a:ext cx="217085" cy="387147"/>
              <a:chOff x="5950248" y="2555872"/>
              <a:chExt cx="249238" cy="599748"/>
            </a:xfrm>
          </p:grpSpPr>
          <p:grpSp>
            <p:nvGrpSpPr>
              <p:cNvPr id="68" name="Group 332"/>
              <p:cNvGrpSpPr/>
              <p:nvPr/>
            </p:nvGrpSpPr>
            <p:grpSpPr bwMode="auto">
              <a:xfrm>
                <a:off x="5963349" y="2614507"/>
                <a:ext cx="224932" cy="541113"/>
                <a:chOff x="9990" y="11820"/>
                <a:chExt cx="228" cy="456"/>
              </a:xfrm>
            </p:grpSpPr>
            <p:sp>
              <p:nvSpPr>
                <p:cNvPr id="69"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70"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71"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72"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73"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74"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75"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76"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77"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78"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79"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80"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81"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82"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83" name="Group 335"/>
              <p:cNvGrpSpPr/>
              <p:nvPr/>
            </p:nvGrpSpPr>
            <p:grpSpPr bwMode="auto">
              <a:xfrm flipV="1">
                <a:off x="5950248" y="2555872"/>
                <a:ext cx="249238" cy="55562"/>
                <a:chOff x="10468" y="9915"/>
                <a:chExt cx="392" cy="87"/>
              </a:xfrm>
            </p:grpSpPr>
            <p:sp>
              <p:nvSpPr>
                <p:cNvPr id="84"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85"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86"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87"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88"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89"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90"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91"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92"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93"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94"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95"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96"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97"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98" name="Group 83"/>
            <p:cNvGrpSpPr/>
            <p:nvPr/>
          </p:nvGrpSpPr>
          <p:grpSpPr bwMode="auto">
            <a:xfrm rot="5400000">
              <a:off x="4269883" y="5308751"/>
              <a:ext cx="217087" cy="387147"/>
              <a:chOff x="5363186" y="2554685"/>
              <a:chExt cx="249238" cy="599748"/>
            </a:xfrm>
          </p:grpSpPr>
          <p:grpSp>
            <p:nvGrpSpPr>
              <p:cNvPr id="99" name="Group 332"/>
              <p:cNvGrpSpPr/>
              <p:nvPr/>
            </p:nvGrpSpPr>
            <p:grpSpPr bwMode="auto">
              <a:xfrm>
                <a:off x="5485832" y="2613320"/>
                <a:ext cx="3946" cy="541113"/>
                <a:chOff x="10104" y="11820"/>
                <a:chExt cx="4" cy="456"/>
              </a:xfrm>
            </p:grpSpPr>
            <p:sp>
              <p:nvSpPr>
                <p:cNvPr id="100"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101"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102" name="Group 335"/>
              <p:cNvGrpSpPr/>
              <p:nvPr/>
            </p:nvGrpSpPr>
            <p:grpSpPr bwMode="auto">
              <a:xfrm flipV="1">
                <a:off x="5363186" y="2554685"/>
                <a:ext cx="249238" cy="55562"/>
                <a:chOff x="10468" y="9915"/>
                <a:chExt cx="392" cy="87"/>
              </a:xfrm>
            </p:grpSpPr>
            <p:sp>
              <p:nvSpPr>
                <p:cNvPr id="103"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104"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105"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106"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107"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08"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09"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10"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11"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12"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13"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14"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15"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16"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117"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118" name="Group 87"/>
              <p:cNvGrpSpPr/>
              <p:nvPr/>
            </p:nvGrpSpPr>
            <p:grpSpPr bwMode="auto">
              <a:xfrm>
                <a:off x="5415805" y="2768987"/>
                <a:ext cx="144000" cy="144000"/>
                <a:chOff x="5416310" y="2768987"/>
                <a:chExt cx="144000" cy="144000"/>
              </a:xfrm>
            </p:grpSpPr>
            <p:sp>
              <p:nvSpPr>
                <p:cNvPr id="119"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120"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121"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122" name="Group 137"/>
          <p:cNvGrpSpPr/>
          <p:nvPr/>
        </p:nvGrpSpPr>
        <p:grpSpPr bwMode="auto">
          <a:xfrm>
            <a:off x="7092817" y="5333577"/>
            <a:ext cx="695627" cy="667464"/>
            <a:chOff x="7409542" y="5016822"/>
            <a:chExt cx="695627" cy="667464"/>
          </a:xfrm>
        </p:grpSpPr>
        <p:sp>
          <p:nvSpPr>
            <p:cNvPr id="123" name="Rectangle 138"/>
            <p:cNvSpPr/>
            <p:nvPr/>
          </p:nvSpPr>
          <p:spPr bwMode="auto">
            <a:xfrm rot="5400000">
              <a:off x="742362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124" name="Group 139"/>
            <p:cNvGrpSpPr/>
            <p:nvPr/>
          </p:nvGrpSpPr>
          <p:grpSpPr bwMode="auto">
            <a:xfrm>
              <a:off x="7489825" y="5119216"/>
              <a:ext cx="555868" cy="483610"/>
              <a:chOff x="5132223" y="2701533"/>
              <a:chExt cx="374646" cy="311150"/>
            </a:xfrm>
          </p:grpSpPr>
          <p:grpSp>
            <p:nvGrpSpPr>
              <p:cNvPr id="125" name="Group 72"/>
              <p:cNvGrpSpPr/>
              <p:nvPr/>
            </p:nvGrpSpPr>
            <p:grpSpPr bwMode="auto">
              <a:xfrm rot="10800000" flipV="1">
                <a:off x="5132223" y="2870031"/>
                <a:ext cx="249238" cy="55563"/>
                <a:chOff x="10468" y="9915"/>
                <a:chExt cx="392" cy="87"/>
              </a:xfrm>
            </p:grpSpPr>
            <p:sp>
              <p:nvSpPr>
                <p:cNvPr id="126" name="Line 86"/>
                <p:cNvSpPr>
                  <a:spLocks noChangeShapeType="1"/>
                </p:cNvSpPr>
                <p:nvPr/>
              </p:nvSpPr>
              <p:spPr bwMode="auto">
                <a:xfrm flipV="1">
                  <a:off x="10468" y="9916"/>
                  <a:ext cx="86" cy="86"/>
                </a:xfrm>
                <a:prstGeom prst="line">
                  <a:avLst/>
                </a:prstGeom>
                <a:noFill/>
                <a:ln w="6350">
                  <a:solidFill>
                    <a:srgbClr val="000000"/>
                  </a:solidFill>
                  <a:round/>
                  <a:headEnd/>
                  <a:tailEnd/>
                </a:ln>
              </p:spPr>
              <p:txBody>
                <a:bodyPr/>
                <a:lstStyle/>
                <a:p>
                  <a:pPr>
                    <a:defRPr/>
                  </a:pPr>
                  <a:endParaRPr lang="de-DE"/>
                </a:p>
              </p:txBody>
            </p:sp>
            <p:sp>
              <p:nvSpPr>
                <p:cNvPr id="127" name="Line 85"/>
                <p:cNvSpPr>
                  <a:spLocks noChangeShapeType="1"/>
                </p:cNvSpPr>
                <p:nvPr/>
              </p:nvSpPr>
              <p:spPr bwMode="auto">
                <a:xfrm>
                  <a:off x="10469" y="9915"/>
                  <a:ext cx="386" cy="0"/>
                </a:xfrm>
                <a:prstGeom prst="line">
                  <a:avLst/>
                </a:prstGeom>
                <a:noFill/>
                <a:ln w="6350">
                  <a:solidFill>
                    <a:srgbClr val="000000"/>
                  </a:solidFill>
                  <a:round/>
                  <a:headEnd/>
                  <a:tailEnd/>
                </a:ln>
              </p:spPr>
              <p:txBody>
                <a:bodyPr/>
                <a:lstStyle/>
                <a:p>
                  <a:pPr>
                    <a:defRPr/>
                  </a:pPr>
                  <a:endParaRPr lang="de-DE"/>
                </a:p>
              </p:txBody>
            </p:sp>
            <p:sp>
              <p:nvSpPr>
                <p:cNvPr id="128" name="Line 84"/>
                <p:cNvSpPr>
                  <a:spLocks noChangeShapeType="1"/>
                </p:cNvSpPr>
                <p:nvPr/>
              </p:nvSpPr>
              <p:spPr bwMode="auto">
                <a:xfrm flipV="1">
                  <a:off x="10764" y="9916"/>
                  <a:ext cx="86" cy="86"/>
                </a:xfrm>
                <a:prstGeom prst="line">
                  <a:avLst/>
                </a:prstGeom>
                <a:noFill/>
                <a:ln w="6350">
                  <a:solidFill>
                    <a:srgbClr val="000000"/>
                  </a:solidFill>
                  <a:round/>
                  <a:headEnd/>
                  <a:tailEnd/>
                </a:ln>
              </p:spPr>
              <p:txBody>
                <a:bodyPr/>
                <a:lstStyle/>
                <a:p>
                  <a:pPr>
                    <a:defRPr/>
                  </a:pPr>
                  <a:endParaRPr lang="de-DE"/>
                </a:p>
              </p:txBody>
            </p:sp>
            <p:sp>
              <p:nvSpPr>
                <p:cNvPr id="129" name="Line 83"/>
                <p:cNvSpPr>
                  <a:spLocks noChangeShapeType="1"/>
                </p:cNvSpPr>
                <p:nvPr/>
              </p:nvSpPr>
              <p:spPr bwMode="auto">
                <a:xfrm flipV="1">
                  <a:off x="10505" y="9916"/>
                  <a:ext cx="86" cy="86"/>
                </a:xfrm>
                <a:prstGeom prst="line">
                  <a:avLst/>
                </a:prstGeom>
                <a:noFill/>
                <a:ln w="6350">
                  <a:solidFill>
                    <a:srgbClr val="000000"/>
                  </a:solidFill>
                  <a:round/>
                  <a:headEnd/>
                  <a:tailEnd/>
                </a:ln>
              </p:spPr>
              <p:txBody>
                <a:bodyPr/>
                <a:lstStyle/>
                <a:p>
                  <a:pPr>
                    <a:defRPr/>
                  </a:pPr>
                  <a:endParaRPr lang="de-DE"/>
                </a:p>
              </p:txBody>
            </p:sp>
            <p:sp>
              <p:nvSpPr>
                <p:cNvPr id="130" name="Line 82"/>
                <p:cNvSpPr>
                  <a:spLocks noChangeShapeType="1"/>
                </p:cNvSpPr>
                <p:nvPr/>
              </p:nvSpPr>
              <p:spPr bwMode="auto">
                <a:xfrm flipV="1">
                  <a:off x="10542" y="9916"/>
                  <a:ext cx="86" cy="86"/>
                </a:xfrm>
                <a:prstGeom prst="line">
                  <a:avLst/>
                </a:prstGeom>
                <a:noFill/>
                <a:ln w="6350">
                  <a:solidFill>
                    <a:srgbClr val="000000"/>
                  </a:solidFill>
                  <a:round/>
                  <a:headEnd/>
                  <a:tailEnd/>
                </a:ln>
              </p:spPr>
              <p:txBody>
                <a:bodyPr/>
                <a:lstStyle/>
                <a:p>
                  <a:pPr>
                    <a:defRPr/>
                  </a:pPr>
                  <a:endParaRPr lang="de-DE"/>
                </a:p>
              </p:txBody>
            </p:sp>
            <p:sp>
              <p:nvSpPr>
                <p:cNvPr id="131" name="Line 81"/>
                <p:cNvSpPr>
                  <a:spLocks noChangeShapeType="1"/>
                </p:cNvSpPr>
                <p:nvPr/>
              </p:nvSpPr>
              <p:spPr bwMode="auto">
                <a:xfrm flipV="1">
                  <a:off x="10579" y="9916"/>
                  <a:ext cx="86" cy="86"/>
                </a:xfrm>
                <a:prstGeom prst="line">
                  <a:avLst/>
                </a:prstGeom>
                <a:noFill/>
                <a:ln w="6350">
                  <a:solidFill>
                    <a:srgbClr val="000000"/>
                  </a:solidFill>
                  <a:round/>
                  <a:headEnd/>
                  <a:tailEnd/>
                </a:ln>
              </p:spPr>
              <p:txBody>
                <a:bodyPr/>
                <a:lstStyle/>
                <a:p>
                  <a:pPr>
                    <a:defRPr/>
                  </a:pPr>
                  <a:endParaRPr lang="de-DE"/>
                </a:p>
              </p:txBody>
            </p:sp>
            <p:sp>
              <p:nvSpPr>
                <p:cNvPr id="132" name="Line 80"/>
                <p:cNvSpPr>
                  <a:spLocks noChangeShapeType="1"/>
                </p:cNvSpPr>
                <p:nvPr/>
              </p:nvSpPr>
              <p:spPr bwMode="auto">
                <a:xfrm flipV="1">
                  <a:off x="10616" y="9916"/>
                  <a:ext cx="86" cy="86"/>
                </a:xfrm>
                <a:prstGeom prst="line">
                  <a:avLst/>
                </a:prstGeom>
                <a:noFill/>
                <a:ln w="6350">
                  <a:solidFill>
                    <a:srgbClr val="000000"/>
                  </a:solidFill>
                  <a:round/>
                  <a:headEnd/>
                  <a:tailEnd/>
                </a:ln>
              </p:spPr>
              <p:txBody>
                <a:bodyPr/>
                <a:lstStyle/>
                <a:p>
                  <a:pPr>
                    <a:defRPr/>
                  </a:pPr>
                  <a:endParaRPr lang="de-DE"/>
                </a:p>
              </p:txBody>
            </p:sp>
            <p:sp>
              <p:nvSpPr>
                <p:cNvPr id="133" name="Line 79"/>
                <p:cNvSpPr>
                  <a:spLocks noChangeShapeType="1"/>
                </p:cNvSpPr>
                <p:nvPr/>
              </p:nvSpPr>
              <p:spPr bwMode="auto">
                <a:xfrm flipV="1">
                  <a:off x="10653" y="9916"/>
                  <a:ext cx="86" cy="86"/>
                </a:xfrm>
                <a:prstGeom prst="line">
                  <a:avLst/>
                </a:prstGeom>
                <a:noFill/>
                <a:ln w="6350">
                  <a:solidFill>
                    <a:srgbClr val="000000"/>
                  </a:solidFill>
                  <a:round/>
                  <a:headEnd/>
                  <a:tailEnd/>
                </a:ln>
              </p:spPr>
              <p:txBody>
                <a:bodyPr/>
                <a:lstStyle/>
                <a:p>
                  <a:pPr>
                    <a:defRPr/>
                  </a:pPr>
                  <a:endParaRPr lang="de-DE"/>
                </a:p>
              </p:txBody>
            </p:sp>
            <p:sp>
              <p:nvSpPr>
                <p:cNvPr id="134" name="Line 78"/>
                <p:cNvSpPr>
                  <a:spLocks noChangeShapeType="1"/>
                </p:cNvSpPr>
                <p:nvPr/>
              </p:nvSpPr>
              <p:spPr bwMode="auto">
                <a:xfrm flipV="1">
                  <a:off x="10690" y="9916"/>
                  <a:ext cx="86" cy="86"/>
                </a:xfrm>
                <a:prstGeom prst="line">
                  <a:avLst/>
                </a:prstGeom>
                <a:noFill/>
                <a:ln w="6350">
                  <a:solidFill>
                    <a:srgbClr val="000000"/>
                  </a:solidFill>
                  <a:round/>
                  <a:headEnd/>
                  <a:tailEnd/>
                </a:ln>
              </p:spPr>
              <p:txBody>
                <a:bodyPr/>
                <a:lstStyle/>
                <a:p>
                  <a:pPr>
                    <a:defRPr/>
                  </a:pPr>
                  <a:endParaRPr lang="de-DE"/>
                </a:p>
              </p:txBody>
            </p:sp>
            <p:sp>
              <p:nvSpPr>
                <p:cNvPr id="135" name="Line 77"/>
                <p:cNvSpPr>
                  <a:spLocks noChangeShapeType="1"/>
                </p:cNvSpPr>
                <p:nvPr/>
              </p:nvSpPr>
              <p:spPr bwMode="auto">
                <a:xfrm flipV="1">
                  <a:off x="10727" y="9916"/>
                  <a:ext cx="86" cy="86"/>
                </a:xfrm>
                <a:prstGeom prst="line">
                  <a:avLst/>
                </a:prstGeom>
                <a:noFill/>
                <a:ln w="6350">
                  <a:solidFill>
                    <a:srgbClr val="000000"/>
                  </a:solidFill>
                  <a:round/>
                  <a:headEnd/>
                  <a:tailEnd/>
                </a:ln>
              </p:spPr>
              <p:txBody>
                <a:bodyPr/>
                <a:lstStyle/>
                <a:p>
                  <a:pPr>
                    <a:defRPr/>
                  </a:pPr>
                  <a:endParaRPr lang="de-DE"/>
                </a:p>
              </p:txBody>
            </p:sp>
            <p:sp>
              <p:nvSpPr>
                <p:cNvPr id="136" name="Line 76"/>
                <p:cNvSpPr>
                  <a:spLocks noChangeShapeType="1"/>
                </p:cNvSpPr>
                <p:nvPr/>
              </p:nvSpPr>
              <p:spPr bwMode="auto">
                <a:xfrm flipV="1">
                  <a:off x="10801" y="9943"/>
                  <a:ext cx="59" cy="59"/>
                </a:xfrm>
                <a:prstGeom prst="line">
                  <a:avLst/>
                </a:prstGeom>
                <a:noFill/>
                <a:ln w="6350">
                  <a:solidFill>
                    <a:srgbClr val="000000"/>
                  </a:solidFill>
                  <a:round/>
                  <a:headEnd/>
                  <a:tailEnd/>
                </a:ln>
              </p:spPr>
              <p:txBody>
                <a:bodyPr/>
                <a:lstStyle/>
                <a:p>
                  <a:pPr>
                    <a:defRPr/>
                  </a:pPr>
                  <a:endParaRPr lang="de-DE"/>
                </a:p>
              </p:txBody>
            </p:sp>
            <p:sp>
              <p:nvSpPr>
                <p:cNvPr id="137" name="Line 75"/>
                <p:cNvSpPr>
                  <a:spLocks noChangeShapeType="1"/>
                </p:cNvSpPr>
                <p:nvPr/>
              </p:nvSpPr>
              <p:spPr bwMode="auto">
                <a:xfrm flipV="1">
                  <a:off x="10838" y="9985"/>
                  <a:ext cx="17" cy="17"/>
                </a:xfrm>
                <a:prstGeom prst="line">
                  <a:avLst/>
                </a:prstGeom>
                <a:noFill/>
                <a:ln w="6350">
                  <a:solidFill>
                    <a:srgbClr val="000000"/>
                  </a:solidFill>
                  <a:round/>
                  <a:headEnd/>
                  <a:tailEnd/>
                </a:ln>
              </p:spPr>
              <p:txBody>
                <a:bodyPr/>
                <a:lstStyle/>
                <a:p>
                  <a:pPr>
                    <a:defRPr/>
                  </a:pPr>
                  <a:endParaRPr lang="de-DE"/>
                </a:p>
              </p:txBody>
            </p:sp>
            <p:sp>
              <p:nvSpPr>
                <p:cNvPr id="138" name="Line 74"/>
                <p:cNvSpPr>
                  <a:spLocks noChangeShapeType="1"/>
                </p:cNvSpPr>
                <p:nvPr/>
              </p:nvSpPr>
              <p:spPr bwMode="auto">
                <a:xfrm flipV="1">
                  <a:off x="10469" y="9916"/>
                  <a:ext cx="50" cy="50"/>
                </a:xfrm>
                <a:prstGeom prst="line">
                  <a:avLst/>
                </a:prstGeom>
                <a:noFill/>
                <a:ln w="6350">
                  <a:solidFill>
                    <a:srgbClr val="000000"/>
                  </a:solidFill>
                  <a:round/>
                  <a:headEnd/>
                  <a:tailEnd/>
                </a:ln>
              </p:spPr>
              <p:txBody>
                <a:bodyPr/>
                <a:lstStyle/>
                <a:p>
                  <a:pPr>
                    <a:defRPr/>
                  </a:pPr>
                  <a:endParaRPr lang="de-DE"/>
                </a:p>
              </p:txBody>
            </p:sp>
            <p:sp>
              <p:nvSpPr>
                <p:cNvPr id="139" name="Line 73"/>
                <p:cNvSpPr>
                  <a:spLocks noChangeShapeType="1"/>
                </p:cNvSpPr>
                <p:nvPr/>
              </p:nvSpPr>
              <p:spPr bwMode="auto">
                <a:xfrm flipV="1">
                  <a:off x="10469" y="9916"/>
                  <a:ext cx="14" cy="14"/>
                </a:xfrm>
                <a:prstGeom prst="line">
                  <a:avLst/>
                </a:prstGeom>
                <a:noFill/>
                <a:ln w="6350">
                  <a:solidFill>
                    <a:srgbClr val="000000"/>
                  </a:solidFill>
                  <a:round/>
                  <a:headEnd/>
                  <a:tailEnd/>
                </a:ln>
              </p:spPr>
              <p:txBody>
                <a:bodyPr/>
                <a:lstStyle/>
                <a:p>
                  <a:pPr>
                    <a:defRPr/>
                  </a:pPr>
                  <a:endParaRPr lang="de-DE"/>
                </a:p>
              </p:txBody>
            </p:sp>
          </p:grpSp>
          <p:sp>
            <p:nvSpPr>
              <p:cNvPr id="140" name="Freeform 1"/>
              <p:cNvSpPr/>
              <p:nvPr/>
            </p:nvSpPr>
            <p:spPr bwMode="auto">
              <a:xfrm>
                <a:off x="5181432" y="2701533"/>
                <a:ext cx="325437" cy="311150"/>
              </a:xfrm>
              <a:custGeom>
                <a:avLst/>
                <a:gdLst>
                  <a:gd name="T0" fmla="*/ 0 w 513"/>
                  <a:gd name="T1" fmla="*/ 2147483647 h 489"/>
                  <a:gd name="T2" fmla="*/ 2147483647 w 513"/>
                  <a:gd name="T3" fmla="*/ 2147483647 h 489"/>
                  <a:gd name="T4" fmla="*/ 2147483647 w 513"/>
                  <a:gd name="T5" fmla="*/ 2147483647 h 489"/>
                  <a:gd name="T6" fmla="*/ 2147483647 w 513"/>
                  <a:gd name="T7" fmla="*/ 2147483647 h 489"/>
                  <a:gd name="T8" fmla="*/ 2147483647 w 513"/>
                  <a:gd name="T9" fmla="*/ 2147483647 h 489"/>
                  <a:gd name="T10" fmla="*/ 2147483647 w 513"/>
                  <a:gd name="T11" fmla="*/ 2147483647 h 489"/>
                  <a:gd name="T12" fmla="*/ 2147483647 w 513"/>
                  <a:gd name="T13" fmla="*/ 2147483647 h 489"/>
                  <a:gd name="T14" fmla="*/ 2147483647 w 513"/>
                  <a:gd name="T15" fmla="*/ 2147483647 h 489"/>
                  <a:gd name="T16" fmla="*/ 2147483647 w 513"/>
                  <a:gd name="T17" fmla="*/ 2147483647 h 489"/>
                  <a:gd name="T18" fmla="*/ 2147483647 w 513"/>
                  <a:gd name="T19" fmla="*/ 2147483647 h 489"/>
                  <a:gd name="T20" fmla="*/ 2147483647 w 513"/>
                  <a:gd name="T21" fmla="*/ 2147483647 h 4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3" h="489" extrusionOk="0">
                    <a:moveTo>
                      <a:pt x="0" y="264"/>
                    </a:moveTo>
                    <a:cubicBezTo>
                      <a:pt x="9" y="81"/>
                      <a:pt x="153" y="6"/>
                      <a:pt x="276" y="3"/>
                    </a:cubicBezTo>
                    <a:cubicBezTo>
                      <a:pt x="399" y="0"/>
                      <a:pt x="513" y="120"/>
                      <a:pt x="510" y="261"/>
                    </a:cubicBezTo>
                    <a:cubicBezTo>
                      <a:pt x="507" y="402"/>
                      <a:pt x="384" y="489"/>
                      <a:pt x="273" y="483"/>
                    </a:cubicBezTo>
                    <a:cubicBezTo>
                      <a:pt x="162" y="477"/>
                      <a:pt x="75" y="372"/>
                      <a:pt x="72" y="261"/>
                    </a:cubicBezTo>
                    <a:cubicBezTo>
                      <a:pt x="69" y="150"/>
                      <a:pt x="177" y="75"/>
                      <a:pt x="276" y="78"/>
                    </a:cubicBezTo>
                    <a:cubicBezTo>
                      <a:pt x="375" y="81"/>
                      <a:pt x="450" y="162"/>
                      <a:pt x="450" y="258"/>
                    </a:cubicBezTo>
                    <a:cubicBezTo>
                      <a:pt x="450" y="354"/>
                      <a:pt x="354" y="414"/>
                      <a:pt x="276" y="408"/>
                    </a:cubicBezTo>
                    <a:cubicBezTo>
                      <a:pt x="198" y="402"/>
                      <a:pt x="135" y="330"/>
                      <a:pt x="135" y="264"/>
                    </a:cubicBezTo>
                    <a:cubicBezTo>
                      <a:pt x="135" y="198"/>
                      <a:pt x="195" y="135"/>
                      <a:pt x="270" y="132"/>
                    </a:cubicBezTo>
                    <a:cubicBezTo>
                      <a:pt x="345" y="129"/>
                      <a:pt x="396" y="195"/>
                      <a:pt x="396" y="261"/>
                    </a:cubicBezTo>
                  </a:path>
                </a:pathLst>
              </a:custGeom>
              <a:noFill/>
              <a:ln w="6350">
                <a:solidFill>
                  <a:srgbClr val="000000"/>
                </a:solidFill>
                <a:round/>
                <a:headEnd/>
                <a:tailEnd/>
              </a:ln>
            </p:spPr>
            <p:txBody>
              <a:bodyPr/>
              <a:lstStyle/>
              <a:p>
                <a:pPr>
                  <a:defRPr/>
                </a:pPr>
                <a:endParaRPr lang="en-US"/>
              </a:p>
            </p:txBody>
          </p:sp>
        </p:grpSp>
      </p:grpSp>
      <p:sp>
        <p:nvSpPr>
          <p:cNvPr id="141" name="Rectangle 156"/>
          <p:cNvSpPr/>
          <p:nvPr/>
        </p:nvSpPr>
        <p:spPr bwMode="auto">
          <a:xfrm>
            <a:off x="354143" y="1908279"/>
            <a:ext cx="4572000" cy="4373505"/>
          </a:xfrm>
          <a:prstGeom prst="rect">
            <a:avLst/>
          </a:prstGeom>
        </p:spPr>
        <p:txBody>
          <a:bodyPr>
            <a:spAutoFit/>
          </a:bodyPr>
          <a:lstStyle/>
          <a:p>
            <a:pPr>
              <a:lnSpc>
                <a:spcPct val="107000"/>
              </a:lnSpc>
              <a:spcAft>
                <a:spcPts val="0"/>
              </a:spcAft>
              <a:defRPr/>
            </a:pPr>
            <a:r>
              <a:rPr lang="de-DE" sz="1000">
                <a:solidFill>
                  <a:srgbClr val="000000"/>
                </a:solidFill>
                <a:latin typeface="Courier New"/>
                <a:ea typeface="Times New Roman"/>
              </a:rPr>
              <a:t> </a:t>
            </a:r>
            <a:endParaRPr lang="de-DE" sz="1000">
              <a:latin typeface="Calibri"/>
              <a:ea typeface="Times New Roman"/>
            </a:endParaRPr>
          </a:p>
          <a:p>
            <a:pPr>
              <a:lnSpc>
                <a:spcPct val="107000"/>
              </a:lnSpc>
              <a:spcAft>
                <a:spcPts val="0"/>
              </a:spcAft>
              <a:defRPr/>
            </a:pPr>
            <a:r>
              <a:rPr lang="de-DE" sz="1000" b="1">
                <a:solidFill>
                  <a:srgbClr val="0000FF"/>
                </a:solidFill>
                <a:latin typeface="Courier New"/>
                <a:ea typeface="Times New Roman"/>
              </a:rPr>
              <a:t>def</a:t>
            </a:r>
            <a:r>
              <a:rPr lang="de-DE" sz="1000">
                <a:solidFill>
                  <a:srgbClr val="000000"/>
                </a:solidFill>
                <a:latin typeface="Courier New"/>
                <a:ea typeface="Times New Roman"/>
              </a:rPr>
              <a:t> </a:t>
            </a:r>
            <a:r>
              <a:rPr lang="de-DE" sz="1000">
                <a:solidFill>
                  <a:srgbClr val="FF00FF"/>
                </a:solidFill>
                <a:latin typeface="Courier New"/>
                <a:ea typeface="Times New Roman"/>
              </a:rPr>
              <a:t>ExtractForceX</a:t>
            </a:r>
            <a:r>
              <a:rPr lang="de-DE" sz="1000" b="1">
                <a:solidFill>
                  <a:srgbClr val="000080"/>
                </a:solidFill>
                <a:latin typeface="Courier New"/>
                <a:ea typeface="Times New Roman"/>
              </a:rPr>
              <a:t>(</a:t>
            </a:r>
            <a:r>
              <a:rPr lang="de-DE" sz="1000">
                <a:solidFill>
                  <a:srgbClr val="000000"/>
                </a:solidFill>
                <a:latin typeface="Courier New"/>
                <a:ea typeface="Times New Roman"/>
              </a:rPr>
              <a:t>nodes</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fx </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a:solidFill>
                  <a:srgbClr val="FF0000"/>
                </a:solidFill>
                <a:latin typeface="Courier New"/>
                <a:ea typeface="Times New Roman"/>
              </a:rPr>
              <a:t>0.0</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a:t>
            </a:r>
            <a:r>
              <a:rPr lang="de-DE" sz="1000" b="1">
                <a:solidFill>
                  <a:srgbClr val="0000FF"/>
                </a:solidFill>
                <a:latin typeface="Courier New"/>
                <a:ea typeface="Times New Roman"/>
              </a:rPr>
              <a:t>for</a:t>
            </a:r>
            <a:r>
              <a:rPr lang="de-DE" sz="1000">
                <a:solidFill>
                  <a:srgbClr val="000000"/>
                </a:solidFill>
                <a:latin typeface="Courier New"/>
                <a:ea typeface="Times New Roman"/>
              </a:rPr>
              <a:t> node </a:t>
            </a:r>
            <a:r>
              <a:rPr lang="de-DE" sz="1000" b="1">
                <a:solidFill>
                  <a:srgbClr val="0000FF"/>
                </a:solidFill>
                <a:latin typeface="Courier New"/>
                <a:ea typeface="Times New Roman"/>
              </a:rPr>
              <a:t>in</a:t>
            </a:r>
            <a:r>
              <a:rPr lang="de-DE" sz="1000">
                <a:solidFill>
                  <a:srgbClr val="000000"/>
                </a:solidFill>
                <a:latin typeface="Courier New"/>
                <a:ea typeface="Times New Roman"/>
              </a:rPr>
              <a:t> nodes</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reaction </a:t>
            </a:r>
            <a:r>
              <a:rPr lang="de-DE" sz="1000" b="1">
                <a:solidFill>
                  <a:srgbClr val="000080"/>
                </a:solidFill>
                <a:latin typeface="Courier New"/>
                <a:ea typeface="Times New Roman"/>
              </a:rPr>
              <a:t>=</a:t>
            </a:r>
            <a:r>
              <a:rPr lang="de-DE" sz="1000">
                <a:solidFill>
                  <a:srgbClr val="000000"/>
                </a:solidFill>
                <a:latin typeface="Courier New"/>
                <a:ea typeface="Times New Roman"/>
              </a:rPr>
              <a:t> node</a:t>
            </a:r>
            <a:r>
              <a:rPr lang="de-DE" sz="1000" b="1">
                <a:solidFill>
                  <a:srgbClr val="000080"/>
                </a:solidFill>
                <a:latin typeface="Courier New"/>
                <a:ea typeface="Times New Roman"/>
              </a:rPr>
              <a:t>.</a:t>
            </a:r>
            <a:r>
              <a:rPr lang="de-DE" sz="1000">
                <a:solidFill>
                  <a:srgbClr val="000000"/>
                </a:solidFill>
                <a:latin typeface="Courier New"/>
                <a:ea typeface="Times New Roman"/>
              </a:rPr>
              <a:t>GetSolutionStepValue</a:t>
            </a:r>
            <a:r>
              <a:rPr lang="de-DE" sz="1000" b="1">
                <a:solidFill>
                  <a:srgbClr val="000080"/>
                </a:solidFill>
                <a:latin typeface="Courier New"/>
                <a:ea typeface="Times New Roman"/>
              </a:rPr>
              <a:t>(</a:t>
            </a:r>
            <a:r>
              <a:rPr lang="de-DE" sz="1000">
                <a:solidFill>
                  <a:srgbClr val="000000"/>
                </a:solidFill>
                <a:latin typeface="Courier New"/>
                <a:ea typeface="Times New Roman"/>
              </a:rPr>
              <a:t>REACTION</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a:solidFill>
                  <a:srgbClr val="FF0000"/>
                </a:solidFill>
                <a:latin typeface="Courier New"/>
                <a:ea typeface="Times New Roman"/>
              </a:rPr>
              <a:t>0</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fx </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b="1">
                <a:solidFill>
                  <a:srgbClr val="000080"/>
                </a:solidFill>
                <a:latin typeface="Courier New"/>
                <a:ea typeface="Times New Roman"/>
              </a:rPr>
              <a:t>-</a:t>
            </a:r>
            <a:r>
              <a:rPr lang="de-DE" sz="1000">
                <a:solidFill>
                  <a:srgbClr val="000000"/>
                </a:solidFill>
                <a:latin typeface="Courier New"/>
                <a:ea typeface="Times New Roman"/>
              </a:rPr>
              <a:t>reaction</a:t>
            </a:r>
            <a:r>
              <a:rPr lang="de-DE" sz="1000" b="1">
                <a:solidFill>
                  <a:srgbClr val="000080"/>
                </a:solidFill>
                <a:latin typeface="Courier New"/>
                <a:ea typeface="Times New Roman"/>
              </a:rPr>
              <a:t>[</a:t>
            </a:r>
            <a:r>
              <a:rPr lang="de-DE" sz="1000">
                <a:solidFill>
                  <a:srgbClr val="FF0000"/>
                </a:solidFill>
                <a:latin typeface="Courier New"/>
                <a:ea typeface="Times New Roman"/>
              </a:rPr>
              <a:t>0</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a:t>
            </a:r>
            <a:r>
              <a:rPr lang="de-DE" sz="1000" b="1">
                <a:solidFill>
                  <a:srgbClr val="0000FF"/>
                </a:solidFill>
                <a:latin typeface="Courier New"/>
                <a:ea typeface="Times New Roman"/>
              </a:rPr>
              <a:t>return</a:t>
            </a:r>
            <a:r>
              <a:rPr lang="de-DE" sz="1000">
                <a:solidFill>
                  <a:srgbClr val="000000"/>
                </a:solidFill>
                <a:latin typeface="Courier New"/>
                <a:ea typeface="Times New Roman"/>
              </a:rPr>
              <a:t> fx</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a:t>
            </a:r>
            <a:endParaRPr lang="de-DE" sz="1000">
              <a:latin typeface="Calibri"/>
              <a:ea typeface="Times New Roman"/>
            </a:endParaRPr>
          </a:p>
          <a:p>
            <a:pPr>
              <a:lnSpc>
                <a:spcPct val="107000"/>
              </a:lnSpc>
              <a:spcAft>
                <a:spcPts val="0"/>
              </a:spcAft>
              <a:defRPr/>
            </a:pPr>
            <a:r>
              <a:rPr lang="de-DE" sz="1000" b="1">
                <a:solidFill>
                  <a:srgbClr val="0000FF"/>
                </a:solidFill>
                <a:latin typeface="Courier New"/>
                <a:ea typeface="Times New Roman"/>
              </a:rPr>
              <a:t>def</a:t>
            </a:r>
            <a:r>
              <a:rPr lang="de-DE" sz="1000">
                <a:solidFill>
                  <a:srgbClr val="000000"/>
                </a:solidFill>
                <a:latin typeface="Courier New"/>
                <a:ea typeface="Times New Roman"/>
              </a:rPr>
              <a:t> </a:t>
            </a:r>
            <a:r>
              <a:rPr lang="de-DE" sz="1000">
                <a:solidFill>
                  <a:srgbClr val="FF00FF"/>
                </a:solidFill>
                <a:latin typeface="Courier New"/>
                <a:ea typeface="Times New Roman"/>
              </a:rPr>
              <a:t>ExtractForceY</a:t>
            </a:r>
            <a:r>
              <a:rPr lang="de-DE" sz="1000" b="1">
                <a:solidFill>
                  <a:srgbClr val="000080"/>
                </a:solidFill>
                <a:latin typeface="Courier New"/>
                <a:ea typeface="Times New Roman"/>
              </a:rPr>
              <a:t>(</a:t>
            </a:r>
            <a:r>
              <a:rPr lang="de-DE" sz="1000">
                <a:solidFill>
                  <a:srgbClr val="000000"/>
                </a:solidFill>
                <a:latin typeface="Courier New"/>
                <a:ea typeface="Times New Roman"/>
              </a:rPr>
              <a:t>nodes</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fy </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a:solidFill>
                  <a:srgbClr val="FF0000"/>
                </a:solidFill>
                <a:latin typeface="Courier New"/>
                <a:ea typeface="Times New Roman"/>
              </a:rPr>
              <a:t>0.0</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a:t>
            </a:r>
            <a:r>
              <a:rPr lang="de-DE" sz="1000" b="1">
                <a:solidFill>
                  <a:srgbClr val="0000FF"/>
                </a:solidFill>
                <a:latin typeface="Courier New"/>
                <a:ea typeface="Times New Roman"/>
              </a:rPr>
              <a:t>for</a:t>
            </a:r>
            <a:r>
              <a:rPr lang="de-DE" sz="1000">
                <a:solidFill>
                  <a:srgbClr val="000000"/>
                </a:solidFill>
                <a:latin typeface="Courier New"/>
                <a:ea typeface="Times New Roman"/>
              </a:rPr>
              <a:t> node </a:t>
            </a:r>
            <a:r>
              <a:rPr lang="de-DE" sz="1000" b="1">
                <a:solidFill>
                  <a:srgbClr val="0000FF"/>
                </a:solidFill>
                <a:latin typeface="Courier New"/>
                <a:ea typeface="Times New Roman"/>
              </a:rPr>
              <a:t>in</a:t>
            </a:r>
            <a:r>
              <a:rPr lang="de-DE" sz="1000">
                <a:solidFill>
                  <a:srgbClr val="000000"/>
                </a:solidFill>
                <a:latin typeface="Courier New"/>
                <a:ea typeface="Times New Roman"/>
              </a:rPr>
              <a:t> nodes</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reaction </a:t>
            </a:r>
            <a:r>
              <a:rPr lang="de-DE" sz="1000" b="1">
                <a:solidFill>
                  <a:srgbClr val="000080"/>
                </a:solidFill>
                <a:latin typeface="Courier New"/>
                <a:ea typeface="Times New Roman"/>
              </a:rPr>
              <a:t>=</a:t>
            </a:r>
            <a:r>
              <a:rPr lang="de-DE" sz="1000">
                <a:solidFill>
                  <a:srgbClr val="000000"/>
                </a:solidFill>
                <a:latin typeface="Courier New"/>
                <a:ea typeface="Times New Roman"/>
              </a:rPr>
              <a:t> node</a:t>
            </a:r>
            <a:r>
              <a:rPr lang="de-DE" sz="1000" b="1">
                <a:solidFill>
                  <a:srgbClr val="000080"/>
                </a:solidFill>
                <a:latin typeface="Courier New"/>
                <a:ea typeface="Times New Roman"/>
              </a:rPr>
              <a:t>.</a:t>
            </a:r>
            <a:r>
              <a:rPr lang="de-DE" sz="1000">
                <a:solidFill>
                  <a:srgbClr val="000000"/>
                </a:solidFill>
                <a:latin typeface="Courier New"/>
                <a:ea typeface="Times New Roman"/>
              </a:rPr>
              <a:t>GetSolutionStepValue</a:t>
            </a:r>
            <a:r>
              <a:rPr lang="de-DE" sz="1000" b="1">
                <a:solidFill>
                  <a:srgbClr val="000080"/>
                </a:solidFill>
                <a:latin typeface="Courier New"/>
                <a:ea typeface="Times New Roman"/>
              </a:rPr>
              <a:t>(</a:t>
            </a:r>
            <a:r>
              <a:rPr lang="de-DE" sz="1000">
                <a:solidFill>
                  <a:srgbClr val="000000"/>
                </a:solidFill>
                <a:latin typeface="Courier New"/>
                <a:ea typeface="Times New Roman"/>
              </a:rPr>
              <a:t>REACTION</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a:solidFill>
                  <a:srgbClr val="FF0000"/>
                </a:solidFill>
                <a:latin typeface="Courier New"/>
                <a:ea typeface="Times New Roman"/>
              </a:rPr>
              <a:t>0</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fy </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b="1">
                <a:solidFill>
                  <a:srgbClr val="000080"/>
                </a:solidFill>
                <a:latin typeface="Courier New"/>
                <a:ea typeface="Times New Roman"/>
              </a:rPr>
              <a:t>-</a:t>
            </a:r>
            <a:r>
              <a:rPr lang="de-DE" sz="1000">
                <a:solidFill>
                  <a:srgbClr val="000000"/>
                </a:solidFill>
                <a:latin typeface="Courier New"/>
                <a:ea typeface="Times New Roman"/>
              </a:rPr>
              <a:t>reaction</a:t>
            </a:r>
            <a:r>
              <a:rPr lang="de-DE" sz="1000" b="1">
                <a:solidFill>
                  <a:srgbClr val="000080"/>
                </a:solidFill>
                <a:latin typeface="Courier New"/>
                <a:ea typeface="Times New Roman"/>
              </a:rPr>
              <a:t>[</a:t>
            </a:r>
            <a:r>
              <a:rPr lang="de-DE" sz="1000">
                <a:solidFill>
                  <a:srgbClr val="FF0000"/>
                </a:solidFill>
                <a:latin typeface="Courier New"/>
                <a:ea typeface="Times New Roman"/>
              </a:rPr>
              <a:t>1</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a:t>
            </a:r>
            <a:r>
              <a:rPr lang="de-DE" sz="1000" b="1">
                <a:solidFill>
                  <a:srgbClr val="0000FF"/>
                </a:solidFill>
                <a:latin typeface="Courier New"/>
                <a:ea typeface="Times New Roman"/>
              </a:rPr>
              <a:t>return</a:t>
            </a:r>
            <a:r>
              <a:rPr lang="de-DE" sz="1000">
                <a:solidFill>
                  <a:srgbClr val="000000"/>
                </a:solidFill>
                <a:latin typeface="Courier New"/>
                <a:ea typeface="Times New Roman"/>
              </a:rPr>
              <a:t> fy</a:t>
            </a:r>
          </a:p>
          <a:p>
            <a:pPr>
              <a:lnSpc>
                <a:spcPct val="107000"/>
              </a:lnSpc>
              <a:spcAft>
                <a:spcPts val="0"/>
              </a:spcAft>
              <a:defRPr/>
            </a:pPr>
            <a:endParaRPr lang="de-DE" sz="1000" b="1">
              <a:solidFill>
                <a:srgbClr val="0000FF"/>
              </a:solidFill>
              <a:latin typeface="Courier New"/>
              <a:ea typeface="Times New Roman"/>
            </a:endParaRPr>
          </a:p>
          <a:p>
            <a:pPr>
              <a:lnSpc>
                <a:spcPct val="107000"/>
              </a:lnSpc>
              <a:spcAft>
                <a:spcPts val="0"/>
              </a:spcAft>
              <a:defRPr/>
            </a:pPr>
            <a:r>
              <a:rPr lang="de-DE" sz="1000" b="1">
                <a:solidFill>
                  <a:srgbClr val="0000FF"/>
                </a:solidFill>
                <a:latin typeface="Courier New"/>
                <a:ea typeface="Times New Roman"/>
              </a:rPr>
              <a:t>def</a:t>
            </a:r>
            <a:r>
              <a:rPr lang="de-DE" sz="1000">
                <a:solidFill>
                  <a:srgbClr val="000000"/>
                </a:solidFill>
                <a:latin typeface="Courier New"/>
                <a:ea typeface="Times New Roman"/>
              </a:rPr>
              <a:t> </a:t>
            </a:r>
            <a:r>
              <a:rPr lang="de-DE" sz="1000">
                <a:solidFill>
                  <a:srgbClr val="FF00FF"/>
                </a:solidFill>
                <a:latin typeface="Courier New"/>
                <a:ea typeface="Times New Roman"/>
              </a:rPr>
              <a:t>ExtractMoment</a:t>
            </a:r>
            <a:r>
              <a:rPr lang="de-DE" sz="1000" b="1">
                <a:solidFill>
                  <a:srgbClr val="000080"/>
                </a:solidFill>
                <a:latin typeface="Courier New"/>
                <a:ea typeface="Times New Roman"/>
              </a:rPr>
              <a:t>(</a:t>
            </a:r>
            <a:r>
              <a:rPr lang="de-DE" sz="1000">
                <a:solidFill>
                  <a:srgbClr val="000000"/>
                </a:solidFill>
                <a:latin typeface="Courier New"/>
                <a:ea typeface="Times New Roman"/>
              </a:rPr>
              <a:t>nodes</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mz </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a:solidFill>
                  <a:srgbClr val="FF0000"/>
                </a:solidFill>
                <a:latin typeface="Courier New"/>
                <a:ea typeface="Times New Roman"/>
              </a:rPr>
              <a:t>0.0</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a:t>
            </a:r>
            <a:r>
              <a:rPr lang="de-DE" sz="1000" b="1">
                <a:solidFill>
                  <a:srgbClr val="0000FF"/>
                </a:solidFill>
                <a:latin typeface="Courier New"/>
                <a:ea typeface="Times New Roman"/>
              </a:rPr>
              <a:t>for</a:t>
            </a:r>
            <a:r>
              <a:rPr lang="de-DE" sz="1000">
                <a:solidFill>
                  <a:srgbClr val="000000"/>
                </a:solidFill>
                <a:latin typeface="Courier New"/>
                <a:ea typeface="Times New Roman"/>
              </a:rPr>
              <a:t> node </a:t>
            </a:r>
            <a:r>
              <a:rPr lang="de-DE" sz="1000" b="1">
                <a:solidFill>
                  <a:srgbClr val="0000FF"/>
                </a:solidFill>
                <a:latin typeface="Courier New"/>
                <a:ea typeface="Times New Roman"/>
              </a:rPr>
              <a:t>in</a:t>
            </a:r>
            <a:r>
              <a:rPr lang="de-DE" sz="1000">
                <a:solidFill>
                  <a:srgbClr val="000000"/>
                </a:solidFill>
                <a:latin typeface="Courier New"/>
                <a:ea typeface="Times New Roman"/>
              </a:rPr>
              <a:t> nodes</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reaction </a:t>
            </a:r>
            <a:r>
              <a:rPr lang="de-DE" sz="1000" b="1">
                <a:solidFill>
                  <a:srgbClr val="000080"/>
                </a:solidFill>
                <a:latin typeface="Courier New"/>
                <a:ea typeface="Times New Roman"/>
              </a:rPr>
              <a:t>=</a:t>
            </a:r>
            <a:r>
              <a:rPr lang="de-DE" sz="1000">
                <a:solidFill>
                  <a:srgbClr val="000000"/>
                </a:solidFill>
                <a:latin typeface="Courier New"/>
                <a:ea typeface="Times New Roman"/>
              </a:rPr>
              <a:t> node</a:t>
            </a:r>
            <a:r>
              <a:rPr lang="de-DE" sz="1000" b="1">
                <a:solidFill>
                  <a:srgbClr val="000080"/>
                </a:solidFill>
                <a:latin typeface="Courier New"/>
                <a:ea typeface="Times New Roman"/>
              </a:rPr>
              <a:t>.</a:t>
            </a:r>
            <a:r>
              <a:rPr lang="de-DE" sz="1000">
                <a:solidFill>
                  <a:srgbClr val="000000"/>
                </a:solidFill>
                <a:latin typeface="Courier New"/>
                <a:ea typeface="Times New Roman"/>
              </a:rPr>
              <a:t>GetSolutionStepValue</a:t>
            </a:r>
            <a:r>
              <a:rPr lang="de-DE" sz="1000" b="1">
                <a:solidFill>
                  <a:srgbClr val="000080"/>
                </a:solidFill>
                <a:latin typeface="Courier New"/>
                <a:ea typeface="Times New Roman"/>
              </a:rPr>
              <a:t>(</a:t>
            </a:r>
            <a:r>
              <a:rPr lang="de-DE" sz="1000">
                <a:solidFill>
                  <a:srgbClr val="000000"/>
                </a:solidFill>
                <a:latin typeface="Courier New"/>
                <a:ea typeface="Times New Roman"/>
              </a:rPr>
              <a:t>REACTION</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a:solidFill>
                  <a:srgbClr val="FF0000"/>
                </a:solidFill>
                <a:latin typeface="Courier New"/>
                <a:ea typeface="Times New Roman"/>
              </a:rPr>
              <a:t>0</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fx </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b="1">
                <a:solidFill>
                  <a:srgbClr val="000080"/>
                </a:solidFill>
                <a:latin typeface="Courier New"/>
                <a:ea typeface="Times New Roman"/>
              </a:rPr>
              <a:t>-</a:t>
            </a:r>
            <a:r>
              <a:rPr lang="de-DE" sz="1000">
                <a:solidFill>
                  <a:srgbClr val="000000"/>
                </a:solidFill>
                <a:latin typeface="Courier New"/>
                <a:ea typeface="Times New Roman"/>
              </a:rPr>
              <a:t>reaction</a:t>
            </a:r>
            <a:r>
              <a:rPr lang="de-DE" sz="1000" b="1">
                <a:solidFill>
                  <a:srgbClr val="000080"/>
                </a:solidFill>
                <a:latin typeface="Courier New"/>
                <a:ea typeface="Times New Roman"/>
              </a:rPr>
              <a:t>[</a:t>
            </a:r>
            <a:r>
              <a:rPr lang="de-DE" sz="1000">
                <a:solidFill>
                  <a:srgbClr val="FF0000"/>
                </a:solidFill>
                <a:latin typeface="Courier New"/>
                <a:ea typeface="Times New Roman"/>
              </a:rPr>
              <a:t>0</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fy </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b="1">
                <a:solidFill>
                  <a:srgbClr val="000080"/>
                </a:solidFill>
                <a:latin typeface="Courier New"/>
                <a:ea typeface="Times New Roman"/>
              </a:rPr>
              <a:t>-</a:t>
            </a:r>
            <a:r>
              <a:rPr lang="de-DE" sz="1000">
                <a:solidFill>
                  <a:srgbClr val="000000"/>
                </a:solidFill>
                <a:latin typeface="Courier New"/>
                <a:ea typeface="Times New Roman"/>
              </a:rPr>
              <a:t>reaction</a:t>
            </a:r>
            <a:r>
              <a:rPr lang="de-DE" sz="1000" b="1">
                <a:solidFill>
                  <a:srgbClr val="000080"/>
                </a:solidFill>
                <a:latin typeface="Courier New"/>
                <a:ea typeface="Times New Roman"/>
              </a:rPr>
              <a:t>[</a:t>
            </a:r>
            <a:r>
              <a:rPr lang="de-DE" sz="1000">
                <a:solidFill>
                  <a:srgbClr val="FF0000"/>
                </a:solidFill>
                <a:latin typeface="Courier New"/>
                <a:ea typeface="Times New Roman"/>
              </a:rPr>
              <a:t>1</a:t>
            </a:r>
            <a:r>
              <a:rPr lang="de-DE" sz="1000" b="1">
                <a:solidFill>
                  <a:srgbClr val="000080"/>
                </a:solidFill>
                <a:latin typeface="Courier New"/>
                <a:ea typeface="Times New Roman"/>
              </a:rPr>
              <a:t>]</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rx </a:t>
            </a:r>
            <a:r>
              <a:rPr lang="de-DE" sz="1000" b="1">
                <a:solidFill>
                  <a:srgbClr val="000080"/>
                </a:solidFill>
                <a:latin typeface="Courier New"/>
                <a:ea typeface="Times New Roman"/>
              </a:rPr>
              <a:t>=</a:t>
            </a:r>
            <a:r>
              <a:rPr lang="de-DE" sz="1000">
                <a:solidFill>
                  <a:srgbClr val="000000"/>
                </a:solidFill>
                <a:latin typeface="Courier New"/>
                <a:ea typeface="Times New Roman"/>
              </a:rPr>
              <a:t> node</a:t>
            </a:r>
            <a:r>
              <a:rPr lang="de-DE" sz="1000" b="1">
                <a:solidFill>
                  <a:srgbClr val="000080"/>
                </a:solidFill>
                <a:latin typeface="Courier New"/>
                <a:ea typeface="Times New Roman"/>
              </a:rPr>
              <a:t>.</a:t>
            </a:r>
            <a:r>
              <a:rPr lang="de-DE" sz="1000">
                <a:solidFill>
                  <a:srgbClr val="000000"/>
                </a:solidFill>
                <a:latin typeface="Courier New"/>
                <a:ea typeface="Times New Roman"/>
              </a:rPr>
              <a:t>X </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a:solidFill>
                  <a:srgbClr val="FF0000"/>
                </a:solidFill>
                <a:latin typeface="Courier New"/>
                <a:ea typeface="Times New Roman"/>
              </a:rPr>
              <a:t>0.0</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ry </a:t>
            </a:r>
            <a:r>
              <a:rPr lang="de-DE" sz="1000" b="1">
                <a:solidFill>
                  <a:srgbClr val="000080"/>
                </a:solidFill>
                <a:latin typeface="Courier New"/>
                <a:ea typeface="Times New Roman"/>
              </a:rPr>
              <a:t>=</a:t>
            </a:r>
            <a:r>
              <a:rPr lang="de-DE" sz="1000">
                <a:solidFill>
                  <a:srgbClr val="000000"/>
                </a:solidFill>
                <a:latin typeface="Courier New"/>
                <a:ea typeface="Times New Roman"/>
              </a:rPr>
              <a:t> node</a:t>
            </a:r>
            <a:r>
              <a:rPr lang="de-DE" sz="1000" b="1">
                <a:solidFill>
                  <a:srgbClr val="000080"/>
                </a:solidFill>
                <a:latin typeface="Courier New"/>
                <a:ea typeface="Times New Roman"/>
              </a:rPr>
              <a:t>.</a:t>
            </a:r>
            <a:r>
              <a:rPr lang="de-DE" sz="1000">
                <a:solidFill>
                  <a:srgbClr val="000000"/>
                </a:solidFill>
                <a:latin typeface="Courier New"/>
                <a:ea typeface="Times New Roman"/>
              </a:rPr>
              <a:t>Y </a:t>
            </a:r>
            <a:r>
              <a:rPr lang="de-DE" sz="1000" b="1">
                <a:solidFill>
                  <a:srgbClr val="000080"/>
                </a:solidFill>
                <a:latin typeface="Courier New"/>
                <a:ea typeface="Times New Roman"/>
              </a:rPr>
              <a:t>-</a:t>
            </a:r>
            <a:r>
              <a:rPr lang="de-DE" sz="1000">
                <a:solidFill>
                  <a:srgbClr val="000000"/>
                </a:solidFill>
                <a:latin typeface="Courier New"/>
                <a:ea typeface="Times New Roman"/>
              </a:rPr>
              <a:t> </a:t>
            </a:r>
            <a:r>
              <a:rPr lang="de-DE" sz="1000">
                <a:solidFill>
                  <a:srgbClr val="FF0000"/>
                </a:solidFill>
                <a:latin typeface="Courier New"/>
                <a:ea typeface="Times New Roman"/>
              </a:rPr>
              <a:t>0.0</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mz </a:t>
            </a:r>
            <a:r>
              <a:rPr lang="de-DE" sz="1000" b="1">
                <a:solidFill>
                  <a:srgbClr val="000080"/>
                </a:solidFill>
                <a:latin typeface="Courier New"/>
                <a:ea typeface="Times New Roman"/>
              </a:rPr>
              <a:t>+=</a:t>
            </a:r>
            <a:r>
              <a:rPr lang="de-DE" sz="1000">
                <a:solidFill>
                  <a:srgbClr val="000000"/>
                </a:solidFill>
                <a:latin typeface="Courier New"/>
                <a:ea typeface="Times New Roman"/>
              </a:rPr>
              <a:t> ry </a:t>
            </a:r>
            <a:r>
              <a:rPr lang="de-DE" sz="1000" b="1">
                <a:solidFill>
                  <a:srgbClr val="000080"/>
                </a:solidFill>
                <a:latin typeface="Courier New"/>
                <a:ea typeface="Times New Roman"/>
              </a:rPr>
              <a:t>*</a:t>
            </a:r>
            <a:r>
              <a:rPr lang="de-DE" sz="1000">
                <a:solidFill>
                  <a:srgbClr val="000000"/>
                </a:solidFill>
                <a:latin typeface="Courier New"/>
                <a:ea typeface="Times New Roman"/>
              </a:rPr>
              <a:t> fx </a:t>
            </a:r>
            <a:r>
              <a:rPr lang="de-DE" sz="1000" b="1">
                <a:solidFill>
                  <a:srgbClr val="000080"/>
                </a:solidFill>
                <a:latin typeface="Courier New"/>
                <a:ea typeface="Times New Roman"/>
              </a:rPr>
              <a:t>-</a:t>
            </a:r>
            <a:r>
              <a:rPr lang="de-DE" sz="1000">
                <a:solidFill>
                  <a:srgbClr val="000000"/>
                </a:solidFill>
                <a:latin typeface="Courier New"/>
                <a:ea typeface="Times New Roman"/>
              </a:rPr>
              <a:t> rx </a:t>
            </a:r>
            <a:r>
              <a:rPr lang="de-DE" sz="1000" b="1">
                <a:solidFill>
                  <a:srgbClr val="000080"/>
                </a:solidFill>
                <a:latin typeface="Courier New"/>
                <a:ea typeface="Times New Roman"/>
              </a:rPr>
              <a:t>*</a:t>
            </a:r>
            <a:r>
              <a:rPr lang="de-DE" sz="1000">
                <a:solidFill>
                  <a:srgbClr val="000000"/>
                </a:solidFill>
                <a:latin typeface="Courier New"/>
                <a:ea typeface="Times New Roman"/>
              </a:rPr>
              <a:t> fy</a:t>
            </a:r>
            <a:endParaRPr lang="de-DE" sz="1000">
              <a:latin typeface="Calibri"/>
              <a:ea typeface="Times New Roman"/>
            </a:endParaRPr>
          </a:p>
          <a:p>
            <a:pPr>
              <a:lnSpc>
                <a:spcPct val="107000"/>
              </a:lnSpc>
              <a:spcAft>
                <a:spcPts val="0"/>
              </a:spcAft>
              <a:defRPr/>
            </a:pPr>
            <a:r>
              <a:rPr lang="de-DE" sz="1000">
                <a:solidFill>
                  <a:srgbClr val="000000"/>
                </a:solidFill>
                <a:latin typeface="Courier New"/>
                <a:ea typeface="Times New Roman"/>
              </a:rPr>
              <a:t>    </a:t>
            </a:r>
            <a:r>
              <a:rPr lang="de-DE" sz="1000" b="1">
                <a:solidFill>
                  <a:srgbClr val="0000FF"/>
                </a:solidFill>
                <a:latin typeface="Courier New"/>
                <a:ea typeface="Times New Roman"/>
              </a:rPr>
              <a:t>return</a:t>
            </a:r>
            <a:r>
              <a:rPr lang="de-DE" sz="1000">
                <a:solidFill>
                  <a:srgbClr val="000000"/>
                </a:solidFill>
                <a:latin typeface="Courier New"/>
                <a:ea typeface="Times New Roman"/>
              </a:rPr>
              <a:t> mz</a:t>
            </a:r>
            <a:endParaRPr lang="de-DE" sz="1000">
              <a:latin typeface="Calibri"/>
              <a:ea typeface="Times New Roman"/>
            </a:endParaRPr>
          </a:p>
          <a:p>
            <a:pPr>
              <a:lnSpc>
                <a:spcPct val="107000"/>
              </a:lnSpc>
              <a:spcAft>
                <a:spcPts val="0"/>
              </a:spcAft>
              <a:defRPr/>
            </a:pPr>
            <a:endParaRPr lang="de-DE" sz="1000">
              <a:latin typeface="Calibri"/>
              <a:ea typeface="Times New Roman"/>
            </a:endParaRPr>
          </a:p>
        </p:txBody>
      </p:sp>
      <p:cxnSp>
        <p:nvCxnSpPr>
          <p:cNvPr id="142" name="Straight Arrow Connector 157"/>
          <p:cNvCxnSpPr>
            <a:cxnSpLocks/>
          </p:cNvCxnSpPr>
          <p:nvPr/>
        </p:nvCxnSpPr>
        <p:spPr bwMode="auto">
          <a:xfrm flipH="1">
            <a:off x="3448594" y="2122762"/>
            <a:ext cx="3105010" cy="97093"/>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Connector 160"/>
          <p:cNvCxnSpPr>
            <a:cxnSpLocks/>
          </p:cNvCxnSpPr>
          <p:nvPr/>
        </p:nvCxnSpPr>
        <p:spPr bwMode="auto">
          <a:xfrm rot="5400000">
            <a:off x="2488500" y="3604733"/>
            <a:ext cx="531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144" name="Rectangle 4"/>
          <p:cNvSpPr/>
          <p:nvPr/>
        </p:nvSpPr>
        <p:spPr bwMode="auto">
          <a:xfrm>
            <a:off x="354143" y="928151"/>
            <a:ext cx="4572000" cy="1000274"/>
          </a:xfrm>
          <a:prstGeom prst="rect">
            <a:avLst/>
          </a:prstGeom>
        </p:spPr>
        <p:txBody>
          <a:bodyPr>
            <a:spAutoFit/>
          </a:bodyPr>
          <a:lstStyle/>
          <a:p>
            <a:pPr lvl="0">
              <a:spcBef>
                <a:spcPts val="600"/>
              </a:spcBef>
              <a:defRPr/>
            </a:pPr>
            <a:r>
              <a:rPr lang="de-DE" sz="1400">
                <a:solidFill>
                  <a:srgbClr val="0070C0"/>
                </a:solidFill>
              </a:rPr>
              <a:t>Some selected code snippets</a:t>
            </a:r>
          </a:p>
          <a:p>
            <a:pPr lvl="0">
              <a:spcBef>
                <a:spcPts val="600"/>
              </a:spcBef>
              <a:defRPr/>
            </a:pPr>
            <a:r>
              <a:rPr lang="de-DE" sz="1000"/>
              <a:t>Compare Exercise_08:</a:t>
            </a:r>
            <a:endParaRPr/>
          </a:p>
          <a:p>
            <a:pPr lvl="0">
              <a:spcBef>
                <a:spcPts val="600"/>
              </a:spcBef>
              <a:defRPr/>
            </a:pPr>
            <a:r>
              <a:rPr lang="de-DE" sz="1000"/>
              <a:t>MainKratosFsiWithSepRes.py: lines 155-178</a:t>
            </a:r>
            <a:endParaRPr/>
          </a:p>
          <a:p>
            <a:pPr lvl="0">
              <a:spcBef>
                <a:spcPts val="600"/>
              </a:spcBef>
              <a:defRPr/>
            </a:pPr>
            <a:r>
              <a:rPr lang="de-DE" sz="1000"/>
              <a:t>MainKratosFsiWithVecRes.py: lines 155-178</a:t>
            </a:r>
            <a:endParaRPr/>
          </a:p>
        </p:txBody>
      </p:sp>
      <p:cxnSp>
        <p:nvCxnSpPr>
          <p:cNvPr id="145" name="Straight Arrow Connector 161"/>
          <p:cNvCxnSpPr>
            <a:cxnSpLocks/>
          </p:cNvCxnSpPr>
          <p:nvPr/>
        </p:nvCxnSpPr>
        <p:spPr bwMode="auto">
          <a:xfrm flipH="1" flipV="1">
            <a:off x="3476154" y="3448377"/>
            <a:ext cx="3298779" cy="303054"/>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62"/>
          <p:cNvCxnSpPr>
            <a:cxnSpLocks/>
          </p:cNvCxnSpPr>
          <p:nvPr/>
        </p:nvCxnSpPr>
        <p:spPr bwMode="auto">
          <a:xfrm flipH="1" flipV="1">
            <a:off x="3892731" y="5333576"/>
            <a:ext cx="2882203" cy="270849"/>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25</a:t>
            </a:r>
          </a:p>
        </p:txBody>
      </p:sp>
      <p:sp>
        <p:nvSpPr>
          <p:cNvPr id="5" name="Title 2"/>
          <p:cNvSpPr>
            <a:spLocks noGrp="1"/>
          </p:cNvSpPr>
          <p:nvPr>
            <p:ph type="title"/>
          </p:nvPr>
        </p:nvSpPr>
        <p:spPr bwMode="auto">
          <a:xfrm>
            <a:off x="319090" y="232330"/>
            <a:ext cx="8508999" cy="366190"/>
          </a:xfrm>
        </p:spPr>
        <p:txBody>
          <a:bodyPr/>
          <a:lstStyle/>
          <a:p>
            <a:pPr>
              <a:defRPr/>
            </a:pPr>
            <a:r>
              <a:rPr lang="de-DE"/>
              <a:t>Case of</a:t>
            </a:r>
            <a:r>
              <a:rPr lang="hu-HU"/>
              <a:t> </a:t>
            </a:r>
            <a:r>
              <a:rPr lang="de-DE"/>
              <a:t>3 x SDoF = MDoF</a:t>
            </a:r>
          </a:p>
        </p:txBody>
      </p:sp>
      <p:sp>
        <p:nvSpPr>
          <p:cNvPr id="6" name="Rectangle 161"/>
          <p:cNvSpPr/>
          <p:nvPr/>
        </p:nvSpPr>
        <p:spPr bwMode="auto">
          <a:xfrm>
            <a:off x="340328" y="4796026"/>
            <a:ext cx="4926368" cy="1738938"/>
          </a:xfrm>
          <a:prstGeom prst="rect">
            <a:avLst/>
          </a:prstGeom>
        </p:spPr>
        <p:txBody>
          <a:bodyPr wrap="square">
            <a:spAutoFit/>
          </a:bodyPr>
          <a:lstStyle/>
          <a:p>
            <a:pPr>
              <a:lnSpc>
                <a:spcPct val="107000"/>
              </a:lnSpc>
              <a:spcAft>
                <a:spcPts val="0"/>
              </a:spcAft>
              <a:defRPr/>
            </a:pPr>
            <a:r>
              <a:rPr lang="de-DE" sz="1000" b="1" dirty="0" err="1">
                <a:solidFill>
                  <a:srgbClr val="0000FF"/>
                </a:solidFill>
                <a:latin typeface="Courier New"/>
                <a:ea typeface="Times New Roman"/>
              </a:rPr>
              <a:t>def</a:t>
            </a:r>
            <a:r>
              <a:rPr lang="de-DE" sz="1000" dirty="0">
                <a:solidFill>
                  <a:srgbClr val="000000"/>
                </a:solidFill>
                <a:latin typeface="Courier New"/>
                <a:ea typeface="Times New Roman"/>
              </a:rPr>
              <a:t> </a:t>
            </a:r>
            <a:r>
              <a:rPr lang="de-DE" sz="1000" dirty="0" err="1">
                <a:solidFill>
                  <a:srgbClr val="FF00FF"/>
                </a:solidFill>
                <a:latin typeface="Courier New"/>
                <a:ea typeface="Times New Roman"/>
              </a:rPr>
              <a:t>RotateMirrorDisplace</a:t>
            </a:r>
            <a:r>
              <a:rPr lang="de-DE" sz="1000" b="1" dirty="0">
                <a:solidFill>
                  <a:srgbClr val="000080"/>
                </a:solidFill>
                <a:latin typeface="Courier New"/>
                <a:ea typeface="Times New Roman"/>
              </a:rPr>
              <a:t>(</a:t>
            </a:r>
            <a:r>
              <a:rPr lang="de-DE" sz="1000" dirty="0" err="1">
                <a:solidFill>
                  <a:srgbClr val="000000"/>
                </a:solidFill>
                <a:latin typeface="Courier New"/>
                <a:ea typeface="Times New Roman"/>
              </a:rPr>
              <a:t>theta</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dispX</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dispY</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nodes</a:t>
            </a:r>
            <a:r>
              <a:rPr lang="de-DE" sz="1000" b="1" dirty="0">
                <a:solidFill>
                  <a:srgbClr val="000080"/>
                </a:solidFill>
                <a:latin typeface="Courier New"/>
                <a:ea typeface="Times New Roman"/>
              </a:rPr>
              <a:t>):</a:t>
            </a:r>
            <a:endParaRPr lang="de-DE" sz="1000" dirty="0">
              <a:latin typeface="Calibri"/>
              <a:ea typeface="Times New Roman"/>
            </a:endParaRPr>
          </a:p>
          <a:p>
            <a:pPr>
              <a:lnSpc>
                <a:spcPct val="107000"/>
              </a:lnSpc>
              <a:spcAft>
                <a:spcPts val="0"/>
              </a:spcAft>
              <a:defRPr/>
            </a:pPr>
            <a:r>
              <a:rPr lang="de-DE" sz="1000" dirty="0">
                <a:solidFill>
                  <a:srgbClr val="000000"/>
                </a:solidFill>
                <a:latin typeface="Courier New"/>
                <a:ea typeface="Times New Roman"/>
              </a:rPr>
              <a:t>    </a:t>
            </a:r>
            <a:r>
              <a:rPr lang="de-DE" sz="1000" b="1" dirty="0" err="1">
                <a:solidFill>
                  <a:srgbClr val="0000FF"/>
                </a:solidFill>
                <a:latin typeface="Courier New"/>
                <a:ea typeface="Times New Roman"/>
              </a:rPr>
              <a:t>for</a:t>
            </a: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node</a:t>
            </a:r>
            <a:r>
              <a:rPr lang="de-DE" sz="1000" dirty="0">
                <a:solidFill>
                  <a:srgbClr val="000000"/>
                </a:solidFill>
                <a:latin typeface="Courier New"/>
                <a:ea typeface="Times New Roman"/>
              </a:rPr>
              <a:t> </a:t>
            </a:r>
            <a:r>
              <a:rPr lang="de-DE" sz="1000" b="1" dirty="0">
                <a:solidFill>
                  <a:srgbClr val="0000FF"/>
                </a:solidFill>
                <a:latin typeface="Courier New"/>
                <a:ea typeface="Times New Roman"/>
              </a:rPr>
              <a:t>in</a:t>
            </a: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nodes</a:t>
            </a:r>
            <a:r>
              <a:rPr lang="de-DE" sz="1000" b="1" dirty="0">
                <a:solidFill>
                  <a:srgbClr val="000080"/>
                </a:solidFill>
                <a:latin typeface="Courier New"/>
                <a:ea typeface="Times New Roman"/>
              </a:rPr>
              <a:t>:</a:t>
            </a:r>
            <a:endParaRPr lang="de-DE" sz="1000" dirty="0">
              <a:latin typeface="Calibri"/>
              <a:ea typeface="Times New Roman"/>
            </a:endParaRPr>
          </a:p>
          <a:p>
            <a:pPr>
              <a:lnSpc>
                <a:spcPct val="107000"/>
              </a:lnSpc>
              <a:spcAft>
                <a:spcPts val="0"/>
              </a:spcAft>
              <a:defRPr/>
            </a:pPr>
            <a:r>
              <a:rPr lang="de-DE" sz="1000" dirty="0">
                <a:solidFill>
                  <a:srgbClr val="000000"/>
                </a:solidFill>
                <a:latin typeface="Courier New"/>
                <a:ea typeface="Times New Roman"/>
              </a:rPr>
              <a:t>        rx0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node</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X0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dirty="0">
                <a:solidFill>
                  <a:srgbClr val="FF0000"/>
                </a:solidFill>
                <a:latin typeface="Courier New"/>
                <a:ea typeface="Times New Roman"/>
              </a:rPr>
              <a:t>0.0</a:t>
            </a:r>
            <a:endParaRPr lang="de-DE" sz="1000" dirty="0">
              <a:latin typeface="Calibri"/>
              <a:ea typeface="Times New Roman"/>
            </a:endParaRPr>
          </a:p>
          <a:p>
            <a:pPr>
              <a:lnSpc>
                <a:spcPct val="107000"/>
              </a:lnSpc>
              <a:spcAft>
                <a:spcPts val="0"/>
              </a:spcAft>
              <a:defRPr/>
            </a:pPr>
            <a:r>
              <a:rPr lang="de-DE" sz="1000" dirty="0">
                <a:solidFill>
                  <a:srgbClr val="000000"/>
                </a:solidFill>
                <a:latin typeface="Courier New"/>
                <a:ea typeface="Times New Roman"/>
              </a:rPr>
              <a:t>        ry0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node</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Y0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dirty="0">
                <a:solidFill>
                  <a:srgbClr val="FF0000"/>
                </a:solidFill>
                <a:latin typeface="Courier New"/>
                <a:ea typeface="Times New Roman"/>
              </a:rPr>
              <a:t>0.0</a:t>
            </a:r>
            <a:endParaRPr lang="de-DE" sz="1000" dirty="0">
              <a:latin typeface="Calibri"/>
              <a:ea typeface="Times New Roman"/>
            </a:endParaRPr>
          </a:p>
          <a:p>
            <a:pPr>
              <a:lnSpc>
                <a:spcPct val="107000"/>
              </a:lnSpc>
              <a:spcAft>
                <a:spcPts val="0"/>
              </a:spcAft>
              <a:defRPr/>
            </a:pP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rx</a:t>
            </a:r>
            <a:r>
              <a:rPr lang="de-DE" sz="1000" dirty="0">
                <a:solidFill>
                  <a:srgbClr val="000000"/>
                </a:solidFill>
                <a:latin typeface="Courier New"/>
                <a:ea typeface="Times New Roman"/>
              </a:rPr>
              <a:t>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cos</a:t>
            </a:r>
            <a:r>
              <a:rPr lang="de-DE" sz="1000" b="1" dirty="0">
                <a:solidFill>
                  <a:srgbClr val="000080"/>
                </a:solidFill>
                <a:latin typeface="Courier New"/>
                <a:ea typeface="Times New Roman"/>
              </a:rPr>
              <a:t>(</a:t>
            </a:r>
            <a:r>
              <a:rPr lang="de-DE" sz="1000" dirty="0" err="1">
                <a:solidFill>
                  <a:srgbClr val="000000"/>
                </a:solidFill>
                <a:latin typeface="Courier New"/>
                <a:ea typeface="Times New Roman"/>
              </a:rPr>
              <a:t>theta</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rx0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sin</a:t>
            </a:r>
            <a:r>
              <a:rPr lang="de-DE" sz="1000" b="1" dirty="0">
                <a:solidFill>
                  <a:srgbClr val="000080"/>
                </a:solidFill>
                <a:latin typeface="Courier New"/>
                <a:ea typeface="Times New Roman"/>
              </a:rPr>
              <a:t>(</a:t>
            </a:r>
            <a:r>
              <a:rPr lang="de-DE" sz="1000" dirty="0" err="1">
                <a:solidFill>
                  <a:srgbClr val="000000"/>
                </a:solidFill>
                <a:latin typeface="Courier New"/>
                <a:ea typeface="Times New Roman"/>
              </a:rPr>
              <a:t>theta</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ry0</a:t>
            </a:r>
            <a:endParaRPr lang="de-DE" sz="1000" dirty="0">
              <a:latin typeface="Calibri"/>
              <a:ea typeface="Times New Roman"/>
            </a:endParaRPr>
          </a:p>
          <a:p>
            <a:pPr>
              <a:lnSpc>
                <a:spcPct val="107000"/>
              </a:lnSpc>
              <a:spcAft>
                <a:spcPts val="0"/>
              </a:spcAft>
              <a:defRPr/>
            </a:pP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ry</a:t>
            </a:r>
            <a:r>
              <a:rPr lang="de-DE" sz="1000" dirty="0">
                <a:solidFill>
                  <a:srgbClr val="000000"/>
                </a:solidFill>
                <a:latin typeface="Courier New"/>
                <a:ea typeface="Times New Roman"/>
              </a:rPr>
              <a:t>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sin</a:t>
            </a:r>
            <a:r>
              <a:rPr lang="de-DE" sz="1000" b="1" dirty="0">
                <a:solidFill>
                  <a:srgbClr val="000080"/>
                </a:solidFill>
                <a:latin typeface="Courier New"/>
                <a:ea typeface="Times New Roman"/>
              </a:rPr>
              <a:t>(</a:t>
            </a:r>
            <a:r>
              <a:rPr lang="de-DE" sz="1000" dirty="0" err="1">
                <a:solidFill>
                  <a:srgbClr val="000000"/>
                </a:solidFill>
                <a:latin typeface="Courier New"/>
                <a:ea typeface="Times New Roman"/>
              </a:rPr>
              <a:t>theta</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rx0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cos</a:t>
            </a:r>
            <a:r>
              <a:rPr lang="de-DE" sz="1000" b="1" dirty="0">
                <a:solidFill>
                  <a:srgbClr val="000080"/>
                </a:solidFill>
                <a:latin typeface="Courier New"/>
                <a:ea typeface="Times New Roman"/>
              </a:rPr>
              <a:t>(</a:t>
            </a:r>
            <a:r>
              <a:rPr lang="de-DE" sz="1000" dirty="0" err="1">
                <a:solidFill>
                  <a:srgbClr val="000000"/>
                </a:solidFill>
                <a:latin typeface="Courier New"/>
                <a:ea typeface="Times New Roman"/>
              </a:rPr>
              <a:t>theta</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ry0</a:t>
            </a:r>
            <a:endParaRPr lang="de-DE" sz="1000" dirty="0">
              <a:latin typeface="Calibri"/>
              <a:ea typeface="Times New Roman"/>
            </a:endParaRPr>
          </a:p>
          <a:p>
            <a:pPr>
              <a:lnSpc>
                <a:spcPct val="107000"/>
              </a:lnSpc>
              <a:spcAft>
                <a:spcPts val="0"/>
              </a:spcAft>
              <a:defRPr/>
            </a:pPr>
            <a:r>
              <a:rPr lang="de-DE" sz="1000" dirty="0">
                <a:solidFill>
                  <a:srgbClr val="000000"/>
                </a:solidFill>
                <a:latin typeface="Courier New"/>
                <a:ea typeface="Times New Roman"/>
              </a:rPr>
              <a:t>        dx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rx</a:t>
            </a:r>
            <a:r>
              <a:rPr lang="de-DE" sz="1000" dirty="0">
                <a:solidFill>
                  <a:srgbClr val="000000"/>
                </a:solidFill>
                <a:latin typeface="Courier New"/>
                <a:ea typeface="Times New Roman"/>
              </a:rPr>
              <a:t>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rx0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dispX</a:t>
            </a:r>
            <a:endParaRPr lang="de-DE" sz="1000" dirty="0">
              <a:latin typeface="Calibri"/>
              <a:ea typeface="Times New Roman"/>
            </a:endParaRPr>
          </a:p>
          <a:p>
            <a:pPr>
              <a:lnSpc>
                <a:spcPct val="107000"/>
              </a:lnSpc>
              <a:spcAft>
                <a:spcPts val="0"/>
              </a:spcAft>
              <a:defRPr/>
            </a:pP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dy</a:t>
            </a:r>
            <a:r>
              <a:rPr lang="de-DE" sz="1000" dirty="0">
                <a:solidFill>
                  <a:srgbClr val="000000"/>
                </a:solidFill>
                <a:latin typeface="Courier New"/>
                <a:ea typeface="Times New Roman"/>
              </a:rPr>
              <a:t>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ry</a:t>
            </a:r>
            <a:r>
              <a:rPr lang="de-DE" sz="1000" dirty="0">
                <a:solidFill>
                  <a:srgbClr val="000000"/>
                </a:solidFill>
                <a:latin typeface="Courier New"/>
                <a:ea typeface="Times New Roman"/>
              </a:rPr>
              <a:t>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ry0 </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dispY</a:t>
            </a:r>
            <a:endParaRPr lang="de-DE" sz="1000" dirty="0">
              <a:latin typeface="Calibri"/>
              <a:ea typeface="Times New Roman"/>
            </a:endParaRPr>
          </a:p>
          <a:p>
            <a:pPr>
              <a:lnSpc>
                <a:spcPct val="107000"/>
              </a:lnSpc>
              <a:spcAft>
                <a:spcPts val="0"/>
              </a:spcAft>
              <a:defRPr/>
            </a:pP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node</a:t>
            </a:r>
            <a:r>
              <a:rPr lang="de-DE" sz="1000" b="1" dirty="0" err="1">
                <a:solidFill>
                  <a:srgbClr val="000080"/>
                </a:solidFill>
                <a:latin typeface="Courier New"/>
                <a:ea typeface="Times New Roman"/>
              </a:rPr>
              <a:t>.</a:t>
            </a:r>
            <a:r>
              <a:rPr lang="de-DE" sz="1000" dirty="0" err="1">
                <a:solidFill>
                  <a:srgbClr val="000000"/>
                </a:solidFill>
                <a:latin typeface="Courier New"/>
                <a:ea typeface="Times New Roman"/>
              </a:rPr>
              <a:t>SetSolutionStepValue</a:t>
            </a:r>
            <a:r>
              <a:rPr lang="de-DE" sz="1000" b="1" dirty="0">
                <a:solidFill>
                  <a:srgbClr val="000080"/>
                </a:solidFill>
                <a:latin typeface="Courier New"/>
                <a:ea typeface="Times New Roman"/>
              </a:rPr>
              <a:t>(</a:t>
            </a:r>
            <a:r>
              <a:rPr lang="de-DE" sz="1000" dirty="0">
                <a:latin typeface="Courier New"/>
                <a:ea typeface="Times New Roman"/>
              </a:rPr>
              <a:t>MESH_DISPLACEMENT</a:t>
            </a:r>
            <a:r>
              <a:rPr lang="de-DE" sz="1000" dirty="0">
                <a:solidFill>
                  <a:srgbClr val="000000"/>
                </a:solidFill>
                <a:latin typeface="Courier New"/>
                <a:ea typeface="Times New Roman"/>
              </a:rPr>
              <a:t>_X</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dx</a:t>
            </a:r>
            <a:r>
              <a:rPr lang="de-DE" sz="1000" b="1" dirty="0">
                <a:solidFill>
                  <a:srgbClr val="000080"/>
                </a:solidFill>
                <a:latin typeface="Courier New"/>
                <a:ea typeface="Times New Roman"/>
              </a:rPr>
              <a:t>)</a:t>
            </a:r>
            <a:endParaRPr lang="de-DE" sz="1000" dirty="0">
              <a:latin typeface="Calibri"/>
              <a:ea typeface="Times New Roman"/>
            </a:endParaRPr>
          </a:p>
          <a:p>
            <a:pPr>
              <a:lnSpc>
                <a:spcPct val="107000"/>
              </a:lnSpc>
              <a:spcAft>
                <a:spcPts val="0"/>
              </a:spcAft>
              <a:defRPr/>
            </a:pP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node</a:t>
            </a:r>
            <a:r>
              <a:rPr lang="de-DE" sz="1000" b="1" dirty="0" err="1">
                <a:solidFill>
                  <a:srgbClr val="000080"/>
                </a:solidFill>
                <a:latin typeface="Courier New"/>
                <a:ea typeface="Times New Roman"/>
              </a:rPr>
              <a:t>.</a:t>
            </a:r>
            <a:r>
              <a:rPr lang="de-DE" sz="1000" dirty="0" err="1">
                <a:solidFill>
                  <a:srgbClr val="000000"/>
                </a:solidFill>
                <a:latin typeface="Courier New"/>
                <a:ea typeface="Times New Roman"/>
              </a:rPr>
              <a:t>SetSolutionStepValue</a:t>
            </a:r>
            <a:r>
              <a:rPr lang="de-DE" sz="1000" b="1" dirty="0">
                <a:solidFill>
                  <a:srgbClr val="000080"/>
                </a:solidFill>
                <a:latin typeface="Courier New"/>
                <a:ea typeface="Times New Roman"/>
              </a:rPr>
              <a:t>(</a:t>
            </a:r>
            <a:r>
              <a:rPr lang="de-DE" sz="1000" dirty="0">
                <a:latin typeface="Courier New"/>
                <a:ea typeface="Times New Roman"/>
              </a:rPr>
              <a:t>MESH_DISPLACEMENT</a:t>
            </a:r>
            <a:r>
              <a:rPr lang="de-DE" sz="1000" dirty="0">
                <a:solidFill>
                  <a:srgbClr val="000000"/>
                </a:solidFill>
                <a:latin typeface="Courier New"/>
                <a:ea typeface="Times New Roman"/>
              </a:rPr>
              <a:t>_Y</a:t>
            </a:r>
            <a:r>
              <a:rPr lang="de-DE" sz="1000" b="1" dirty="0">
                <a:solidFill>
                  <a:srgbClr val="000080"/>
                </a:solidFill>
                <a:latin typeface="Courier New"/>
                <a:ea typeface="Times New Roman"/>
              </a:rPr>
              <a:t>,</a:t>
            </a:r>
            <a:r>
              <a:rPr lang="de-DE" sz="1000" dirty="0">
                <a:solidFill>
                  <a:srgbClr val="000000"/>
                </a:solidFill>
                <a:latin typeface="Courier New"/>
                <a:ea typeface="Times New Roman"/>
              </a:rPr>
              <a:t> </a:t>
            </a:r>
            <a:r>
              <a:rPr lang="de-DE" sz="1000" dirty="0" err="1">
                <a:solidFill>
                  <a:srgbClr val="000000"/>
                </a:solidFill>
                <a:latin typeface="Courier New"/>
                <a:ea typeface="Times New Roman"/>
              </a:rPr>
              <a:t>dy</a:t>
            </a:r>
            <a:r>
              <a:rPr lang="de-DE" sz="1000" b="1" dirty="0">
                <a:solidFill>
                  <a:srgbClr val="000080"/>
                </a:solidFill>
                <a:latin typeface="Courier New"/>
                <a:ea typeface="Times New Roman"/>
              </a:rPr>
              <a:t>)</a:t>
            </a:r>
            <a:endParaRPr lang="de-DE" sz="1000" dirty="0">
              <a:latin typeface="Calibri"/>
              <a:ea typeface="Times New Roman"/>
            </a:endParaRPr>
          </a:p>
        </p:txBody>
      </p:sp>
      <p:sp>
        <p:nvSpPr>
          <p:cNvPr id="7" name="Rectangle 162"/>
          <p:cNvSpPr/>
          <p:nvPr/>
        </p:nvSpPr>
        <p:spPr bwMode="auto">
          <a:xfrm>
            <a:off x="323850" y="1988451"/>
            <a:ext cx="4819650" cy="1244956"/>
          </a:xfrm>
          <a:prstGeom prst="rect">
            <a:avLst/>
          </a:prstGeom>
        </p:spPr>
        <p:txBody>
          <a:bodyPr wrap="square">
            <a:spAutoFit/>
          </a:bodyPr>
          <a:lstStyle/>
          <a:p>
            <a:pPr>
              <a:lnSpc>
                <a:spcPct val="107000"/>
              </a:lnSpc>
              <a:spcAft>
                <a:spcPts val="0"/>
              </a:spcAft>
              <a:defRPr/>
            </a:pPr>
            <a:r>
              <a:rPr lang="de-DE" sz="1000">
                <a:solidFill>
                  <a:srgbClr val="000000"/>
                </a:solidFill>
                <a:latin typeface="Courier New"/>
                <a:ea typeface="Times New Roman"/>
              </a:rPr>
              <a:t> pitching_moment </a:t>
            </a:r>
            <a:r>
              <a:rPr lang="de-DE" sz="1000" b="1">
                <a:solidFill>
                  <a:srgbClr val="000080"/>
                </a:solidFill>
                <a:latin typeface="Courier New"/>
                <a:ea typeface="Times New Roman"/>
              </a:rPr>
              <a:t>=</a:t>
            </a:r>
            <a:r>
              <a:rPr lang="de-DE" sz="1000">
                <a:solidFill>
                  <a:srgbClr val="000000"/>
                </a:solidFill>
                <a:latin typeface="Courier New"/>
                <a:ea typeface="Times New Roman"/>
              </a:rPr>
              <a:t> ExtractMoment</a:t>
            </a:r>
            <a:r>
              <a:rPr lang="de-DE" sz="1000" b="1">
                <a:solidFill>
                  <a:srgbClr val="000080"/>
                </a:solidFill>
                <a:latin typeface="Courier New"/>
                <a:ea typeface="Times New Roman"/>
              </a:rPr>
              <a:t>(</a:t>
            </a:r>
            <a:r>
              <a:rPr lang="de-DE" sz="1000">
                <a:solidFill>
                  <a:srgbClr val="000000"/>
                </a:solidFill>
                <a:latin typeface="Courier New"/>
                <a:ea typeface="Times New Roman"/>
              </a:rPr>
              <a:t>Structure.Nodes</a:t>
            </a:r>
            <a:r>
              <a:rPr lang="de-DE" sz="1000" b="1">
                <a:solidFill>
                  <a:srgbClr val="000080"/>
                </a:solidFill>
                <a:latin typeface="Courier New"/>
                <a:ea typeface="Times New Roman"/>
              </a:rPr>
              <a:t>)</a:t>
            </a:r>
            <a:endParaRPr lang="de-DE" sz="1100">
              <a:latin typeface="Calibri"/>
              <a:ea typeface="Times New Roman"/>
            </a:endParaRPr>
          </a:p>
          <a:p>
            <a:pPr>
              <a:lnSpc>
                <a:spcPct val="107000"/>
              </a:lnSpc>
              <a:spcAft>
                <a:spcPts val="0"/>
              </a:spcAft>
              <a:defRPr/>
            </a:pPr>
            <a:r>
              <a:rPr lang="de-DE" sz="1000">
                <a:solidFill>
                  <a:srgbClr val="000000"/>
                </a:solidFill>
                <a:latin typeface="Courier New"/>
                <a:ea typeface="Times New Roman"/>
              </a:rPr>
              <a:t> reactionX </a:t>
            </a:r>
            <a:r>
              <a:rPr lang="de-DE" sz="1000" b="1">
                <a:solidFill>
                  <a:srgbClr val="000080"/>
                </a:solidFill>
                <a:latin typeface="Courier New"/>
                <a:ea typeface="Times New Roman"/>
              </a:rPr>
              <a:t>=</a:t>
            </a:r>
            <a:r>
              <a:rPr lang="de-DE" sz="1000">
                <a:solidFill>
                  <a:srgbClr val="000000"/>
                </a:solidFill>
                <a:latin typeface="Courier New"/>
                <a:ea typeface="Times New Roman"/>
              </a:rPr>
              <a:t> ExtractForceX</a:t>
            </a:r>
            <a:r>
              <a:rPr lang="de-DE" sz="1000" b="1">
                <a:solidFill>
                  <a:srgbClr val="000080"/>
                </a:solidFill>
                <a:latin typeface="Courier New"/>
                <a:ea typeface="Times New Roman"/>
              </a:rPr>
              <a:t>(</a:t>
            </a:r>
            <a:r>
              <a:rPr lang="de-DE" sz="1000">
                <a:solidFill>
                  <a:srgbClr val="000000"/>
                </a:solidFill>
                <a:latin typeface="Courier New"/>
                <a:ea typeface="Times New Roman"/>
              </a:rPr>
              <a:t>Structure.Nodes</a:t>
            </a:r>
            <a:r>
              <a:rPr lang="de-DE" sz="1000" b="1">
                <a:solidFill>
                  <a:srgbClr val="000080"/>
                </a:solidFill>
                <a:latin typeface="Courier New"/>
                <a:ea typeface="Times New Roman"/>
              </a:rPr>
              <a:t>)</a:t>
            </a:r>
            <a:endParaRPr lang="de-DE" sz="1100">
              <a:latin typeface="Calibri"/>
              <a:ea typeface="Times New Roman"/>
            </a:endParaRPr>
          </a:p>
          <a:p>
            <a:pPr>
              <a:lnSpc>
                <a:spcPct val="107000"/>
              </a:lnSpc>
              <a:spcAft>
                <a:spcPts val="0"/>
              </a:spcAft>
              <a:defRPr/>
            </a:pPr>
            <a:r>
              <a:rPr lang="de-DE" sz="1000">
                <a:solidFill>
                  <a:srgbClr val="000000"/>
                </a:solidFill>
                <a:latin typeface="Courier New"/>
                <a:ea typeface="Times New Roman"/>
              </a:rPr>
              <a:t> reactionY </a:t>
            </a:r>
            <a:r>
              <a:rPr lang="de-DE" sz="1000" b="1">
                <a:solidFill>
                  <a:srgbClr val="000080"/>
                </a:solidFill>
                <a:latin typeface="Courier New"/>
                <a:ea typeface="Times New Roman"/>
              </a:rPr>
              <a:t>=</a:t>
            </a:r>
            <a:r>
              <a:rPr lang="de-DE" sz="1000">
                <a:solidFill>
                  <a:srgbClr val="000000"/>
                </a:solidFill>
                <a:latin typeface="Courier New"/>
                <a:ea typeface="Times New Roman"/>
              </a:rPr>
              <a:t> ExtractForceY</a:t>
            </a:r>
            <a:r>
              <a:rPr lang="de-DE" sz="1000" b="1">
                <a:solidFill>
                  <a:srgbClr val="000080"/>
                </a:solidFill>
                <a:latin typeface="Courier New"/>
                <a:ea typeface="Times New Roman"/>
              </a:rPr>
              <a:t>(</a:t>
            </a:r>
            <a:r>
              <a:rPr lang="de-DE" sz="1000">
                <a:solidFill>
                  <a:srgbClr val="000000"/>
                </a:solidFill>
                <a:latin typeface="Courier New"/>
                <a:ea typeface="Times New Roman"/>
              </a:rPr>
              <a:t>Structure.Nodes</a:t>
            </a:r>
            <a:r>
              <a:rPr lang="de-DE" sz="1000" b="1">
                <a:solidFill>
                  <a:srgbClr val="000080"/>
                </a:solidFill>
                <a:latin typeface="Courier New"/>
                <a:ea typeface="Times New Roman"/>
              </a:rPr>
              <a:t>)</a:t>
            </a:r>
            <a:endParaRPr lang="de-DE" sz="1100">
              <a:latin typeface="Calibri"/>
              <a:ea typeface="Times New Roman"/>
            </a:endParaRPr>
          </a:p>
          <a:p>
            <a:pPr>
              <a:lnSpc>
                <a:spcPct val="107000"/>
              </a:lnSpc>
              <a:spcAft>
                <a:spcPts val="0"/>
              </a:spcAft>
              <a:defRPr/>
            </a:pPr>
            <a:r>
              <a:rPr lang="de-DE" sz="1000">
                <a:solidFill>
                  <a:srgbClr val="000000"/>
                </a:solidFill>
                <a:latin typeface="Courier New"/>
                <a:ea typeface="Times New Roman"/>
              </a:rPr>
              <a:t> </a:t>
            </a:r>
            <a:endParaRPr lang="de-DE" sz="1100">
              <a:latin typeface="Calibri"/>
              <a:ea typeface="Times New Roman"/>
            </a:endParaRPr>
          </a:p>
          <a:p>
            <a:pPr>
              <a:lnSpc>
                <a:spcPct val="107000"/>
              </a:lnSpc>
              <a:spcAft>
                <a:spcPts val="0"/>
              </a:spcAft>
              <a:defRPr/>
            </a:pPr>
            <a:r>
              <a:rPr lang="de-DE" sz="1000">
                <a:solidFill>
                  <a:srgbClr val="000000"/>
                </a:solidFill>
                <a:latin typeface="Courier New"/>
                <a:ea typeface="Times New Roman"/>
              </a:rPr>
              <a:t> structure_rotAlpha_solver</a:t>
            </a:r>
            <a:r>
              <a:rPr lang="de-DE" sz="1000" b="1">
                <a:solidFill>
                  <a:srgbClr val="000080"/>
                </a:solidFill>
                <a:latin typeface="Courier New"/>
                <a:ea typeface="Times New Roman"/>
              </a:rPr>
              <a:t>.</a:t>
            </a:r>
            <a:r>
              <a:rPr lang="de-DE" sz="1000">
                <a:solidFill>
                  <a:srgbClr val="000000"/>
                </a:solidFill>
                <a:latin typeface="Courier New"/>
                <a:ea typeface="Times New Roman"/>
              </a:rPr>
              <a:t>solveStructure</a:t>
            </a:r>
            <a:r>
              <a:rPr lang="de-DE" sz="1000" b="1">
                <a:solidFill>
                  <a:srgbClr val="000080"/>
                </a:solidFill>
                <a:latin typeface="Courier New"/>
                <a:ea typeface="Times New Roman"/>
              </a:rPr>
              <a:t>(</a:t>
            </a:r>
            <a:r>
              <a:rPr lang="de-DE" sz="1000">
                <a:solidFill>
                  <a:srgbClr val="000000"/>
                </a:solidFill>
                <a:latin typeface="Courier New"/>
                <a:ea typeface="Times New Roman"/>
              </a:rPr>
              <a:t>pitching_moment</a:t>
            </a:r>
            <a:r>
              <a:rPr lang="de-DE" sz="1000" b="1">
                <a:solidFill>
                  <a:srgbClr val="000080"/>
                </a:solidFill>
                <a:latin typeface="Courier New"/>
                <a:ea typeface="Times New Roman"/>
              </a:rPr>
              <a:t>)</a:t>
            </a:r>
            <a:endParaRPr lang="de-DE" sz="1100">
              <a:latin typeface="Calibri"/>
              <a:ea typeface="Times New Roman"/>
            </a:endParaRPr>
          </a:p>
          <a:p>
            <a:pPr>
              <a:lnSpc>
                <a:spcPct val="107000"/>
              </a:lnSpc>
              <a:spcAft>
                <a:spcPts val="0"/>
              </a:spcAft>
              <a:defRPr/>
            </a:pPr>
            <a:r>
              <a:rPr lang="de-DE" sz="1000">
                <a:solidFill>
                  <a:srgbClr val="000000"/>
                </a:solidFill>
                <a:latin typeface="Courier New"/>
                <a:ea typeface="Times New Roman"/>
              </a:rPr>
              <a:t> structure_dispX_solver</a:t>
            </a:r>
            <a:r>
              <a:rPr lang="de-DE" sz="1000" b="1">
                <a:solidFill>
                  <a:srgbClr val="000080"/>
                </a:solidFill>
                <a:latin typeface="Courier New"/>
                <a:ea typeface="Times New Roman"/>
              </a:rPr>
              <a:t>.</a:t>
            </a:r>
            <a:r>
              <a:rPr lang="de-DE" sz="1000">
                <a:solidFill>
                  <a:srgbClr val="000000"/>
                </a:solidFill>
                <a:latin typeface="Courier New"/>
                <a:ea typeface="Times New Roman"/>
              </a:rPr>
              <a:t>solveStructure</a:t>
            </a:r>
            <a:r>
              <a:rPr lang="de-DE" sz="1000" b="1">
                <a:solidFill>
                  <a:srgbClr val="000080"/>
                </a:solidFill>
                <a:latin typeface="Courier New"/>
                <a:ea typeface="Times New Roman"/>
              </a:rPr>
              <a:t>(</a:t>
            </a:r>
            <a:r>
              <a:rPr lang="de-DE" sz="1000">
                <a:solidFill>
                  <a:srgbClr val="000000"/>
                </a:solidFill>
                <a:latin typeface="Courier New"/>
                <a:ea typeface="Times New Roman"/>
              </a:rPr>
              <a:t>reactionX</a:t>
            </a:r>
            <a:r>
              <a:rPr lang="de-DE" sz="1000" b="1">
                <a:solidFill>
                  <a:srgbClr val="000080"/>
                </a:solidFill>
                <a:latin typeface="Courier New"/>
                <a:ea typeface="Times New Roman"/>
              </a:rPr>
              <a:t>)</a:t>
            </a:r>
            <a:endParaRPr lang="de-DE" sz="1100">
              <a:latin typeface="Calibri"/>
              <a:ea typeface="Times New Roman"/>
            </a:endParaRPr>
          </a:p>
          <a:p>
            <a:pPr>
              <a:lnSpc>
                <a:spcPct val="107000"/>
              </a:lnSpc>
              <a:spcAft>
                <a:spcPts val="0"/>
              </a:spcAft>
              <a:defRPr/>
            </a:pPr>
            <a:r>
              <a:rPr lang="de-DE" sz="1000">
                <a:solidFill>
                  <a:srgbClr val="000000"/>
                </a:solidFill>
                <a:latin typeface="Courier New"/>
                <a:ea typeface="Times New Roman"/>
              </a:rPr>
              <a:t> structure_dispY_solver</a:t>
            </a:r>
            <a:r>
              <a:rPr lang="de-DE" sz="1000" b="1">
                <a:solidFill>
                  <a:srgbClr val="000080"/>
                </a:solidFill>
                <a:latin typeface="Courier New"/>
                <a:ea typeface="Times New Roman"/>
              </a:rPr>
              <a:t>.</a:t>
            </a:r>
            <a:r>
              <a:rPr lang="de-DE" sz="1000">
                <a:solidFill>
                  <a:srgbClr val="000000"/>
                </a:solidFill>
                <a:latin typeface="Courier New"/>
                <a:ea typeface="Times New Roman"/>
              </a:rPr>
              <a:t>solveStructure</a:t>
            </a:r>
            <a:r>
              <a:rPr lang="de-DE" sz="1000" b="1">
                <a:solidFill>
                  <a:srgbClr val="000080"/>
                </a:solidFill>
                <a:latin typeface="Courier New"/>
                <a:ea typeface="Times New Roman"/>
              </a:rPr>
              <a:t>(</a:t>
            </a:r>
            <a:r>
              <a:rPr lang="de-DE" sz="1000">
                <a:solidFill>
                  <a:srgbClr val="000000"/>
                </a:solidFill>
                <a:latin typeface="Courier New"/>
                <a:ea typeface="Times New Roman"/>
              </a:rPr>
              <a:t>reactionY</a:t>
            </a:r>
            <a:r>
              <a:rPr lang="de-DE" sz="1000" b="1">
                <a:solidFill>
                  <a:srgbClr val="000080"/>
                </a:solidFill>
                <a:latin typeface="Courier New"/>
                <a:ea typeface="Times New Roman"/>
              </a:rPr>
              <a:t>)</a:t>
            </a:r>
            <a:endParaRPr lang="de-DE" sz="1000"/>
          </a:p>
        </p:txBody>
      </p:sp>
      <p:sp>
        <p:nvSpPr>
          <p:cNvPr id="8" name="Rectangle 163"/>
          <p:cNvSpPr/>
          <p:nvPr/>
        </p:nvSpPr>
        <p:spPr bwMode="auto">
          <a:xfrm>
            <a:off x="5453709" y="957606"/>
            <a:ext cx="3278216" cy="4616648"/>
          </a:xfrm>
          <a:prstGeom prst="rect">
            <a:avLst/>
          </a:prstGeom>
        </p:spPr>
        <p:txBody>
          <a:bodyPr wrap="square">
            <a:spAutoFit/>
          </a:bodyPr>
          <a:lstStyle/>
          <a:p>
            <a:pPr lvl="0">
              <a:spcBef>
                <a:spcPts val="600"/>
              </a:spcBef>
              <a:defRPr/>
            </a:pPr>
            <a:r>
              <a:rPr lang="de-DE" sz="1400">
                <a:solidFill>
                  <a:srgbClr val="0070C0"/>
                </a:solidFill>
              </a:rPr>
              <a:t>Calculate the DoFs using the respective structural solver for </a:t>
            </a:r>
            <a:endParaRPr/>
          </a:p>
          <a:p>
            <a:pPr lvl="0">
              <a:spcBef>
                <a:spcPts val="600"/>
              </a:spcBef>
              <a:defRPr/>
            </a:pPr>
            <a:r>
              <a:rPr lang="hu-HU" sz="1400">
                <a:solidFill>
                  <a:srgbClr val="000000"/>
                </a:solidFill>
              </a:rPr>
              <a:t>⇒</a:t>
            </a:r>
            <a:r>
              <a:rPr lang="de-DE" sz="1400">
                <a:solidFill>
                  <a:srgbClr val="000000"/>
                </a:solidFill>
              </a:rPr>
              <a:t> displacement_X</a:t>
            </a: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a:spcBef>
                <a:spcPts val="600"/>
              </a:spcBef>
              <a:defRPr/>
            </a:pPr>
            <a:r>
              <a:rPr lang="hu-HU" sz="1400">
                <a:solidFill>
                  <a:srgbClr val="000000"/>
                </a:solidFill>
              </a:rPr>
              <a:t>⇒</a:t>
            </a:r>
            <a:r>
              <a:rPr lang="de-DE" sz="1400">
                <a:solidFill>
                  <a:srgbClr val="000000"/>
                </a:solidFill>
              </a:rPr>
              <a:t> displacement_Y</a:t>
            </a:r>
            <a:endParaRPr lang="hu-HU"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lvl="0">
              <a:spcBef>
                <a:spcPts val="600"/>
              </a:spcBef>
              <a:defRPr/>
            </a:pPr>
            <a:endParaRPr lang="de-DE" sz="1400">
              <a:solidFill>
                <a:srgbClr val="000000"/>
              </a:solidFill>
            </a:endParaRPr>
          </a:p>
          <a:p>
            <a:pPr>
              <a:spcBef>
                <a:spcPts val="600"/>
              </a:spcBef>
              <a:defRPr/>
            </a:pPr>
            <a:r>
              <a:rPr lang="hu-HU" sz="1400">
                <a:solidFill>
                  <a:srgbClr val="000000"/>
                </a:solidFill>
              </a:rPr>
              <a:t>⇒</a:t>
            </a:r>
            <a:r>
              <a:rPr lang="de-DE" sz="1400">
                <a:solidFill>
                  <a:srgbClr val="000000"/>
                </a:solidFill>
              </a:rPr>
              <a:t> rotation</a:t>
            </a:r>
            <a:endParaRPr lang="hu-HU" sz="1400">
              <a:solidFill>
                <a:srgbClr val="000000"/>
              </a:solidFill>
            </a:endParaRPr>
          </a:p>
          <a:p>
            <a:pPr lvl="0">
              <a:spcBef>
                <a:spcPts val="600"/>
              </a:spcBef>
              <a:defRPr/>
            </a:pPr>
            <a:endParaRPr lang="hu-HU" sz="1400">
              <a:solidFill>
                <a:srgbClr val="000000"/>
              </a:solidFill>
            </a:endParaRPr>
          </a:p>
        </p:txBody>
      </p:sp>
      <p:grpSp>
        <p:nvGrpSpPr>
          <p:cNvPr id="9" name="Group 164"/>
          <p:cNvGrpSpPr/>
          <p:nvPr/>
        </p:nvGrpSpPr>
        <p:grpSpPr bwMode="auto">
          <a:xfrm>
            <a:off x="6778858" y="1804550"/>
            <a:ext cx="1266352" cy="708869"/>
            <a:chOff x="2457812" y="4975417"/>
            <a:chExt cx="1266352" cy="708869"/>
          </a:xfrm>
        </p:grpSpPr>
        <p:grpSp>
          <p:nvGrpSpPr>
            <p:cNvPr id="10" name="Group 165"/>
            <p:cNvGrpSpPr/>
            <p:nvPr/>
          </p:nvGrpSpPr>
          <p:grpSpPr bwMode="auto">
            <a:xfrm>
              <a:off x="3155946" y="4975417"/>
              <a:ext cx="568218" cy="705019"/>
              <a:chOff x="4184355" y="5393782"/>
              <a:chExt cx="387645" cy="480972"/>
            </a:xfrm>
          </p:grpSpPr>
          <p:grpSp>
            <p:nvGrpSpPr>
              <p:cNvPr id="11" name="Group 167"/>
              <p:cNvGrpSpPr/>
              <p:nvPr/>
            </p:nvGrpSpPr>
            <p:grpSpPr bwMode="auto">
              <a:xfrm rot="5400000">
                <a:off x="4269386" y="5572637"/>
                <a:ext cx="217085" cy="387147"/>
                <a:chOff x="5950248" y="2555872"/>
                <a:chExt cx="249238" cy="599748"/>
              </a:xfrm>
            </p:grpSpPr>
            <p:grpSp>
              <p:nvGrpSpPr>
                <p:cNvPr id="12" name="Group 332"/>
                <p:cNvGrpSpPr/>
                <p:nvPr/>
              </p:nvGrpSpPr>
              <p:grpSpPr bwMode="auto">
                <a:xfrm>
                  <a:off x="5963349" y="2614507"/>
                  <a:ext cx="224932" cy="541113"/>
                  <a:chOff x="9990" y="11820"/>
                  <a:chExt cx="228" cy="456"/>
                </a:xfrm>
              </p:grpSpPr>
              <p:sp>
                <p:nvSpPr>
                  <p:cNvPr id="13"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14"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15"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16"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17"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18"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19"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20"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21"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22"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23"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24"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25"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26"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27" name="Group 335"/>
                <p:cNvGrpSpPr/>
                <p:nvPr/>
              </p:nvGrpSpPr>
              <p:grpSpPr bwMode="auto">
                <a:xfrm flipV="1">
                  <a:off x="5950248" y="2555872"/>
                  <a:ext cx="249238" cy="55562"/>
                  <a:chOff x="10468" y="9915"/>
                  <a:chExt cx="392" cy="87"/>
                </a:xfrm>
              </p:grpSpPr>
              <p:sp>
                <p:nvSpPr>
                  <p:cNvPr id="28"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29"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30"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31"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32"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33"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34"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35"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36"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37"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38"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39"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40"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41"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42" name="Group 168"/>
              <p:cNvGrpSpPr/>
              <p:nvPr/>
            </p:nvGrpSpPr>
            <p:grpSpPr bwMode="auto">
              <a:xfrm rot="5400000">
                <a:off x="4269883" y="5308751"/>
                <a:ext cx="217087" cy="387147"/>
                <a:chOff x="5363186" y="2554685"/>
                <a:chExt cx="249238" cy="599748"/>
              </a:xfrm>
            </p:grpSpPr>
            <p:grpSp>
              <p:nvGrpSpPr>
                <p:cNvPr id="43" name="Group 332"/>
                <p:cNvGrpSpPr/>
                <p:nvPr/>
              </p:nvGrpSpPr>
              <p:grpSpPr bwMode="auto">
                <a:xfrm>
                  <a:off x="5485832" y="2613320"/>
                  <a:ext cx="3946" cy="541113"/>
                  <a:chOff x="10104" y="11820"/>
                  <a:chExt cx="4" cy="456"/>
                </a:xfrm>
              </p:grpSpPr>
              <p:sp>
                <p:nvSpPr>
                  <p:cNvPr id="44"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45"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46" name="Group 335"/>
                <p:cNvGrpSpPr/>
                <p:nvPr/>
              </p:nvGrpSpPr>
              <p:grpSpPr bwMode="auto">
                <a:xfrm flipV="1">
                  <a:off x="5363186" y="2554685"/>
                  <a:ext cx="249238" cy="55562"/>
                  <a:chOff x="10468" y="9915"/>
                  <a:chExt cx="392" cy="87"/>
                </a:xfrm>
              </p:grpSpPr>
              <p:sp>
                <p:nvSpPr>
                  <p:cNvPr id="47"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48"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49"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50"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51"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52"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53"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54"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5"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6"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7"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58"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59"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60"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61"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62" name="Group 172"/>
                <p:cNvGrpSpPr/>
                <p:nvPr/>
              </p:nvGrpSpPr>
              <p:grpSpPr bwMode="auto">
                <a:xfrm>
                  <a:off x="5415805" y="2768987"/>
                  <a:ext cx="144000" cy="144000"/>
                  <a:chOff x="5416310" y="2768987"/>
                  <a:chExt cx="144000" cy="144000"/>
                </a:xfrm>
              </p:grpSpPr>
              <p:sp>
                <p:nvSpPr>
                  <p:cNvPr id="63"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64"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65"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sp>
          <p:nvSpPr>
            <p:cNvPr id="66" name="Rectangle 166"/>
            <p:cNvSpPr/>
            <p:nvPr/>
          </p:nvSpPr>
          <p:spPr bwMode="auto">
            <a:xfrm rot="5400000">
              <a:off x="247189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67" name="Group 222"/>
          <p:cNvGrpSpPr/>
          <p:nvPr/>
        </p:nvGrpSpPr>
        <p:grpSpPr bwMode="auto">
          <a:xfrm rot="5400000">
            <a:off x="6822619" y="3687249"/>
            <a:ext cx="1231132" cy="753389"/>
            <a:chOff x="3717067" y="5393782"/>
            <a:chExt cx="854933" cy="480972"/>
          </a:xfrm>
        </p:grpSpPr>
        <p:sp>
          <p:nvSpPr>
            <p:cNvPr id="68" name="Rectangle 223"/>
            <p:cNvSpPr/>
            <p:nvPr/>
          </p:nvSpPr>
          <p:spPr bwMode="auto">
            <a:xfrm>
              <a:off x="3717067" y="5428915"/>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9" name="Group 224"/>
            <p:cNvGrpSpPr/>
            <p:nvPr/>
          </p:nvGrpSpPr>
          <p:grpSpPr bwMode="auto">
            <a:xfrm rot="5400000">
              <a:off x="4269386" y="5572637"/>
              <a:ext cx="217085" cy="387147"/>
              <a:chOff x="5950248" y="2555872"/>
              <a:chExt cx="249238" cy="599748"/>
            </a:xfrm>
          </p:grpSpPr>
          <p:grpSp>
            <p:nvGrpSpPr>
              <p:cNvPr id="70" name="Group 332"/>
              <p:cNvGrpSpPr/>
              <p:nvPr/>
            </p:nvGrpSpPr>
            <p:grpSpPr bwMode="auto">
              <a:xfrm>
                <a:off x="5963349" y="2614507"/>
                <a:ext cx="224932" cy="541113"/>
                <a:chOff x="9990" y="11820"/>
                <a:chExt cx="228" cy="456"/>
              </a:xfrm>
            </p:grpSpPr>
            <p:sp>
              <p:nvSpPr>
                <p:cNvPr id="71"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72"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73"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74"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75"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76"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77"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78"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79"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80"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81"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82"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83"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84"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85" name="Group 335"/>
              <p:cNvGrpSpPr/>
              <p:nvPr/>
            </p:nvGrpSpPr>
            <p:grpSpPr bwMode="auto">
              <a:xfrm flipV="1">
                <a:off x="5950248" y="2555872"/>
                <a:ext cx="249238" cy="55562"/>
                <a:chOff x="10468" y="9915"/>
                <a:chExt cx="392" cy="87"/>
              </a:xfrm>
            </p:grpSpPr>
            <p:sp>
              <p:nvSpPr>
                <p:cNvPr id="86"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87"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88"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89"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90"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91"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92"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93"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94"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95"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96"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97"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98"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99"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100" name="Group 225"/>
            <p:cNvGrpSpPr/>
            <p:nvPr/>
          </p:nvGrpSpPr>
          <p:grpSpPr bwMode="auto">
            <a:xfrm rot="5400000">
              <a:off x="4269883" y="5308751"/>
              <a:ext cx="217087" cy="387147"/>
              <a:chOff x="5363186" y="2554685"/>
              <a:chExt cx="249238" cy="599748"/>
            </a:xfrm>
          </p:grpSpPr>
          <p:grpSp>
            <p:nvGrpSpPr>
              <p:cNvPr id="101" name="Group 332"/>
              <p:cNvGrpSpPr/>
              <p:nvPr/>
            </p:nvGrpSpPr>
            <p:grpSpPr bwMode="auto">
              <a:xfrm>
                <a:off x="5485832" y="2613320"/>
                <a:ext cx="3946" cy="541113"/>
                <a:chOff x="10104" y="11820"/>
                <a:chExt cx="4" cy="456"/>
              </a:xfrm>
            </p:grpSpPr>
            <p:sp>
              <p:nvSpPr>
                <p:cNvPr id="102"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103"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104" name="Group 335"/>
              <p:cNvGrpSpPr/>
              <p:nvPr/>
            </p:nvGrpSpPr>
            <p:grpSpPr bwMode="auto">
              <a:xfrm flipV="1">
                <a:off x="5363186" y="2554685"/>
                <a:ext cx="249238" cy="55562"/>
                <a:chOff x="10468" y="9915"/>
                <a:chExt cx="392" cy="87"/>
              </a:xfrm>
            </p:grpSpPr>
            <p:sp>
              <p:nvSpPr>
                <p:cNvPr id="105"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106"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107"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108"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109"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10"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11"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12"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13"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14"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15"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16"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17"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18"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119"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120" name="Group 229"/>
              <p:cNvGrpSpPr/>
              <p:nvPr/>
            </p:nvGrpSpPr>
            <p:grpSpPr bwMode="auto">
              <a:xfrm>
                <a:off x="5415805" y="2768987"/>
                <a:ext cx="144000" cy="144000"/>
                <a:chOff x="5416310" y="2768987"/>
                <a:chExt cx="144000" cy="144000"/>
              </a:xfrm>
            </p:grpSpPr>
            <p:sp>
              <p:nvSpPr>
                <p:cNvPr id="121"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122"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123"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124" name="Group 279"/>
          <p:cNvGrpSpPr/>
          <p:nvPr/>
        </p:nvGrpSpPr>
        <p:grpSpPr bwMode="auto">
          <a:xfrm>
            <a:off x="7092817" y="5333577"/>
            <a:ext cx="695627" cy="667464"/>
            <a:chOff x="7409542" y="5016822"/>
            <a:chExt cx="695627" cy="667464"/>
          </a:xfrm>
        </p:grpSpPr>
        <p:sp>
          <p:nvSpPr>
            <p:cNvPr id="125" name="Rectangle 280"/>
            <p:cNvSpPr/>
            <p:nvPr/>
          </p:nvSpPr>
          <p:spPr bwMode="auto">
            <a:xfrm rot="5400000">
              <a:off x="742362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126" name="Group 281"/>
            <p:cNvGrpSpPr/>
            <p:nvPr/>
          </p:nvGrpSpPr>
          <p:grpSpPr bwMode="auto">
            <a:xfrm>
              <a:off x="7489825" y="5119216"/>
              <a:ext cx="555868" cy="483610"/>
              <a:chOff x="5132223" y="2701533"/>
              <a:chExt cx="374646" cy="311150"/>
            </a:xfrm>
          </p:grpSpPr>
          <p:grpSp>
            <p:nvGrpSpPr>
              <p:cNvPr id="127" name="Group 72"/>
              <p:cNvGrpSpPr/>
              <p:nvPr/>
            </p:nvGrpSpPr>
            <p:grpSpPr bwMode="auto">
              <a:xfrm rot="10800000" flipV="1">
                <a:off x="5132223" y="2870031"/>
                <a:ext cx="249238" cy="55563"/>
                <a:chOff x="10468" y="9915"/>
                <a:chExt cx="392" cy="87"/>
              </a:xfrm>
            </p:grpSpPr>
            <p:sp>
              <p:nvSpPr>
                <p:cNvPr id="128" name="Line 86"/>
                <p:cNvSpPr>
                  <a:spLocks noChangeShapeType="1"/>
                </p:cNvSpPr>
                <p:nvPr/>
              </p:nvSpPr>
              <p:spPr bwMode="auto">
                <a:xfrm flipV="1">
                  <a:off x="10468" y="9916"/>
                  <a:ext cx="86" cy="86"/>
                </a:xfrm>
                <a:prstGeom prst="line">
                  <a:avLst/>
                </a:prstGeom>
                <a:noFill/>
                <a:ln w="6350">
                  <a:solidFill>
                    <a:srgbClr val="000000"/>
                  </a:solidFill>
                  <a:round/>
                  <a:headEnd/>
                  <a:tailEnd/>
                </a:ln>
              </p:spPr>
              <p:txBody>
                <a:bodyPr/>
                <a:lstStyle/>
                <a:p>
                  <a:pPr>
                    <a:defRPr/>
                  </a:pPr>
                  <a:endParaRPr lang="de-DE"/>
                </a:p>
              </p:txBody>
            </p:sp>
            <p:sp>
              <p:nvSpPr>
                <p:cNvPr id="129" name="Line 85"/>
                <p:cNvSpPr>
                  <a:spLocks noChangeShapeType="1"/>
                </p:cNvSpPr>
                <p:nvPr/>
              </p:nvSpPr>
              <p:spPr bwMode="auto">
                <a:xfrm>
                  <a:off x="10469" y="9915"/>
                  <a:ext cx="386" cy="0"/>
                </a:xfrm>
                <a:prstGeom prst="line">
                  <a:avLst/>
                </a:prstGeom>
                <a:noFill/>
                <a:ln w="6350">
                  <a:solidFill>
                    <a:srgbClr val="000000"/>
                  </a:solidFill>
                  <a:round/>
                  <a:headEnd/>
                  <a:tailEnd/>
                </a:ln>
              </p:spPr>
              <p:txBody>
                <a:bodyPr/>
                <a:lstStyle/>
                <a:p>
                  <a:pPr>
                    <a:defRPr/>
                  </a:pPr>
                  <a:endParaRPr lang="de-DE"/>
                </a:p>
              </p:txBody>
            </p:sp>
            <p:sp>
              <p:nvSpPr>
                <p:cNvPr id="130" name="Line 84"/>
                <p:cNvSpPr>
                  <a:spLocks noChangeShapeType="1"/>
                </p:cNvSpPr>
                <p:nvPr/>
              </p:nvSpPr>
              <p:spPr bwMode="auto">
                <a:xfrm flipV="1">
                  <a:off x="10764" y="9916"/>
                  <a:ext cx="86" cy="86"/>
                </a:xfrm>
                <a:prstGeom prst="line">
                  <a:avLst/>
                </a:prstGeom>
                <a:noFill/>
                <a:ln w="6350">
                  <a:solidFill>
                    <a:srgbClr val="000000"/>
                  </a:solidFill>
                  <a:round/>
                  <a:headEnd/>
                  <a:tailEnd/>
                </a:ln>
              </p:spPr>
              <p:txBody>
                <a:bodyPr/>
                <a:lstStyle/>
                <a:p>
                  <a:pPr>
                    <a:defRPr/>
                  </a:pPr>
                  <a:endParaRPr lang="de-DE"/>
                </a:p>
              </p:txBody>
            </p:sp>
            <p:sp>
              <p:nvSpPr>
                <p:cNvPr id="131" name="Line 83"/>
                <p:cNvSpPr>
                  <a:spLocks noChangeShapeType="1"/>
                </p:cNvSpPr>
                <p:nvPr/>
              </p:nvSpPr>
              <p:spPr bwMode="auto">
                <a:xfrm flipV="1">
                  <a:off x="10505" y="9916"/>
                  <a:ext cx="86" cy="86"/>
                </a:xfrm>
                <a:prstGeom prst="line">
                  <a:avLst/>
                </a:prstGeom>
                <a:noFill/>
                <a:ln w="6350">
                  <a:solidFill>
                    <a:srgbClr val="000000"/>
                  </a:solidFill>
                  <a:round/>
                  <a:headEnd/>
                  <a:tailEnd/>
                </a:ln>
              </p:spPr>
              <p:txBody>
                <a:bodyPr/>
                <a:lstStyle/>
                <a:p>
                  <a:pPr>
                    <a:defRPr/>
                  </a:pPr>
                  <a:endParaRPr lang="de-DE"/>
                </a:p>
              </p:txBody>
            </p:sp>
            <p:sp>
              <p:nvSpPr>
                <p:cNvPr id="132" name="Line 82"/>
                <p:cNvSpPr>
                  <a:spLocks noChangeShapeType="1"/>
                </p:cNvSpPr>
                <p:nvPr/>
              </p:nvSpPr>
              <p:spPr bwMode="auto">
                <a:xfrm flipV="1">
                  <a:off x="10542" y="9916"/>
                  <a:ext cx="86" cy="86"/>
                </a:xfrm>
                <a:prstGeom prst="line">
                  <a:avLst/>
                </a:prstGeom>
                <a:noFill/>
                <a:ln w="6350">
                  <a:solidFill>
                    <a:srgbClr val="000000"/>
                  </a:solidFill>
                  <a:round/>
                  <a:headEnd/>
                  <a:tailEnd/>
                </a:ln>
              </p:spPr>
              <p:txBody>
                <a:bodyPr/>
                <a:lstStyle/>
                <a:p>
                  <a:pPr>
                    <a:defRPr/>
                  </a:pPr>
                  <a:endParaRPr lang="de-DE"/>
                </a:p>
              </p:txBody>
            </p:sp>
            <p:sp>
              <p:nvSpPr>
                <p:cNvPr id="133" name="Line 81"/>
                <p:cNvSpPr>
                  <a:spLocks noChangeShapeType="1"/>
                </p:cNvSpPr>
                <p:nvPr/>
              </p:nvSpPr>
              <p:spPr bwMode="auto">
                <a:xfrm flipV="1">
                  <a:off x="10579" y="9916"/>
                  <a:ext cx="86" cy="86"/>
                </a:xfrm>
                <a:prstGeom prst="line">
                  <a:avLst/>
                </a:prstGeom>
                <a:noFill/>
                <a:ln w="6350">
                  <a:solidFill>
                    <a:srgbClr val="000000"/>
                  </a:solidFill>
                  <a:round/>
                  <a:headEnd/>
                  <a:tailEnd/>
                </a:ln>
              </p:spPr>
              <p:txBody>
                <a:bodyPr/>
                <a:lstStyle/>
                <a:p>
                  <a:pPr>
                    <a:defRPr/>
                  </a:pPr>
                  <a:endParaRPr lang="de-DE"/>
                </a:p>
              </p:txBody>
            </p:sp>
            <p:sp>
              <p:nvSpPr>
                <p:cNvPr id="134" name="Line 80"/>
                <p:cNvSpPr>
                  <a:spLocks noChangeShapeType="1"/>
                </p:cNvSpPr>
                <p:nvPr/>
              </p:nvSpPr>
              <p:spPr bwMode="auto">
                <a:xfrm flipV="1">
                  <a:off x="10616" y="9916"/>
                  <a:ext cx="86" cy="86"/>
                </a:xfrm>
                <a:prstGeom prst="line">
                  <a:avLst/>
                </a:prstGeom>
                <a:noFill/>
                <a:ln w="6350">
                  <a:solidFill>
                    <a:srgbClr val="000000"/>
                  </a:solidFill>
                  <a:round/>
                  <a:headEnd/>
                  <a:tailEnd/>
                </a:ln>
              </p:spPr>
              <p:txBody>
                <a:bodyPr/>
                <a:lstStyle/>
                <a:p>
                  <a:pPr>
                    <a:defRPr/>
                  </a:pPr>
                  <a:endParaRPr lang="de-DE"/>
                </a:p>
              </p:txBody>
            </p:sp>
            <p:sp>
              <p:nvSpPr>
                <p:cNvPr id="135" name="Line 79"/>
                <p:cNvSpPr>
                  <a:spLocks noChangeShapeType="1"/>
                </p:cNvSpPr>
                <p:nvPr/>
              </p:nvSpPr>
              <p:spPr bwMode="auto">
                <a:xfrm flipV="1">
                  <a:off x="10653" y="9916"/>
                  <a:ext cx="86" cy="86"/>
                </a:xfrm>
                <a:prstGeom prst="line">
                  <a:avLst/>
                </a:prstGeom>
                <a:noFill/>
                <a:ln w="6350">
                  <a:solidFill>
                    <a:srgbClr val="000000"/>
                  </a:solidFill>
                  <a:round/>
                  <a:headEnd/>
                  <a:tailEnd/>
                </a:ln>
              </p:spPr>
              <p:txBody>
                <a:bodyPr/>
                <a:lstStyle/>
                <a:p>
                  <a:pPr>
                    <a:defRPr/>
                  </a:pPr>
                  <a:endParaRPr lang="de-DE"/>
                </a:p>
              </p:txBody>
            </p:sp>
            <p:sp>
              <p:nvSpPr>
                <p:cNvPr id="136" name="Line 78"/>
                <p:cNvSpPr>
                  <a:spLocks noChangeShapeType="1"/>
                </p:cNvSpPr>
                <p:nvPr/>
              </p:nvSpPr>
              <p:spPr bwMode="auto">
                <a:xfrm flipV="1">
                  <a:off x="10690" y="9916"/>
                  <a:ext cx="86" cy="86"/>
                </a:xfrm>
                <a:prstGeom prst="line">
                  <a:avLst/>
                </a:prstGeom>
                <a:noFill/>
                <a:ln w="6350">
                  <a:solidFill>
                    <a:srgbClr val="000000"/>
                  </a:solidFill>
                  <a:round/>
                  <a:headEnd/>
                  <a:tailEnd/>
                </a:ln>
              </p:spPr>
              <p:txBody>
                <a:bodyPr/>
                <a:lstStyle/>
                <a:p>
                  <a:pPr>
                    <a:defRPr/>
                  </a:pPr>
                  <a:endParaRPr lang="de-DE"/>
                </a:p>
              </p:txBody>
            </p:sp>
            <p:sp>
              <p:nvSpPr>
                <p:cNvPr id="137" name="Line 77"/>
                <p:cNvSpPr>
                  <a:spLocks noChangeShapeType="1"/>
                </p:cNvSpPr>
                <p:nvPr/>
              </p:nvSpPr>
              <p:spPr bwMode="auto">
                <a:xfrm flipV="1">
                  <a:off x="10727" y="9916"/>
                  <a:ext cx="86" cy="86"/>
                </a:xfrm>
                <a:prstGeom prst="line">
                  <a:avLst/>
                </a:prstGeom>
                <a:noFill/>
                <a:ln w="6350">
                  <a:solidFill>
                    <a:srgbClr val="000000"/>
                  </a:solidFill>
                  <a:round/>
                  <a:headEnd/>
                  <a:tailEnd/>
                </a:ln>
              </p:spPr>
              <p:txBody>
                <a:bodyPr/>
                <a:lstStyle/>
                <a:p>
                  <a:pPr>
                    <a:defRPr/>
                  </a:pPr>
                  <a:endParaRPr lang="de-DE"/>
                </a:p>
              </p:txBody>
            </p:sp>
            <p:sp>
              <p:nvSpPr>
                <p:cNvPr id="138" name="Line 76"/>
                <p:cNvSpPr>
                  <a:spLocks noChangeShapeType="1"/>
                </p:cNvSpPr>
                <p:nvPr/>
              </p:nvSpPr>
              <p:spPr bwMode="auto">
                <a:xfrm flipV="1">
                  <a:off x="10801" y="9943"/>
                  <a:ext cx="59" cy="59"/>
                </a:xfrm>
                <a:prstGeom prst="line">
                  <a:avLst/>
                </a:prstGeom>
                <a:noFill/>
                <a:ln w="6350">
                  <a:solidFill>
                    <a:srgbClr val="000000"/>
                  </a:solidFill>
                  <a:round/>
                  <a:headEnd/>
                  <a:tailEnd/>
                </a:ln>
              </p:spPr>
              <p:txBody>
                <a:bodyPr/>
                <a:lstStyle/>
                <a:p>
                  <a:pPr>
                    <a:defRPr/>
                  </a:pPr>
                  <a:endParaRPr lang="de-DE"/>
                </a:p>
              </p:txBody>
            </p:sp>
            <p:sp>
              <p:nvSpPr>
                <p:cNvPr id="139" name="Line 75"/>
                <p:cNvSpPr>
                  <a:spLocks noChangeShapeType="1"/>
                </p:cNvSpPr>
                <p:nvPr/>
              </p:nvSpPr>
              <p:spPr bwMode="auto">
                <a:xfrm flipV="1">
                  <a:off x="10838" y="9985"/>
                  <a:ext cx="17" cy="17"/>
                </a:xfrm>
                <a:prstGeom prst="line">
                  <a:avLst/>
                </a:prstGeom>
                <a:noFill/>
                <a:ln w="6350">
                  <a:solidFill>
                    <a:srgbClr val="000000"/>
                  </a:solidFill>
                  <a:round/>
                  <a:headEnd/>
                  <a:tailEnd/>
                </a:ln>
              </p:spPr>
              <p:txBody>
                <a:bodyPr/>
                <a:lstStyle/>
                <a:p>
                  <a:pPr>
                    <a:defRPr/>
                  </a:pPr>
                  <a:endParaRPr lang="de-DE"/>
                </a:p>
              </p:txBody>
            </p:sp>
            <p:sp>
              <p:nvSpPr>
                <p:cNvPr id="140" name="Line 74"/>
                <p:cNvSpPr>
                  <a:spLocks noChangeShapeType="1"/>
                </p:cNvSpPr>
                <p:nvPr/>
              </p:nvSpPr>
              <p:spPr bwMode="auto">
                <a:xfrm flipV="1">
                  <a:off x="10469" y="9916"/>
                  <a:ext cx="50" cy="50"/>
                </a:xfrm>
                <a:prstGeom prst="line">
                  <a:avLst/>
                </a:prstGeom>
                <a:noFill/>
                <a:ln w="6350">
                  <a:solidFill>
                    <a:srgbClr val="000000"/>
                  </a:solidFill>
                  <a:round/>
                  <a:headEnd/>
                  <a:tailEnd/>
                </a:ln>
              </p:spPr>
              <p:txBody>
                <a:bodyPr/>
                <a:lstStyle/>
                <a:p>
                  <a:pPr>
                    <a:defRPr/>
                  </a:pPr>
                  <a:endParaRPr lang="de-DE"/>
                </a:p>
              </p:txBody>
            </p:sp>
            <p:sp>
              <p:nvSpPr>
                <p:cNvPr id="141" name="Line 73"/>
                <p:cNvSpPr>
                  <a:spLocks noChangeShapeType="1"/>
                </p:cNvSpPr>
                <p:nvPr/>
              </p:nvSpPr>
              <p:spPr bwMode="auto">
                <a:xfrm flipV="1">
                  <a:off x="10469" y="9916"/>
                  <a:ext cx="14" cy="14"/>
                </a:xfrm>
                <a:prstGeom prst="line">
                  <a:avLst/>
                </a:prstGeom>
                <a:noFill/>
                <a:ln w="6350">
                  <a:solidFill>
                    <a:srgbClr val="000000"/>
                  </a:solidFill>
                  <a:round/>
                  <a:headEnd/>
                  <a:tailEnd/>
                </a:ln>
              </p:spPr>
              <p:txBody>
                <a:bodyPr/>
                <a:lstStyle/>
                <a:p>
                  <a:pPr>
                    <a:defRPr/>
                  </a:pPr>
                  <a:endParaRPr lang="de-DE"/>
                </a:p>
              </p:txBody>
            </p:sp>
          </p:grpSp>
          <p:sp>
            <p:nvSpPr>
              <p:cNvPr id="142" name="Freeform 1"/>
              <p:cNvSpPr/>
              <p:nvPr/>
            </p:nvSpPr>
            <p:spPr bwMode="auto">
              <a:xfrm>
                <a:off x="5181432" y="2701533"/>
                <a:ext cx="325437" cy="311150"/>
              </a:xfrm>
              <a:custGeom>
                <a:avLst/>
                <a:gdLst>
                  <a:gd name="T0" fmla="*/ 0 w 513"/>
                  <a:gd name="T1" fmla="*/ 2147483647 h 489"/>
                  <a:gd name="T2" fmla="*/ 2147483647 w 513"/>
                  <a:gd name="T3" fmla="*/ 2147483647 h 489"/>
                  <a:gd name="T4" fmla="*/ 2147483647 w 513"/>
                  <a:gd name="T5" fmla="*/ 2147483647 h 489"/>
                  <a:gd name="T6" fmla="*/ 2147483647 w 513"/>
                  <a:gd name="T7" fmla="*/ 2147483647 h 489"/>
                  <a:gd name="T8" fmla="*/ 2147483647 w 513"/>
                  <a:gd name="T9" fmla="*/ 2147483647 h 489"/>
                  <a:gd name="T10" fmla="*/ 2147483647 w 513"/>
                  <a:gd name="T11" fmla="*/ 2147483647 h 489"/>
                  <a:gd name="T12" fmla="*/ 2147483647 w 513"/>
                  <a:gd name="T13" fmla="*/ 2147483647 h 489"/>
                  <a:gd name="T14" fmla="*/ 2147483647 w 513"/>
                  <a:gd name="T15" fmla="*/ 2147483647 h 489"/>
                  <a:gd name="T16" fmla="*/ 2147483647 w 513"/>
                  <a:gd name="T17" fmla="*/ 2147483647 h 489"/>
                  <a:gd name="T18" fmla="*/ 2147483647 w 513"/>
                  <a:gd name="T19" fmla="*/ 2147483647 h 489"/>
                  <a:gd name="T20" fmla="*/ 2147483647 w 513"/>
                  <a:gd name="T21" fmla="*/ 2147483647 h 4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3" h="489" extrusionOk="0">
                    <a:moveTo>
                      <a:pt x="0" y="264"/>
                    </a:moveTo>
                    <a:cubicBezTo>
                      <a:pt x="9" y="81"/>
                      <a:pt x="153" y="6"/>
                      <a:pt x="276" y="3"/>
                    </a:cubicBezTo>
                    <a:cubicBezTo>
                      <a:pt x="399" y="0"/>
                      <a:pt x="513" y="120"/>
                      <a:pt x="510" y="261"/>
                    </a:cubicBezTo>
                    <a:cubicBezTo>
                      <a:pt x="507" y="402"/>
                      <a:pt x="384" y="489"/>
                      <a:pt x="273" y="483"/>
                    </a:cubicBezTo>
                    <a:cubicBezTo>
                      <a:pt x="162" y="477"/>
                      <a:pt x="75" y="372"/>
                      <a:pt x="72" y="261"/>
                    </a:cubicBezTo>
                    <a:cubicBezTo>
                      <a:pt x="69" y="150"/>
                      <a:pt x="177" y="75"/>
                      <a:pt x="276" y="78"/>
                    </a:cubicBezTo>
                    <a:cubicBezTo>
                      <a:pt x="375" y="81"/>
                      <a:pt x="450" y="162"/>
                      <a:pt x="450" y="258"/>
                    </a:cubicBezTo>
                    <a:cubicBezTo>
                      <a:pt x="450" y="354"/>
                      <a:pt x="354" y="414"/>
                      <a:pt x="276" y="408"/>
                    </a:cubicBezTo>
                    <a:cubicBezTo>
                      <a:pt x="198" y="402"/>
                      <a:pt x="135" y="330"/>
                      <a:pt x="135" y="264"/>
                    </a:cubicBezTo>
                    <a:cubicBezTo>
                      <a:pt x="135" y="198"/>
                      <a:pt x="195" y="135"/>
                      <a:pt x="270" y="132"/>
                    </a:cubicBezTo>
                    <a:cubicBezTo>
                      <a:pt x="345" y="129"/>
                      <a:pt x="396" y="195"/>
                      <a:pt x="396" y="261"/>
                    </a:cubicBezTo>
                  </a:path>
                </a:pathLst>
              </a:custGeom>
              <a:noFill/>
              <a:ln w="6350">
                <a:solidFill>
                  <a:srgbClr val="000000"/>
                </a:solidFill>
                <a:round/>
                <a:headEnd/>
                <a:tailEnd/>
              </a:ln>
            </p:spPr>
            <p:txBody>
              <a:bodyPr/>
              <a:lstStyle/>
              <a:p>
                <a:pPr>
                  <a:defRPr/>
                </a:pPr>
                <a:endParaRPr lang="en-US"/>
              </a:p>
            </p:txBody>
          </p:sp>
        </p:grpSp>
      </p:grpSp>
      <p:cxnSp>
        <p:nvCxnSpPr>
          <p:cNvPr id="143" name="Straight Arrow Connector 298"/>
          <p:cNvCxnSpPr>
            <a:cxnSpLocks/>
          </p:cNvCxnSpPr>
          <p:nvPr/>
        </p:nvCxnSpPr>
        <p:spPr bwMode="auto">
          <a:xfrm flipH="1">
            <a:off x="3208552" y="2495005"/>
            <a:ext cx="3126934" cy="2307789"/>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299"/>
          <p:cNvCxnSpPr>
            <a:cxnSpLocks/>
          </p:cNvCxnSpPr>
          <p:nvPr/>
        </p:nvCxnSpPr>
        <p:spPr bwMode="auto">
          <a:xfrm flipH="1">
            <a:off x="3758488" y="3906548"/>
            <a:ext cx="2530800" cy="875313"/>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300"/>
          <p:cNvCxnSpPr>
            <a:cxnSpLocks/>
          </p:cNvCxnSpPr>
          <p:nvPr/>
        </p:nvCxnSpPr>
        <p:spPr bwMode="auto">
          <a:xfrm flipH="1" flipV="1">
            <a:off x="2803492" y="5068771"/>
            <a:ext cx="3670824" cy="650715"/>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301"/>
          <p:cNvSpPr/>
          <p:nvPr/>
        </p:nvSpPr>
        <p:spPr bwMode="auto">
          <a:xfrm>
            <a:off x="338182" y="745226"/>
            <a:ext cx="3373138" cy="1800493"/>
          </a:xfrm>
          <a:prstGeom prst="rect">
            <a:avLst/>
          </a:prstGeom>
        </p:spPr>
        <p:txBody>
          <a:bodyPr wrap="square">
            <a:spAutoFit/>
          </a:bodyPr>
          <a:lstStyle/>
          <a:p>
            <a:pPr lvl="0">
              <a:spcBef>
                <a:spcPts val="600"/>
              </a:spcBef>
              <a:defRPr/>
            </a:pPr>
            <a:r>
              <a:rPr lang="de-DE" sz="1400" dirty="0">
                <a:solidFill>
                  <a:srgbClr val="0070C0"/>
                </a:solidFill>
              </a:rPr>
              <a:t>Solve for each structural solver separately</a:t>
            </a:r>
          </a:p>
          <a:p>
            <a:pPr lvl="0">
              <a:spcBef>
                <a:spcPts val="600"/>
              </a:spcBef>
              <a:defRPr/>
            </a:pPr>
            <a:r>
              <a:rPr lang="de-DE" sz="1000" dirty="0"/>
              <a:t>Compare :</a:t>
            </a:r>
            <a:endParaRPr/>
          </a:p>
          <a:p>
            <a:pPr lvl="0">
              <a:spcBef>
                <a:spcPts val="600"/>
              </a:spcBef>
              <a:defRPr/>
            </a:pPr>
            <a:r>
              <a:rPr lang="de-DE" sz="1000" dirty="0"/>
              <a:t>MainKratosFsiWithSepRes.py: lines 307-314</a:t>
            </a:r>
            <a:endParaRPr/>
          </a:p>
          <a:p>
            <a:pPr lvl="0">
              <a:spcBef>
                <a:spcPts val="600"/>
              </a:spcBef>
              <a:defRPr/>
            </a:pPr>
            <a:r>
              <a:rPr lang="de-DE" sz="1000" dirty="0"/>
              <a:t>MainKratosFsiWithVecRes.py: lines 335-341</a:t>
            </a:r>
            <a:endParaRPr/>
          </a:p>
          <a:p>
            <a:pPr lvl="0">
              <a:spcBef>
                <a:spcPts val="600"/>
              </a:spcBef>
              <a:defRPr/>
            </a:pPr>
            <a:endParaRPr lang="de-DE" sz="1400" dirty="0">
              <a:solidFill>
                <a:srgbClr val="0070C0"/>
              </a:solidFill>
            </a:endParaRPr>
          </a:p>
          <a:p>
            <a:pPr lvl="0">
              <a:spcBef>
                <a:spcPts val="600"/>
              </a:spcBef>
              <a:defRPr/>
            </a:pPr>
            <a:endParaRPr lang="de-DE" sz="1400" dirty="0">
              <a:solidFill>
                <a:srgbClr val="0070C0"/>
              </a:solidFill>
            </a:endParaRPr>
          </a:p>
        </p:txBody>
      </p:sp>
      <p:grpSp>
        <p:nvGrpSpPr>
          <p:cNvPr id="147" name="Group 302"/>
          <p:cNvGrpSpPr/>
          <p:nvPr/>
        </p:nvGrpSpPr>
        <p:grpSpPr bwMode="auto">
          <a:xfrm>
            <a:off x="2828684" y="848239"/>
            <a:ext cx="2072361" cy="770671"/>
            <a:chOff x="4532802" y="5134210"/>
            <a:chExt cx="2285327" cy="740152"/>
          </a:xfrm>
        </p:grpSpPr>
        <p:pic>
          <p:nvPicPr>
            <p:cNvPr id="148" name="Content Placeholder 5"/>
            <p:cNvPicPr>
              <a:picLocks noChangeAspect="1"/>
            </p:cNvPicPr>
            <p:nvPr/>
          </p:nvPicPr>
          <p:blipFill>
            <a:blip r:embed="rId2"/>
            <a:srcRect r="60329" b="26637"/>
            <a:stretch/>
          </p:blipFill>
          <p:spPr bwMode="auto">
            <a:xfrm>
              <a:off x="4532802" y="5134210"/>
              <a:ext cx="2285327" cy="740152"/>
            </a:xfrm>
            <a:prstGeom prst="rect">
              <a:avLst/>
            </a:prstGeom>
            <a:noFill/>
            <a:ln w="9525">
              <a:noFill/>
              <a:miter lim="800000"/>
              <a:headEnd/>
              <a:tailEnd/>
            </a:ln>
          </p:spPr>
        </p:pic>
        <p:cxnSp>
          <p:nvCxnSpPr>
            <p:cNvPr id="149" name="Straight Arrow Connector 304"/>
            <p:cNvCxnSpPr>
              <a:cxnSpLocks/>
            </p:cNvCxnSpPr>
            <p:nvPr/>
          </p:nvCxnSpPr>
          <p:spPr bwMode="auto">
            <a:xfrm>
              <a:off x="6197036" y="5475821"/>
              <a:ext cx="592282" cy="15920"/>
            </a:xfrm>
            <a:prstGeom prst="straightConnector1">
              <a:avLst/>
            </a:prstGeom>
            <a:ln w="63500">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grpSp>
      <p:sp>
        <p:nvSpPr>
          <p:cNvPr id="150" name="Rectangle 305"/>
          <p:cNvSpPr/>
          <p:nvPr/>
        </p:nvSpPr>
        <p:spPr bwMode="auto">
          <a:xfrm>
            <a:off x="323680" y="3645287"/>
            <a:ext cx="4105843" cy="1508105"/>
          </a:xfrm>
          <a:prstGeom prst="rect">
            <a:avLst/>
          </a:prstGeom>
        </p:spPr>
        <p:txBody>
          <a:bodyPr wrap="square">
            <a:spAutoFit/>
          </a:bodyPr>
          <a:lstStyle/>
          <a:p>
            <a:pPr lvl="0">
              <a:spcBef>
                <a:spcPts val="600"/>
              </a:spcBef>
              <a:defRPr/>
            </a:pPr>
            <a:r>
              <a:rPr lang="de-DE" sz="1400" dirty="0">
                <a:solidFill>
                  <a:srgbClr val="0070C0"/>
                </a:solidFill>
              </a:rPr>
              <a:t>Set displacement to the nodes on the surface of the structure </a:t>
            </a:r>
            <a:r>
              <a:rPr lang="hu-HU" sz="1400" dirty="0">
                <a:solidFill>
                  <a:srgbClr val="000000"/>
                </a:solidFill>
              </a:rPr>
              <a:t>⇒ </a:t>
            </a:r>
            <a:r>
              <a:rPr lang="de-DE" sz="1400" dirty="0">
                <a:solidFill>
                  <a:srgbClr val="000000"/>
                </a:solidFill>
              </a:rPr>
              <a:t>as a </a:t>
            </a:r>
            <a:r>
              <a:rPr lang="de-DE" sz="1400" b="1" i="1" dirty="0">
                <a:solidFill>
                  <a:srgbClr val="000000"/>
                </a:solidFill>
              </a:rPr>
              <a:t>superposition</a:t>
            </a:r>
            <a:r>
              <a:rPr lang="de-DE" sz="1400" dirty="0">
                <a:solidFill>
                  <a:srgbClr val="000000"/>
                </a:solidFill>
              </a:rPr>
              <a:t> of SDoFs</a:t>
            </a:r>
          </a:p>
          <a:p>
            <a:pPr lvl="0">
              <a:spcBef>
                <a:spcPts val="600"/>
              </a:spcBef>
              <a:defRPr/>
            </a:pPr>
            <a:r>
              <a:rPr lang="de-DE" sz="1000" dirty="0"/>
              <a:t>Compare Exercise_08:</a:t>
            </a:r>
            <a:endParaRPr/>
          </a:p>
          <a:p>
            <a:pPr lvl="0">
              <a:spcBef>
                <a:spcPts val="600"/>
              </a:spcBef>
              <a:defRPr/>
            </a:pPr>
            <a:r>
              <a:rPr lang="de-DE" sz="1000" dirty="0"/>
              <a:t>MainKratosFsiWithSepRes.py: lines 165-174</a:t>
            </a:r>
            <a:endParaRPr/>
          </a:p>
          <a:p>
            <a:pPr lvl="0">
              <a:spcBef>
                <a:spcPts val="600"/>
              </a:spcBef>
              <a:defRPr/>
            </a:pPr>
            <a:r>
              <a:rPr lang="de-DE" sz="1000" dirty="0"/>
              <a:t>MainKratosFsiWithVecRes.py: lines 165-174</a:t>
            </a:r>
            <a:endParaRPr/>
          </a:p>
          <a:p>
            <a:pPr lvl="0">
              <a:spcBef>
                <a:spcPts val="600"/>
              </a:spcBef>
              <a:defRPr/>
            </a:pPr>
            <a:endParaRPr lang="hu-HU" sz="1400" dirty="0">
              <a:solidFill>
                <a:srgbClr val="000000"/>
              </a:solidFill>
            </a:endParaRPr>
          </a:p>
        </p:txBody>
      </p:sp>
      <p:sp>
        <p:nvSpPr>
          <p:cNvPr id="151" name="Right Arrow 306"/>
          <p:cNvSpPr/>
          <p:nvPr/>
        </p:nvSpPr>
        <p:spPr bwMode="auto">
          <a:xfrm rot="5400000">
            <a:off x="2274665" y="3252842"/>
            <a:ext cx="418013" cy="339258"/>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152" name="Straight Connector 307"/>
          <p:cNvCxnSpPr>
            <a:cxnSpLocks/>
          </p:cNvCxnSpPr>
          <p:nvPr/>
        </p:nvCxnSpPr>
        <p:spPr bwMode="auto">
          <a:xfrm rot="5400000">
            <a:off x="2488500" y="3612606"/>
            <a:ext cx="531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26</a:t>
            </a:r>
          </a:p>
        </p:txBody>
      </p:sp>
      <p:sp>
        <p:nvSpPr>
          <p:cNvPr id="5" name="Title 2"/>
          <p:cNvSpPr>
            <a:spLocks noGrp="1"/>
          </p:cNvSpPr>
          <p:nvPr>
            <p:ph type="title"/>
          </p:nvPr>
        </p:nvSpPr>
        <p:spPr bwMode="auto">
          <a:xfrm>
            <a:off x="319090" y="271520"/>
            <a:ext cx="8508999" cy="366190"/>
          </a:xfrm>
        </p:spPr>
        <p:txBody>
          <a:bodyPr/>
          <a:lstStyle/>
          <a:p>
            <a:pPr>
              <a:defRPr/>
            </a:pPr>
            <a:r>
              <a:rPr lang="de-DE"/>
              <a:t>Case of</a:t>
            </a:r>
            <a:r>
              <a:rPr lang="hu-HU"/>
              <a:t> </a:t>
            </a:r>
            <a:r>
              <a:rPr lang="de-DE"/>
              <a:t>3 x SDoF = MDoF: important code snippets highlighted</a:t>
            </a:r>
          </a:p>
        </p:txBody>
      </p:sp>
      <p:sp>
        <p:nvSpPr>
          <p:cNvPr id="6" name="Rectangle 161"/>
          <p:cNvSpPr/>
          <p:nvPr/>
        </p:nvSpPr>
        <p:spPr bwMode="auto">
          <a:xfrm>
            <a:off x="340326" y="1377507"/>
            <a:ext cx="6634666" cy="5309651"/>
          </a:xfrm>
          <a:prstGeom prst="rect">
            <a:avLst/>
          </a:prstGeom>
        </p:spPr>
        <p:txBody>
          <a:bodyPr wrap="square">
            <a:spAutoFit/>
          </a:bodyPr>
          <a:lstStyle/>
          <a:p>
            <a:pPr>
              <a:lnSpc>
                <a:spcPct val="107000"/>
              </a:lnSpc>
              <a:spcAft>
                <a:spcPts val="0"/>
              </a:spcAft>
              <a:defRPr/>
            </a:pPr>
            <a:r>
              <a:rPr lang="en-US" sz="1000">
                <a:solidFill>
                  <a:srgbClr val="00B050"/>
                </a:solidFill>
                <a:latin typeface="Courier New"/>
                <a:ea typeface="Times New Roman"/>
              </a:rPr>
              <a:t># compute the residual for rotation</a:t>
            </a:r>
            <a:endParaRPr/>
          </a:p>
          <a:p>
            <a:pPr>
              <a:lnSpc>
                <a:spcPct val="107000"/>
              </a:lnSpc>
              <a:spcAft>
                <a:spcPts val="0"/>
              </a:spcAft>
              <a:defRPr/>
            </a:pPr>
            <a:r>
              <a:rPr lang="en-US" sz="1000">
                <a:latin typeface="Courier New"/>
                <a:ea typeface="Times New Roman"/>
              </a:rPr>
              <a:t>initial_residual1 </a:t>
            </a:r>
            <a:r>
              <a:rPr lang="en-US" sz="1000" b="1">
                <a:solidFill>
                  <a:srgbClr val="005293"/>
                </a:solidFill>
                <a:latin typeface="Courier New"/>
                <a:ea typeface="Times New Roman"/>
              </a:rPr>
              <a:t>=</a:t>
            </a:r>
            <a:r>
              <a:rPr lang="en-US" sz="1000">
                <a:latin typeface="Courier New"/>
                <a:ea typeface="Times New Roman"/>
              </a:rPr>
              <a:t> structure_rotAlpha_solver.getDisplacement</a:t>
            </a:r>
            <a:r>
              <a:rPr lang="en-US" sz="1000" b="1">
                <a:solidFill>
                  <a:srgbClr val="005293"/>
                </a:solidFill>
                <a:latin typeface="Courier New"/>
                <a:ea typeface="Times New Roman"/>
              </a:rPr>
              <a:t>() - </a:t>
            </a:r>
            <a:r>
              <a:rPr lang="en-US" sz="1000">
                <a:latin typeface="Courier New"/>
                <a:ea typeface="Times New Roman"/>
              </a:rPr>
              <a:t>pitching_angle        old_residual1 </a:t>
            </a:r>
            <a:r>
              <a:rPr lang="en-US" sz="1000" b="1">
                <a:solidFill>
                  <a:srgbClr val="005293"/>
                </a:solidFill>
                <a:latin typeface="Courier New"/>
                <a:ea typeface="Times New Roman"/>
              </a:rPr>
              <a:t>=</a:t>
            </a:r>
            <a:r>
              <a:rPr lang="en-US" sz="1000">
                <a:latin typeface="Courier New"/>
                <a:ea typeface="Times New Roman"/>
              </a:rPr>
              <a:t> initial_residual1</a:t>
            </a:r>
            <a:endParaRPr/>
          </a:p>
          <a:p>
            <a:pPr>
              <a:lnSpc>
                <a:spcPct val="107000"/>
              </a:lnSpc>
              <a:spcAft>
                <a:spcPts val="0"/>
              </a:spcAft>
              <a:defRPr/>
            </a:pPr>
            <a:r>
              <a:rPr lang="en-US" sz="1000">
                <a:latin typeface="Courier New"/>
                <a:ea typeface="Times New Roman"/>
              </a:rPr>
              <a:t>residual1 </a:t>
            </a:r>
            <a:r>
              <a:rPr lang="en-US" sz="1000" b="1">
                <a:solidFill>
                  <a:srgbClr val="005293"/>
                </a:solidFill>
                <a:latin typeface="Courier New"/>
                <a:ea typeface="Times New Roman"/>
              </a:rPr>
              <a:t>=</a:t>
            </a:r>
            <a:r>
              <a:rPr lang="en-US" sz="1000">
                <a:latin typeface="Courier New"/>
                <a:ea typeface="Times New Roman"/>
              </a:rPr>
              <a:t> old_residual1</a:t>
            </a:r>
            <a:endParaRPr/>
          </a:p>
          <a:p>
            <a:pPr>
              <a:lnSpc>
                <a:spcPct val="107000"/>
              </a:lnSpc>
              <a:spcAft>
                <a:spcPts val="0"/>
              </a:spcAft>
              <a:defRPr/>
            </a:pPr>
            <a:r>
              <a:rPr lang="en-US" sz="1000">
                <a:solidFill>
                  <a:srgbClr val="00B050"/>
                </a:solidFill>
                <a:latin typeface="Courier New"/>
                <a:ea typeface="Times New Roman"/>
              </a:rPr>
              <a:t># compute the residual for displacement Y</a:t>
            </a:r>
            <a:endParaRPr/>
          </a:p>
          <a:p>
            <a:pPr>
              <a:lnSpc>
                <a:spcPct val="107000"/>
              </a:lnSpc>
              <a:spcAft>
                <a:spcPts val="0"/>
              </a:spcAft>
              <a:defRPr/>
            </a:pPr>
            <a:r>
              <a:rPr lang="en-US" sz="1000">
                <a:latin typeface="Courier New"/>
                <a:ea typeface="Times New Roman"/>
              </a:rPr>
              <a:t>initial_residual2 </a:t>
            </a:r>
            <a:r>
              <a:rPr lang="en-US" sz="1000" b="1">
                <a:solidFill>
                  <a:srgbClr val="005293"/>
                </a:solidFill>
                <a:latin typeface="Courier New"/>
                <a:ea typeface="Times New Roman"/>
              </a:rPr>
              <a:t>=</a:t>
            </a:r>
            <a:r>
              <a:rPr lang="en-US" sz="1000">
                <a:latin typeface="Courier New"/>
                <a:ea typeface="Times New Roman"/>
              </a:rPr>
              <a:t>structure_dispY_solver.getDisplacement</a:t>
            </a:r>
            <a:r>
              <a:rPr lang="en-US" sz="1000" b="1">
                <a:solidFill>
                  <a:srgbClr val="005293"/>
                </a:solidFill>
                <a:latin typeface="Courier New"/>
                <a:ea typeface="Times New Roman"/>
              </a:rPr>
              <a:t>() - </a:t>
            </a:r>
            <a:r>
              <a:rPr lang="en-US" sz="1000">
                <a:latin typeface="Courier New"/>
                <a:ea typeface="Times New Roman"/>
              </a:rPr>
              <a:t>displacementY        old_residual2 </a:t>
            </a:r>
            <a:r>
              <a:rPr lang="en-US" sz="1000" b="1">
                <a:solidFill>
                  <a:srgbClr val="005293"/>
                </a:solidFill>
                <a:latin typeface="Courier New"/>
                <a:ea typeface="Times New Roman"/>
              </a:rPr>
              <a:t>=</a:t>
            </a:r>
            <a:r>
              <a:rPr lang="en-US" sz="1000">
                <a:latin typeface="Courier New"/>
                <a:ea typeface="Times New Roman"/>
              </a:rPr>
              <a:t> initial_residual2        </a:t>
            </a:r>
            <a:endParaRPr/>
          </a:p>
          <a:p>
            <a:pPr>
              <a:lnSpc>
                <a:spcPct val="107000"/>
              </a:lnSpc>
              <a:spcAft>
                <a:spcPts val="0"/>
              </a:spcAft>
              <a:defRPr/>
            </a:pPr>
            <a:r>
              <a:rPr lang="en-US" sz="1000">
                <a:latin typeface="Courier New"/>
                <a:ea typeface="Times New Roman"/>
              </a:rPr>
              <a:t>residual2 </a:t>
            </a:r>
            <a:r>
              <a:rPr lang="en-US" sz="1000" b="1">
                <a:solidFill>
                  <a:srgbClr val="005293"/>
                </a:solidFill>
                <a:latin typeface="Courier New"/>
                <a:ea typeface="Times New Roman"/>
              </a:rPr>
              <a:t>=</a:t>
            </a:r>
            <a:r>
              <a:rPr lang="en-US" sz="1000">
                <a:latin typeface="Courier New"/>
                <a:ea typeface="Times New Roman"/>
              </a:rPr>
              <a:t> old_residual2        </a:t>
            </a:r>
            <a:endParaRPr/>
          </a:p>
          <a:p>
            <a:pPr>
              <a:lnSpc>
                <a:spcPct val="107000"/>
              </a:lnSpc>
              <a:spcAft>
                <a:spcPts val="0"/>
              </a:spcAft>
              <a:defRPr/>
            </a:pPr>
            <a:r>
              <a:rPr lang="en-US" sz="1000">
                <a:solidFill>
                  <a:srgbClr val="00B050"/>
                </a:solidFill>
                <a:latin typeface="Courier New"/>
                <a:ea typeface="Times New Roman"/>
              </a:rPr>
              <a:t># compute the residual for displacement X</a:t>
            </a:r>
            <a:r>
              <a:rPr lang="en-US" sz="1000">
                <a:latin typeface="Courier New"/>
                <a:ea typeface="Times New Roman"/>
              </a:rPr>
              <a:t>        </a:t>
            </a:r>
            <a:endParaRPr/>
          </a:p>
          <a:p>
            <a:pPr>
              <a:lnSpc>
                <a:spcPct val="107000"/>
              </a:lnSpc>
              <a:spcAft>
                <a:spcPts val="0"/>
              </a:spcAft>
              <a:defRPr/>
            </a:pPr>
            <a:r>
              <a:rPr lang="en-US" sz="1000">
                <a:latin typeface="Courier New"/>
                <a:ea typeface="Times New Roman"/>
              </a:rPr>
              <a:t>initial_residual3 </a:t>
            </a:r>
            <a:r>
              <a:rPr lang="en-US" sz="1000" b="1">
                <a:solidFill>
                  <a:srgbClr val="005293"/>
                </a:solidFill>
                <a:latin typeface="Courier New"/>
                <a:ea typeface="Times New Roman"/>
              </a:rPr>
              <a:t>=</a:t>
            </a:r>
            <a:r>
              <a:rPr lang="en-US" sz="1000">
                <a:latin typeface="Courier New"/>
                <a:ea typeface="Times New Roman"/>
              </a:rPr>
              <a:t> structure_dispX_solver.getDisplacement</a:t>
            </a:r>
            <a:r>
              <a:rPr lang="en-US" sz="1000" b="1">
                <a:solidFill>
                  <a:srgbClr val="005293"/>
                </a:solidFill>
                <a:latin typeface="Courier New"/>
                <a:ea typeface="Times New Roman"/>
              </a:rPr>
              <a:t>() - </a:t>
            </a:r>
            <a:r>
              <a:rPr lang="en-US" sz="1000">
                <a:latin typeface="Courier New"/>
                <a:ea typeface="Times New Roman"/>
              </a:rPr>
              <a:t>displacementX        old_residual3</a:t>
            </a:r>
            <a:r>
              <a:rPr lang="en-US" sz="1000" b="1">
                <a:solidFill>
                  <a:srgbClr val="005293"/>
                </a:solidFill>
                <a:latin typeface="Courier New"/>
                <a:ea typeface="Times New Roman"/>
              </a:rPr>
              <a:t> = </a:t>
            </a:r>
            <a:r>
              <a:rPr lang="en-US" sz="1000">
                <a:latin typeface="Courier New"/>
                <a:ea typeface="Times New Roman"/>
              </a:rPr>
              <a:t>initial_residual3</a:t>
            </a:r>
            <a:endParaRPr/>
          </a:p>
          <a:p>
            <a:pPr>
              <a:lnSpc>
                <a:spcPct val="107000"/>
              </a:lnSpc>
              <a:spcAft>
                <a:spcPts val="0"/>
              </a:spcAft>
              <a:defRPr/>
            </a:pPr>
            <a:r>
              <a:rPr lang="en-US" sz="1000">
                <a:latin typeface="Courier New"/>
                <a:ea typeface="Times New Roman"/>
              </a:rPr>
              <a:t>residual3 </a:t>
            </a:r>
            <a:r>
              <a:rPr lang="en-US" sz="1000" b="1">
                <a:solidFill>
                  <a:srgbClr val="005293"/>
                </a:solidFill>
                <a:latin typeface="Courier New"/>
                <a:ea typeface="Times New Roman"/>
              </a:rPr>
              <a:t>=</a:t>
            </a:r>
            <a:r>
              <a:rPr lang="en-US" sz="1000">
                <a:latin typeface="Courier New"/>
                <a:ea typeface="Times New Roman"/>
              </a:rPr>
              <a:t> old_residual3</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b="1">
                <a:solidFill>
                  <a:srgbClr val="0065BD"/>
                </a:solidFill>
                <a:latin typeface="Courier New"/>
                <a:ea typeface="Times New Roman"/>
              </a:rPr>
              <a:t>while not </a:t>
            </a:r>
            <a:r>
              <a:rPr lang="en-US" sz="1000" b="1">
                <a:solidFill>
                  <a:srgbClr val="002060"/>
                </a:solidFill>
                <a:latin typeface="Courier New"/>
                <a:ea typeface="Times New Roman"/>
              </a:rPr>
              <a:t>((</a:t>
            </a:r>
            <a:r>
              <a:rPr lang="en-US" sz="1000">
                <a:latin typeface="Courier New"/>
                <a:ea typeface="Times New Roman"/>
              </a:rPr>
              <a:t>abs</a:t>
            </a:r>
            <a:r>
              <a:rPr lang="en-US" sz="1000" b="1">
                <a:solidFill>
                  <a:srgbClr val="002060"/>
                </a:solidFill>
                <a:latin typeface="Courier New"/>
                <a:ea typeface="Times New Roman"/>
              </a:rPr>
              <a:t>(</a:t>
            </a:r>
            <a:r>
              <a:rPr lang="en-US" sz="1000">
                <a:latin typeface="Courier New"/>
                <a:ea typeface="Times New Roman"/>
              </a:rPr>
              <a:t>residual1</a:t>
            </a:r>
            <a:r>
              <a:rPr lang="en-US" sz="1000" b="1">
                <a:solidFill>
                  <a:srgbClr val="002060"/>
                </a:solidFill>
                <a:latin typeface="Courier New"/>
                <a:ea typeface="Times New Roman"/>
              </a:rPr>
              <a:t>)</a:t>
            </a:r>
            <a:r>
              <a:rPr lang="en-US" sz="1000" b="1">
                <a:latin typeface="Courier New"/>
                <a:ea typeface="Times New Roman"/>
              </a:rPr>
              <a:t> </a:t>
            </a:r>
            <a:r>
              <a:rPr lang="en-US" sz="1000" b="1">
                <a:solidFill>
                  <a:srgbClr val="002060"/>
                </a:solidFill>
                <a:latin typeface="Courier New"/>
                <a:ea typeface="Times New Roman"/>
              </a:rPr>
              <a:t>&lt;</a:t>
            </a:r>
            <a:r>
              <a:rPr lang="en-US" sz="1000" b="1">
                <a:latin typeface="Courier New"/>
                <a:ea typeface="Times New Roman"/>
              </a:rPr>
              <a:t> </a:t>
            </a:r>
            <a:r>
              <a:rPr lang="en-US" sz="1000">
                <a:latin typeface="Courier New"/>
                <a:ea typeface="Times New Roman"/>
              </a:rPr>
              <a:t>abs_residual</a:t>
            </a:r>
          </a:p>
          <a:p>
            <a:pPr>
              <a:lnSpc>
                <a:spcPct val="107000"/>
              </a:lnSpc>
              <a:spcAft>
                <a:spcPts val="0"/>
              </a:spcAft>
              <a:defRPr/>
            </a:pPr>
            <a:r>
              <a:rPr lang="en-US" sz="1000">
                <a:latin typeface="Courier New"/>
                <a:ea typeface="Times New Roman"/>
              </a:rPr>
              <a:t>	</a:t>
            </a:r>
            <a:r>
              <a:rPr lang="en-US" sz="1000" b="1">
                <a:solidFill>
                  <a:srgbClr val="0065BD"/>
                </a:solidFill>
                <a:latin typeface="Courier New"/>
                <a:ea typeface="Times New Roman"/>
              </a:rPr>
              <a:t>or</a:t>
            </a:r>
            <a:r>
              <a:rPr lang="en-US" sz="1000">
                <a:latin typeface="Courier New"/>
                <a:ea typeface="Times New Roman"/>
              </a:rPr>
              <a:t> abs</a:t>
            </a:r>
            <a:r>
              <a:rPr lang="en-US" sz="1000" b="1">
                <a:solidFill>
                  <a:srgbClr val="002060"/>
                </a:solidFill>
                <a:latin typeface="Courier New"/>
                <a:ea typeface="Times New Roman"/>
              </a:rPr>
              <a:t>(</a:t>
            </a:r>
            <a:r>
              <a:rPr lang="en-US" sz="1000">
                <a:latin typeface="Courier New"/>
                <a:ea typeface="Times New Roman"/>
              </a:rPr>
              <a:t>residual1</a:t>
            </a:r>
            <a:r>
              <a:rPr lang="en-US" sz="1000" b="1">
                <a:solidFill>
                  <a:srgbClr val="002060"/>
                </a:solidFill>
                <a:latin typeface="Courier New"/>
                <a:ea typeface="Times New Roman"/>
              </a:rPr>
              <a:t>)</a:t>
            </a:r>
            <a:r>
              <a:rPr lang="en-US" sz="1000" b="1">
                <a:latin typeface="Courier New"/>
                <a:ea typeface="Times New Roman"/>
              </a:rPr>
              <a:t> </a:t>
            </a:r>
            <a:r>
              <a:rPr lang="en-US" sz="1000" b="1">
                <a:solidFill>
                  <a:srgbClr val="002060"/>
                </a:solidFill>
                <a:latin typeface="Courier New"/>
                <a:ea typeface="Times New Roman"/>
              </a:rPr>
              <a:t>&lt;</a:t>
            </a:r>
            <a:r>
              <a:rPr lang="en-US" sz="1000" b="1">
                <a:latin typeface="Courier New"/>
                <a:ea typeface="Times New Roman"/>
              </a:rPr>
              <a:t> </a:t>
            </a:r>
            <a:r>
              <a:rPr lang="en-US" sz="1000">
                <a:latin typeface="Courier New"/>
                <a:ea typeface="Times New Roman"/>
              </a:rPr>
              <a:t>abs</a:t>
            </a:r>
            <a:r>
              <a:rPr lang="en-US" sz="1000" b="1">
                <a:solidFill>
                  <a:srgbClr val="002060"/>
                </a:solidFill>
                <a:latin typeface="Courier New"/>
                <a:ea typeface="Times New Roman"/>
              </a:rPr>
              <a:t>(</a:t>
            </a:r>
            <a:r>
              <a:rPr lang="en-US" sz="1000">
                <a:latin typeface="Courier New"/>
                <a:ea typeface="Times New Roman"/>
              </a:rPr>
              <a:t>initial_residual1</a:t>
            </a:r>
            <a:r>
              <a:rPr lang="en-US" sz="1000" b="1">
                <a:solidFill>
                  <a:srgbClr val="002060"/>
                </a:solidFill>
                <a:latin typeface="Courier New"/>
                <a:ea typeface="Times New Roman"/>
              </a:rPr>
              <a:t>) </a:t>
            </a:r>
            <a:r>
              <a:rPr lang="en-US" sz="1000" b="1">
                <a:solidFill>
                  <a:schemeClr val="bg2">
                    <a:lumMod val="50000"/>
                  </a:schemeClr>
                </a:solidFill>
                <a:latin typeface="Courier New"/>
                <a:ea typeface="Times New Roman"/>
              </a:rPr>
              <a:t>*</a:t>
            </a:r>
            <a:r>
              <a:rPr lang="en-US" sz="1000" b="1">
                <a:solidFill>
                  <a:srgbClr val="002060"/>
                </a:solidFill>
                <a:latin typeface="Courier New"/>
                <a:ea typeface="Times New Roman"/>
              </a:rPr>
              <a:t> </a:t>
            </a:r>
            <a:r>
              <a:rPr lang="en-US" sz="1000">
                <a:latin typeface="Courier New"/>
                <a:ea typeface="Times New Roman"/>
              </a:rPr>
              <a:t>rel_residual</a:t>
            </a:r>
            <a:r>
              <a:rPr lang="en-US" sz="1000" b="1">
                <a:solidFill>
                  <a:srgbClr val="002060"/>
                </a:solidFill>
                <a:latin typeface="Courier New"/>
                <a:ea typeface="Times New Roman"/>
              </a:rPr>
              <a:t>)</a:t>
            </a:r>
            <a:r>
              <a:rPr lang="en-US" sz="1000">
                <a:latin typeface="Courier New"/>
                <a:ea typeface="Times New Roman"/>
              </a:rPr>
              <a:t> </a:t>
            </a:r>
            <a:r>
              <a:rPr lang="en-US" sz="1000" b="1">
                <a:solidFill>
                  <a:srgbClr val="0065BD"/>
                </a:solidFill>
                <a:latin typeface="Courier New"/>
                <a:ea typeface="Times New Roman"/>
              </a:rPr>
              <a:t>and</a:t>
            </a:r>
            <a:endParaRPr/>
          </a:p>
          <a:p>
            <a:pPr>
              <a:lnSpc>
                <a:spcPct val="107000"/>
              </a:lnSpc>
              <a:spcAft>
                <a:spcPts val="0"/>
              </a:spcAft>
              <a:defRPr/>
            </a:pPr>
            <a:r>
              <a:rPr lang="en-US" sz="1000">
                <a:latin typeface="Courier New"/>
                <a:ea typeface="Times New Roman"/>
              </a:rPr>
              <a:t>           </a:t>
            </a:r>
            <a:r>
              <a:rPr lang="en-US" sz="1000" b="1">
                <a:solidFill>
                  <a:srgbClr val="002060"/>
                </a:solidFill>
                <a:latin typeface="Courier New"/>
                <a:ea typeface="Times New Roman"/>
              </a:rPr>
              <a:t>(</a:t>
            </a:r>
            <a:r>
              <a:rPr lang="en-US" sz="1000">
                <a:latin typeface="Courier New"/>
                <a:ea typeface="Times New Roman"/>
              </a:rPr>
              <a:t>abs</a:t>
            </a:r>
            <a:r>
              <a:rPr lang="en-US" sz="1000" b="1">
                <a:solidFill>
                  <a:srgbClr val="002060"/>
                </a:solidFill>
                <a:latin typeface="Courier New"/>
                <a:ea typeface="Times New Roman"/>
              </a:rPr>
              <a:t>(</a:t>
            </a:r>
            <a:r>
              <a:rPr lang="en-US" sz="1000">
                <a:latin typeface="Courier New"/>
                <a:ea typeface="Times New Roman"/>
              </a:rPr>
              <a:t>residual2</a:t>
            </a:r>
            <a:r>
              <a:rPr lang="en-US" sz="1000" b="1">
                <a:solidFill>
                  <a:srgbClr val="002060"/>
                </a:solidFill>
                <a:latin typeface="Courier New"/>
                <a:ea typeface="Times New Roman"/>
              </a:rPr>
              <a:t>)</a:t>
            </a:r>
            <a:r>
              <a:rPr lang="en-US" sz="1000">
                <a:latin typeface="Courier New"/>
                <a:ea typeface="Times New Roman"/>
              </a:rPr>
              <a:t> </a:t>
            </a:r>
            <a:r>
              <a:rPr lang="en-US" sz="1000" b="1">
                <a:solidFill>
                  <a:srgbClr val="002060"/>
                </a:solidFill>
                <a:latin typeface="Courier New"/>
                <a:ea typeface="Times New Roman"/>
              </a:rPr>
              <a:t>&lt;</a:t>
            </a:r>
            <a:r>
              <a:rPr lang="en-US" sz="1000" b="1">
                <a:latin typeface="Courier New"/>
                <a:ea typeface="Times New Roman"/>
              </a:rPr>
              <a:t> </a:t>
            </a:r>
            <a:r>
              <a:rPr lang="en-US" sz="1000">
                <a:latin typeface="Courier New"/>
                <a:ea typeface="Times New Roman"/>
              </a:rPr>
              <a:t>abs_residual </a:t>
            </a:r>
            <a:endParaRPr/>
          </a:p>
          <a:p>
            <a:pPr>
              <a:lnSpc>
                <a:spcPct val="107000"/>
              </a:lnSpc>
              <a:spcAft>
                <a:spcPts val="0"/>
              </a:spcAft>
              <a:defRPr/>
            </a:pPr>
            <a:r>
              <a:rPr lang="en-US" sz="1000">
                <a:latin typeface="Courier New"/>
                <a:ea typeface="Times New Roman"/>
              </a:rPr>
              <a:t>            </a:t>
            </a:r>
            <a:r>
              <a:rPr lang="en-US" sz="1000" b="1">
                <a:solidFill>
                  <a:srgbClr val="0065BD"/>
                </a:solidFill>
                <a:latin typeface="Courier New"/>
                <a:ea typeface="Times New Roman"/>
              </a:rPr>
              <a:t>or</a:t>
            </a:r>
            <a:r>
              <a:rPr lang="en-US" sz="1000">
                <a:latin typeface="Courier New"/>
                <a:ea typeface="Times New Roman"/>
              </a:rPr>
              <a:t> abs</a:t>
            </a:r>
            <a:r>
              <a:rPr lang="en-US" sz="1000">
                <a:solidFill>
                  <a:srgbClr val="002060"/>
                </a:solidFill>
                <a:latin typeface="Courier New"/>
                <a:ea typeface="Times New Roman"/>
              </a:rPr>
              <a:t>(</a:t>
            </a:r>
            <a:r>
              <a:rPr lang="en-US" sz="1000">
                <a:latin typeface="Courier New"/>
                <a:ea typeface="Times New Roman"/>
              </a:rPr>
              <a:t>residual2</a:t>
            </a:r>
            <a:r>
              <a:rPr lang="en-US" sz="1000">
                <a:solidFill>
                  <a:srgbClr val="002060"/>
                </a:solidFill>
                <a:latin typeface="Courier New"/>
                <a:ea typeface="Times New Roman"/>
              </a:rPr>
              <a:t>)</a:t>
            </a:r>
            <a:r>
              <a:rPr lang="en-US" sz="1000">
                <a:latin typeface="Courier New"/>
                <a:ea typeface="Times New Roman"/>
              </a:rPr>
              <a:t> </a:t>
            </a:r>
            <a:r>
              <a:rPr lang="en-US" sz="1000">
                <a:solidFill>
                  <a:srgbClr val="002060"/>
                </a:solidFill>
                <a:latin typeface="Courier New"/>
                <a:ea typeface="Times New Roman"/>
              </a:rPr>
              <a:t>&lt;</a:t>
            </a:r>
            <a:r>
              <a:rPr lang="en-US" sz="1000">
                <a:latin typeface="Courier New"/>
                <a:ea typeface="Times New Roman"/>
              </a:rPr>
              <a:t> abs</a:t>
            </a:r>
            <a:r>
              <a:rPr lang="en-US" sz="1000" b="1">
                <a:latin typeface="Courier New"/>
                <a:ea typeface="Times New Roman"/>
              </a:rPr>
              <a:t>(</a:t>
            </a:r>
            <a:r>
              <a:rPr lang="en-US" sz="1000">
                <a:latin typeface="Courier New"/>
                <a:ea typeface="Times New Roman"/>
              </a:rPr>
              <a:t>initial_residual2</a:t>
            </a:r>
            <a:r>
              <a:rPr lang="en-US" sz="1000" b="1">
                <a:solidFill>
                  <a:srgbClr val="002060"/>
                </a:solidFill>
                <a:latin typeface="Courier New"/>
                <a:ea typeface="Times New Roman"/>
              </a:rPr>
              <a:t>) * </a:t>
            </a:r>
            <a:r>
              <a:rPr lang="en-US" sz="1000">
                <a:latin typeface="Courier New"/>
                <a:ea typeface="Times New Roman"/>
              </a:rPr>
              <a:t>rel_residual</a:t>
            </a:r>
            <a:r>
              <a:rPr lang="en-US" sz="1000" b="1">
                <a:solidFill>
                  <a:srgbClr val="002060"/>
                </a:solidFill>
                <a:latin typeface="Courier New"/>
                <a:ea typeface="Times New Roman"/>
              </a:rPr>
              <a:t>)</a:t>
            </a:r>
            <a:r>
              <a:rPr lang="en-US" sz="1000">
                <a:latin typeface="Courier New"/>
                <a:ea typeface="Times New Roman"/>
              </a:rPr>
              <a:t> </a:t>
            </a:r>
            <a:r>
              <a:rPr lang="en-US" sz="1000" b="1">
                <a:solidFill>
                  <a:srgbClr val="0065BD"/>
                </a:solidFill>
                <a:latin typeface="Courier New"/>
                <a:ea typeface="Times New Roman"/>
              </a:rPr>
              <a:t>and</a:t>
            </a:r>
            <a:endParaRPr/>
          </a:p>
          <a:p>
            <a:pPr>
              <a:lnSpc>
                <a:spcPct val="107000"/>
              </a:lnSpc>
              <a:spcAft>
                <a:spcPts val="0"/>
              </a:spcAft>
              <a:defRPr/>
            </a:pPr>
            <a:r>
              <a:rPr lang="en-US" sz="1000">
                <a:latin typeface="Courier New"/>
                <a:ea typeface="Times New Roman"/>
              </a:rPr>
              <a:t>           </a:t>
            </a:r>
            <a:r>
              <a:rPr lang="en-US" sz="1000" b="1">
                <a:solidFill>
                  <a:srgbClr val="002060"/>
                </a:solidFill>
                <a:latin typeface="Courier New"/>
                <a:ea typeface="Times New Roman"/>
              </a:rPr>
              <a:t>(</a:t>
            </a:r>
            <a:r>
              <a:rPr lang="en-US" sz="1000">
                <a:latin typeface="Courier New"/>
                <a:ea typeface="Times New Roman"/>
              </a:rPr>
              <a:t>abs</a:t>
            </a:r>
            <a:r>
              <a:rPr lang="en-US" sz="1000" b="1">
                <a:solidFill>
                  <a:srgbClr val="002060"/>
                </a:solidFill>
                <a:latin typeface="Courier New"/>
                <a:ea typeface="Times New Roman"/>
              </a:rPr>
              <a:t>(</a:t>
            </a:r>
            <a:r>
              <a:rPr lang="en-US" sz="1000">
                <a:latin typeface="Courier New"/>
                <a:ea typeface="Times New Roman"/>
              </a:rPr>
              <a:t>residual3</a:t>
            </a:r>
            <a:r>
              <a:rPr lang="en-US" sz="1000" b="1">
                <a:solidFill>
                  <a:srgbClr val="002060"/>
                </a:solidFill>
                <a:latin typeface="Courier New"/>
                <a:ea typeface="Times New Roman"/>
              </a:rPr>
              <a:t>) &lt; </a:t>
            </a:r>
            <a:r>
              <a:rPr lang="en-US" sz="1000">
                <a:latin typeface="Courier New"/>
                <a:ea typeface="Times New Roman"/>
              </a:rPr>
              <a:t>abs_residual </a:t>
            </a:r>
            <a:endParaRPr/>
          </a:p>
          <a:p>
            <a:pPr>
              <a:lnSpc>
                <a:spcPct val="107000"/>
              </a:lnSpc>
              <a:spcAft>
                <a:spcPts val="0"/>
              </a:spcAft>
              <a:defRPr/>
            </a:pPr>
            <a:r>
              <a:rPr lang="en-US" sz="1000">
                <a:latin typeface="Courier New"/>
                <a:ea typeface="Times New Roman"/>
              </a:rPr>
              <a:t>            </a:t>
            </a:r>
            <a:r>
              <a:rPr lang="en-US" sz="1000" b="1">
                <a:solidFill>
                  <a:srgbClr val="0065BD"/>
                </a:solidFill>
                <a:latin typeface="Courier New"/>
                <a:ea typeface="Times New Roman"/>
              </a:rPr>
              <a:t>or</a:t>
            </a:r>
            <a:r>
              <a:rPr lang="en-US" sz="1000">
                <a:latin typeface="Courier New"/>
                <a:ea typeface="Times New Roman"/>
              </a:rPr>
              <a:t> abs</a:t>
            </a:r>
            <a:r>
              <a:rPr lang="en-US" sz="1000" b="1">
                <a:solidFill>
                  <a:srgbClr val="002060"/>
                </a:solidFill>
                <a:latin typeface="Courier New"/>
                <a:ea typeface="Times New Roman"/>
              </a:rPr>
              <a:t>(</a:t>
            </a:r>
            <a:r>
              <a:rPr lang="en-US" sz="1000">
                <a:latin typeface="Courier New"/>
                <a:ea typeface="Times New Roman"/>
              </a:rPr>
              <a:t>residual3</a:t>
            </a:r>
            <a:r>
              <a:rPr lang="en-US" sz="1000" b="1">
                <a:solidFill>
                  <a:srgbClr val="002060"/>
                </a:solidFill>
                <a:latin typeface="Courier New"/>
                <a:ea typeface="Times New Roman"/>
              </a:rPr>
              <a:t>)</a:t>
            </a:r>
            <a:r>
              <a:rPr lang="en-US" sz="1000" b="1">
                <a:latin typeface="Courier New"/>
                <a:ea typeface="Times New Roman"/>
              </a:rPr>
              <a:t> </a:t>
            </a:r>
            <a:r>
              <a:rPr lang="en-US" sz="1000" b="1">
                <a:solidFill>
                  <a:srgbClr val="002060"/>
                </a:solidFill>
                <a:latin typeface="Courier New"/>
                <a:ea typeface="Times New Roman"/>
              </a:rPr>
              <a:t>&lt;</a:t>
            </a:r>
            <a:r>
              <a:rPr lang="en-US" sz="1000" b="1">
                <a:latin typeface="Courier New"/>
                <a:ea typeface="Times New Roman"/>
              </a:rPr>
              <a:t> </a:t>
            </a:r>
            <a:r>
              <a:rPr lang="en-US" sz="1000">
                <a:latin typeface="Courier New"/>
                <a:ea typeface="Times New Roman"/>
              </a:rPr>
              <a:t>abs</a:t>
            </a:r>
            <a:r>
              <a:rPr lang="en-US" sz="1000" b="1">
                <a:solidFill>
                  <a:srgbClr val="002060"/>
                </a:solidFill>
                <a:latin typeface="Courier New"/>
                <a:ea typeface="Times New Roman"/>
              </a:rPr>
              <a:t>(</a:t>
            </a:r>
            <a:r>
              <a:rPr lang="en-US" sz="1000">
                <a:latin typeface="Courier New"/>
                <a:ea typeface="Times New Roman"/>
              </a:rPr>
              <a:t>initial_residual3</a:t>
            </a:r>
            <a:r>
              <a:rPr lang="en-US" sz="1000" b="1">
                <a:solidFill>
                  <a:srgbClr val="002060"/>
                </a:solidFill>
                <a:latin typeface="Courier New"/>
                <a:ea typeface="Times New Roman"/>
              </a:rPr>
              <a:t>) * </a:t>
            </a:r>
            <a:r>
              <a:rPr lang="en-US" sz="1000">
                <a:latin typeface="Courier New"/>
                <a:ea typeface="Times New Roman"/>
              </a:rPr>
              <a:t>rel_residual</a:t>
            </a:r>
            <a:r>
              <a:rPr lang="en-US" sz="1000" b="1">
                <a:solidFill>
                  <a:srgbClr val="002060"/>
                </a:solidFill>
                <a:latin typeface="Courier New"/>
                <a:ea typeface="Times New Roman"/>
              </a:rPr>
              <a:t>))</a:t>
            </a:r>
            <a:r>
              <a:rPr lang="en-US" sz="1000">
                <a:latin typeface="Courier New"/>
                <a:ea typeface="Times New Roman"/>
              </a:rPr>
              <a:t>:</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endParaRPr lang="en-US" sz="1000">
              <a:latin typeface="Courier New"/>
              <a:ea typeface="Times New Roman"/>
            </a:endParaRPr>
          </a:p>
          <a:p>
            <a:pPr>
              <a:lnSpc>
                <a:spcPct val="107000"/>
              </a:lnSpc>
              <a:spcAft>
                <a:spcPts val="0"/>
              </a:spcAft>
              <a:defRPr/>
            </a:pPr>
            <a:endParaRPr lang="en-US" sz="1000">
              <a:latin typeface="Courier New"/>
              <a:ea typeface="Times New Roman"/>
            </a:endParaRPr>
          </a:p>
          <a:p>
            <a:pPr>
              <a:lnSpc>
                <a:spcPct val="107000"/>
              </a:lnSpc>
              <a:spcAft>
                <a:spcPts val="0"/>
              </a:spcAft>
              <a:defRPr/>
            </a:pPr>
            <a:endParaRPr lang="en-US" sz="1000">
              <a:latin typeface="Courier New"/>
              <a:ea typeface="Times New Roman"/>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de-DE" sz="1000">
                <a:latin typeface="Courier New"/>
                <a:ea typeface="Times New Roman"/>
              </a:rPr>
              <a:t>	old_residual1</a:t>
            </a:r>
            <a:r>
              <a:rPr lang="de-DE" sz="1000">
                <a:solidFill>
                  <a:schemeClr val="bg2">
                    <a:lumMod val="75000"/>
                  </a:schemeClr>
                </a:solidFill>
                <a:latin typeface="Courier New"/>
                <a:ea typeface="Times New Roman"/>
              </a:rPr>
              <a:t> </a:t>
            </a:r>
            <a:r>
              <a:rPr lang="de-DE" sz="1000" b="1">
                <a:solidFill>
                  <a:schemeClr val="bg2">
                    <a:lumMod val="75000"/>
                  </a:schemeClr>
                </a:solidFill>
                <a:latin typeface="Courier New"/>
                <a:ea typeface="Times New Roman"/>
              </a:rPr>
              <a:t>=</a:t>
            </a:r>
            <a:r>
              <a:rPr lang="de-DE" sz="1000">
                <a:solidFill>
                  <a:schemeClr val="bg2">
                    <a:lumMod val="75000"/>
                  </a:schemeClr>
                </a:solidFill>
                <a:latin typeface="Courier New"/>
                <a:ea typeface="Times New Roman"/>
              </a:rPr>
              <a:t> </a:t>
            </a:r>
            <a:r>
              <a:rPr lang="de-DE" sz="1000">
                <a:latin typeface="Courier New"/>
                <a:ea typeface="Times New Roman"/>
              </a:rPr>
              <a:t>residual1</a:t>
            </a:r>
            <a:endParaRPr/>
          </a:p>
          <a:p>
            <a:pPr>
              <a:lnSpc>
                <a:spcPct val="107000"/>
              </a:lnSpc>
              <a:spcAft>
                <a:spcPts val="0"/>
              </a:spcAft>
              <a:defRPr/>
            </a:pPr>
            <a:r>
              <a:rPr lang="de-DE" sz="1000">
                <a:latin typeface="Courier New"/>
                <a:ea typeface="Times New Roman"/>
              </a:rPr>
              <a:t>	residual1 </a:t>
            </a:r>
            <a:r>
              <a:rPr lang="de-DE" sz="1000" b="1">
                <a:solidFill>
                  <a:schemeClr val="bg2">
                    <a:lumMod val="50000"/>
                  </a:schemeClr>
                </a:solidFill>
                <a:latin typeface="Courier New"/>
                <a:ea typeface="Times New Roman"/>
              </a:rPr>
              <a:t>=</a:t>
            </a:r>
            <a:r>
              <a:rPr lang="de-DE" sz="1000">
                <a:latin typeface="Courier New"/>
                <a:ea typeface="Times New Roman"/>
              </a:rPr>
              <a:t> structure_rotAlpha_solver.getDisplacement</a:t>
            </a:r>
            <a:r>
              <a:rPr lang="de-DE" sz="1000" b="1">
                <a:solidFill>
                  <a:srgbClr val="002060"/>
                </a:solidFill>
                <a:latin typeface="Courier New"/>
                <a:ea typeface="Times New Roman"/>
              </a:rPr>
              <a:t>()-</a:t>
            </a:r>
            <a:r>
              <a:rPr lang="de-DE" sz="1000">
                <a:latin typeface="Courier New"/>
                <a:ea typeface="Times New Roman"/>
              </a:rPr>
              <a:t> pitching_angle            	old_residual2 </a:t>
            </a:r>
            <a:r>
              <a:rPr lang="de-DE" sz="1000" b="1">
                <a:solidFill>
                  <a:srgbClr val="002060"/>
                </a:solidFill>
                <a:latin typeface="Courier New"/>
                <a:ea typeface="Times New Roman"/>
              </a:rPr>
              <a:t>=</a:t>
            </a:r>
            <a:r>
              <a:rPr lang="de-DE" sz="1000">
                <a:latin typeface="Courier New"/>
                <a:ea typeface="Times New Roman"/>
              </a:rPr>
              <a:t> residual2    </a:t>
            </a:r>
            <a:endParaRPr/>
          </a:p>
          <a:p>
            <a:pPr>
              <a:lnSpc>
                <a:spcPct val="107000"/>
              </a:lnSpc>
              <a:spcAft>
                <a:spcPts val="0"/>
              </a:spcAft>
              <a:defRPr/>
            </a:pPr>
            <a:r>
              <a:rPr lang="de-DE" sz="1000">
                <a:latin typeface="Courier New"/>
                <a:ea typeface="Times New Roman"/>
              </a:rPr>
              <a:t>	residual2 </a:t>
            </a:r>
            <a:r>
              <a:rPr lang="de-DE" sz="1000" b="1">
                <a:solidFill>
                  <a:srgbClr val="002060"/>
                </a:solidFill>
                <a:latin typeface="Courier New"/>
                <a:ea typeface="Times New Roman"/>
              </a:rPr>
              <a:t>=</a:t>
            </a:r>
            <a:r>
              <a:rPr lang="de-DE" sz="1000">
                <a:latin typeface="Courier New"/>
                <a:ea typeface="Times New Roman"/>
              </a:rPr>
              <a:t> structure_dispY_solver.getDisplacement</a:t>
            </a:r>
            <a:r>
              <a:rPr lang="de-DE" sz="1000" b="1">
                <a:solidFill>
                  <a:srgbClr val="002060"/>
                </a:solidFill>
                <a:latin typeface="Courier New"/>
                <a:ea typeface="Times New Roman"/>
              </a:rPr>
              <a:t>() - </a:t>
            </a:r>
            <a:r>
              <a:rPr lang="de-DE" sz="1000">
                <a:latin typeface="Courier New"/>
                <a:ea typeface="Times New Roman"/>
              </a:rPr>
              <a:t>displacementY            	old_residual3 </a:t>
            </a:r>
            <a:r>
              <a:rPr lang="de-DE" sz="1000" b="1">
                <a:solidFill>
                  <a:srgbClr val="002060"/>
                </a:solidFill>
                <a:latin typeface="Courier New"/>
                <a:ea typeface="Times New Roman"/>
              </a:rPr>
              <a:t>=</a:t>
            </a:r>
            <a:r>
              <a:rPr lang="de-DE" sz="1000">
                <a:latin typeface="Courier New"/>
                <a:ea typeface="Times New Roman"/>
              </a:rPr>
              <a:t> residual3</a:t>
            </a:r>
            <a:endParaRPr/>
          </a:p>
          <a:p>
            <a:pPr>
              <a:lnSpc>
                <a:spcPct val="107000"/>
              </a:lnSpc>
              <a:spcAft>
                <a:spcPts val="0"/>
              </a:spcAft>
              <a:defRPr/>
            </a:pPr>
            <a:r>
              <a:rPr lang="de-DE" sz="1000">
                <a:latin typeface="Courier New"/>
                <a:ea typeface="Times New Roman"/>
              </a:rPr>
              <a:t>	residual3 </a:t>
            </a:r>
            <a:r>
              <a:rPr lang="de-DE" sz="1000" b="1">
                <a:solidFill>
                  <a:srgbClr val="002060"/>
                </a:solidFill>
                <a:latin typeface="Courier New"/>
                <a:ea typeface="Times New Roman"/>
              </a:rPr>
              <a:t>=</a:t>
            </a:r>
            <a:r>
              <a:rPr lang="de-DE" sz="1000">
                <a:latin typeface="Courier New"/>
                <a:ea typeface="Times New Roman"/>
              </a:rPr>
              <a:t> structure_dispX_solver.getDisplacement</a:t>
            </a:r>
            <a:r>
              <a:rPr lang="de-DE" sz="1000" b="1">
                <a:solidFill>
                  <a:srgbClr val="002060"/>
                </a:solidFill>
                <a:latin typeface="Courier New"/>
                <a:ea typeface="Times New Roman"/>
              </a:rPr>
              <a:t>() –</a:t>
            </a:r>
            <a:r>
              <a:rPr lang="de-DE" sz="1000" b="1">
                <a:latin typeface="Courier New"/>
                <a:ea typeface="Times New Roman"/>
              </a:rPr>
              <a:t> </a:t>
            </a:r>
            <a:r>
              <a:rPr lang="de-DE" sz="1000">
                <a:latin typeface="Courier New"/>
                <a:ea typeface="Times New Roman"/>
              </a:rPr>
              <a:t>displacementX</a:t>
            </a:r>
          </a:p>
          <a:p>
            <a:pPr>
              <a:lnSpc>
                <a:spcPct val="107000"/>
              </a:lnSpc>
              <a:spcAft>
                <a:spcPts val="0"/>
              </a:spcAft>
              <a:defRPr/>
            </a:pPr>
            <a:endParaRPr lang="de-DE" sz="1000">
              <a:latin typeface="Courier New"/>
              <a:ea typeface="Times New Roman"/>
            </a:endParaRPr>
          </a:p>
          <a:p>
            <a:pPr>
              <a:lnSpc>
                <a:spcPct val="107000"/>
              </a:lnSpc>
              <a:spcAft>
                <a:spcPts val="0"/>
              </a:spcAft>
              <a:defRPr/>
            </a:pPr>
            <a:endParaRPr lang="de-DE" sz="1000">
              <a:latin typeface="Calibri"/>
              <a:ea typeface="Times New Roman"/>
            </a:endParaRPr>
          </a:p>
        </p:txBody>
      </p:sp>
      <p:sp>
        <p:nvSpPr>
          <p:cNvPr id="7" name="Rectangle 301"/>
          <p:cNvSpPr/>
          <p:nvPr/>
        </p:nvSpPr>
        <p:spPr bwMode="auto">
          <a:xfrm>
            <a:off x="338180" y="745226"/>
            <a:ext cx="5009995" cy="538609"/>
          </a:xfrm>
          <a:prstGeom prst="rect">
            <a:avLst/>
          </a:prstGeom>
        </p:spPr>
        <p:txBody>
          <a:bodyPr wrap="square">
            <a:spAutoFit/>
          </a:bodyPr>
          <a:lstStyle/>
          <a:p>
            <a:pPr lvl="0">
              <a:spcBef>
                <a:spcPts val="600"/>
              </a:spcBef>
              <a:defRPr/>
            </a:pPr>
            <a:r>
              <a:rPr lang="de-DE" sz="1400" dirty="0">
                <a:solidFill>
                  <a:srgbClr val="0070C0"/>
                </a:solidFill>
              </a:rPr>
              <a:t>Residuals computed and checked for each DoF separately</a:t>
            </a:r>
          </a:p>
          <a:p>
            <a:pPr lvl="0">
              <a:spcBef>
                <a:spcPts val="600"/>
              </a:spcBef>
              <a:defRPr/>
            </a:pPr>
            <a:r>
              <a:rPr lang="de-DE" sz="1000" dirty="0"/>
              <a:t>Compare : MainKratosFsiWithSepRes.py: lines 316-372</a:t>
            </a:r>
            <a:endParaRPr/>
          </a:p>
        </p:txBody>
      </p:sp>
      <p:cxnSp>
        <p:nvCxnSpPr>
          <p:cNvPr id="8" name="Straight Connector 307"/>
          <p:cNvCxnSpPr>
            <a:cxnSpLocks/>
          </p:cNvCxnSpPr>
          <p:nvPr/>
        </p:nvCxnSpPr>
        <p:spPr bwMode="auto">
          <a:xfrm>
            <a:off x="3370257" y="4589417"/>
            <a:ext cx="0" cy="627017"/>
          </a:xfrm>
          <a:prstGeom prst="line">
            <a:avLst/>
          </a:prstGeom>
          <a:ln w="25400">
            <a:solidFill>
              <a:srgbClr val="0065BD"/>
            </a:solidFill>
            <a:prstDash val="sysDot"/>
          </a:ln>
        </p:spPr>
        <p:style>
          <a:lnRef idx="1">
            <a:schemeClr val="accent1"/>
          </a:lnRef>
          <a:fillRef idx="0">
            <a:schemeClr val="accent1"/>
          </a:fillRef>
          <a:effectRef idx="0">
            <a:schemeClr val="accent1"/>
          </a:effectRef>
          <a:fontRef idx="minor">
            <a:schemeClr val="tx1"/>
          </a:fontRef>
        </p:style>
      </p:cxnSp>
      <p:sp>
        <p:nvSpPr>
          <p:cNvPr id="9" name="Geschweifte Klammer rechts 25"/>
          <p:cNvSpPr/>
          <p:nvPr/>
        </p:nvSpPr>
        <p:spPr bwMode="auto">
          <a:xfrm>
            <a:off x="6768179" y="1432100"/>
            <a:ext cx="223284" cy="1923218"/>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70C0"/>
              </a:solidFill>
            </a:endParaRPr>
          </a:p>
        </p:txBody>
      </p:sp>
      <p:sp>
        <p:nvSpPr>
          <p:cNvPr id="10" name="Rectangle 301"/>
          <p:cNvSpPr/>
          <p:nvPr/>
        </p:nvSpPr>
        <p:spPr bwMode="auto">
          <a:xfrm>
            <a:off x="7056604" y="2093627"/>
            <a:ext cx="1770404" cy="600164"/>
          </a:xfrm>
          <a:prstGeom prst="rect">
            <a:avLst/>
          </a:prstGeom>
        </p:spPr>
        <p:txBody>
          <a:bodyPr wrap="square">
            <a:spAutoFit/>
          </a:bodyPr>
          <a:lstStyle/>
          <a:p>
            <a:pPr lvl="0">
              <a:spcBef>
                <a:spcPts val="600"/>
              </a:spcBef>
              <a:defRPr/>
            </a:pPr>
            <a:r>
              <a:rPr lang="de-DE" sz="1400">
                <a:solidFill>
                  <a:srgbClr val="0070C0"/>
                </a:solidFill>
              </a:rPr>
              <a:t>Compute the initial</a:t>
            </a:r>
            <a:endParaRPr/>
          </a:p>
          <a:p>
            <a:pPr lvl="0">
              <a:spcBef>
                <a:spcPts val="600"/>
              </a:spcBef>
              <a:defRPr/>
            </a:pPr>
            <a:r>
              <a:rPr lang="de-DE" sz="1400">
                <a:solidFill>
                  <a:srgbClr val="0070C0"/>
                </a:solidFill>
              </a:rPr>
              <a:t> residuals</a:t>
            </a:r>
          </a:p>
        </p:txBody>
      </p:sp>
      <p:sp>
        <p:nvSpPr>
          <p:cNvPr id="11" name="Geschweifte Klammer rechts 29"/>
          <p:cNvSpPr/>
          <p:nvPr/>
        </p:nvSpPr>
        <p:spPr bwMode="auto">
          <a:xfrm>
            <a:off x="6778744" y="3463457"/>
            <a:ext cx="258194" cy="1173707"/>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2" name="Rectangle 301"/>
          <p:cNvSpPr/>
          <p:nvPr/>
        </p:nvSpPr>
        <p:spPr bwMode="auto">
          <a:xfrm>
            <a:off x="7056604" y="3581188"/>
            <a:ext cx="1770404" cy="954107"/>
          </a:xfrm>
          <a:prstGeom prst="rect">
            <a:avLst/>
          </a:prstGeom>
        </p:spPr>
        <p:txBody>
          <a:bodyPr wrap="square">
            <a:spAutoFit/>
          </a:bodyPr>
          <a:lstStyle/>
          <a:p>
            <a:pPr lvl="0">
              <a:spcBef>
                <a:spcPts val="600"/>
              </a:spcBef>
              <a:defRPr/>
            </a:pPr>
            <a:r>
              <a:rPr lang="de-DE" sz="1400">
                <a:solidFill>
                  <a:srgbClr val="0070C0"/>
                </a:solidFill>
              </a:rPr>
              <a:t>Check for each residual separately if convergence is reached</a:t>
            </a:r>
          </a:p>
        </p:txBody>
      </p:sp>
      <p:sp>
        <p:nvSpPr>
          <p:cNvPr id="13" name="Geschweifte Klammer rechts 31"/>
          <p:cNvSpPr/>
          <p:nvPr/>
        </p:nvSpPr>
        <p:spPr bwMode="auto">
          <a:xfrm>
            <a:off x="6771989" y="4736625"/>
            <a:ext cx="239629" cy="1708845"/>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4" name="Rectangle 301"/>
          <p:cNvSpPr/>
          <p:nvPr/>
        </p:nvSpPr>
        <p:spPr bwMode="auto">
          <a:xfrm>
            <a:off x="7056604" y="5185664"/>
            <a:ext cx="1620993" cy="738664"/>
          </a:xfrm>
          <a:prstGeom prst="rect">
            <a:avLst/>
          </a:prstGeom>
        </p:spPr>
        <p:txBody>
          <a:bodyPr wrap="square">
            <a:spAutoFit/>
          </a:bodyPr>
          <a:lstStyle/>
          <a:p>
            <a:pPr lvl="0">
              <a:spcBef>
                <a:spcPts val="600"/>
              </a:spcBef>
              <a:defRPr/>
            </a:pPr>
            <a:r>
              <a:rPr lang="de-DE" sz="1400">
                <a:solidFill>
                  <a:srgbClr val="0070C0"/>
                </a:solidFill>
              </a:rPr>
              <a:t>Iterate between fluid and structure until convergence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27</a:t>
            </a:r>
          </a:p>
        </p:txBody>
      </p:sp>
      <p:sp>
        <p:nvSpPr>
          <p:cNvPr id="5" name="Title 2"/>
          <p:cNvSpPr>
            <a:spLocks noGrp="1"/>
          </p:cNvSpPr>
          <p:nvPr>
            <p:ph type="title"/>
          </p:nvPr>
        </p:nvSpPr>
        <p:spPr bwMode="auto">
          <a:xfrm>
            <a:off x="319090" y="271520"/>
            <a:ext cx="8508999" cy="366190"/>
          </a:xfrm>
        </p:spPr>
        <p:txBody>
          <a:bodyPr/>
          <a:lstStyle/>
          <a:p>
            <a:pPr>
              <a:defRPr/>
            </a:pPr>
            <a:r>
              <a:rPr lang="de-DE"/>
              <a:t>Case of</a:t>
            </a:r>
            <a:r>
              <a:rPr lang="hu-HU"/>
              <a:t> </a:t>
            </a:r>
            <a:r>
              <a:rPr lang="de-DE"/>
              <a:t>3 x SDoF = MDoF: important code snippets highlighted</a:t>
            </a:r>
          </a:p>
        </p:txBody>
      </p:sp>
      <p:sp>
        <p:nvSpPr>
          <p:cNvPr id="6" name="Rectangle 161"/>
          <p:cNvSpPr/>
          <p:nvPr/>
        </p:nvSpPr>
        <p:spPr bwMode="auto">
          <a:xfrm>
            <a:off x="340327" y="1509860"/>
            <a:ext cx="6962841" cy="5032147"/>
          </a:xfrm>
          <a:prstGeom prst="rect">
            <a:avLst/>
          </a:prstGeom>
        </p:spPr>
        <p:txBody>
          <a:bodyPr wrap="square">
            <a:spAutoFit/>
          </a:bodyPr>
          <a:lstStyle/>
          <a:p>
            <a:pPr>
              <a:lnSpc>
                <a:spcPct val="107000"/>
              </a:lnSpc>
              <a:spcAft>
                <a:spcPts val="0"/>
              </a:spcAft>
              <a:defRPr/>
            </a:pPr>
            <a:r>
              <a:rPr lang="en-US" sz="1000" b="1">
                <a:solidFill>
                  <a:srgbClr val="0065BD"/>
                </a:solidFill>
                <a:latin typeface="Courier New"/>
                <a:ea typeface="Times New Roman"/>
              </a:rPr>
              <a:t>def</a:t>
            </a:r>
            <a:r>
              <a:rPr lang="en-US" sz="1000">
                <a:latin typeface="Courier New"/>
                <a:ea typeface="Times New Roman"/>
              </a:rPr>
              <a:t> </a:t>
            </a:r>
            <a:r>
              <a:rPr lang="en-US" sz="1000" b="1">
                <a:solidFill>
                  <a:srgbClr val="FF33CC"/>
                </a:solidFill>
                <a:latin typeface="Courier New"/>
                <a:ea typeface="Times New Roman"/>
              </a:rPr>
              <a:t>calcResidual</a:t>
            </a:r>
            <a:r>
              <a:rPr lang="en-US" sz="1000" b="1">
                <a:solidFill>
                  <a:schemeClr val="bg2">
                    <a:lumMod val="50000"/>
                  </a:schemeClr>
                </a:solidFill>
                <a:latin typeface="Courier New"/>
                <a:ea typeface="Times New Roman"/>
              </a:rPr>
              <a:t>(</a:t>
            </a:r>
            <a:r>
              <a:rPr lang="en-US" sz="1000">
                <a:latin typeface="Courier New"/>
                <a:ea typeface="Times New Roman"/>
              </a:rPr>
              <a:t>solution</a:t>
            </a:r>
            <a:r>
              <a:rPr lang="en-US" sz="1000" b="1">
                <a:solidFill>
                  <a:srgbClr val="005293"/>
                </a:solidFill>
                <a:latin typeface="Courier New"/>
                <a:ea typeface="Times New Roman"/>
              </a:rPr>
              <a:t>,</a:t>
            </a:r>
            <a:r>
              <a:rPr lang="en-US" sz="1000">
                <a:latin typeface="Courier New"/>
                <a:ea typeface="Times New Roman"/>
              </a:rPr>
              <a:t> old_solution</a:t>
            </a:r>
            <a:r>
              <a:rPr lang="en-US" sz="1000" b="1">
                <a:solidFill>
                  <a:srgbClr val="005293"/>
                </a:solidFill>
                <a:latin typeface="Courier New"/>
                <a:ea typeface="Times New Roman"/>
              </a:rPr>
              <a:t>):</a:t>
            </a:r>
            <a:endParaRPr/>
          </a:p>
          <a:p>
            <a:pPr>
              <a:lnSpc>
                <a:spcPct val="107000"/>
              </a:lnSpc>
              <a:spcAft>
                <a:spcPts val="0"/>
              </a:spcAft>
              <a:defRPr/>
            </a:pPr>
            <a:r>
              <a:rPr lang="en-US" sz="1000">
                <a:latin typeface="Courier New"/>
                <a:ea typeface="Times New Roman"/>
              </a:rPr>
              <a:t>	residual </a:t>
            </a:r>
            <a:r>
              <a:rPr lang="en-US" sz="1000" b="1">
                <a:solidFill>
                  <a:schemeClr val="bg2">
                    <a:lumMod val="50000"/>
                  </a:schemeClr>
                </a:solidFill>
                <a:latin typeface="Courier New"/>
                <a:ea typeface="Times New Roman"/>
              </a:rPr>
              <a:t>= [</a:t>
            </a:r>
            <a:r>
              <a:rPr lang="en-US" sz="1000">
                <a:latin typeface="Courier New"/>
                <a:ea typeface="Times New Roman"/>
              </a:rPr>
              <a:t>0</a:t>
            </a:r>
            <a:r>
              <a:rPr lang="en-US" sz="1000" b="1">
                <a:solidFill>
                  <a:schemeClr val="bg2">
                    <a:lumMod val="50000"/>
                  </a:schemeClr>
                </a:solidFill>
                <a:latin typeface="Courier New"/>
                <a:ea typeface="Times New Roman"/>
              </a:rPr>
              <a:t>]*</a:t>
            </a:r>
            <a:r>
              <a:rPr lang="en-US" sz="1000">
                <a:latin typeface="Courier New"/>
                <a:ea typeface="Times New Roman"/>
              </a:rPr>
              <a:t>len</a:t>
            </a:r>
            <a:r>
              <a:rPr lang="en-US" sz="1000" b="1">
                <a:solidFill>
                  <a:schemeClr val="bg2">
                    <a:lumMod val="50000"/>
                  </a:schemeClr>
                </a:solidFill>
                <a:latin typeface="Courier New"/>
                <a:ea typeface="Times New Roman"/>
              </a:rPr>
              <a:t>(</a:t>
            </a:r>
            <a:r>
              <a:rPr lang="en-US" sz="1000">
                <a:latin typeface="Courier New"/>
                <a:ea typeface="Times New Roman"/>
              </a:rPr>
              <a:t>solution</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a:t>
            </a:r>
            <a:r>
              <a:rPr lang="en-US" sz="1000" b="1">
                <a:solidFill>
                  <a:srgbClr val="0065BD"/>
                </a:solidFill>
                <a:latin typeface="Courier New"/>
                <a:ea typeface="Times New Roman"/>
              </a:rPr>
              <a:t>for</a:t>
            </a:r>
            <a:r>
              <a:rPr lang="en-US" sz="1000">
                <a:latin typeface="Courier New"/>
                <a:ea typeface="Times New Roman"/>
              </a:rPr>
              <a:t> index </a:t>
            </a:r>
            <a:r>
              <a:rPr lang="en-US" sz="1000" b="1">
                <a:solidFill>
                  <a:srgbClr val="0065BD"/>
                </a:solidFill>
                <a:latin typeface="Courier New"/>
                <a:ea typeface="Times New Roman"/>
              </a:rPr>
              <a:t>in</a:t>
            </a:r>
            <a:r>
              <a:rPr lang="en-US" sz="1000">
                <a:latin typeface="Courier New"/>
                <a:ea typeface="Times New Roman"/>
              </a:rPr>
              <a:t> range</a:t>
            </a:r>
            <a:r>
              <a:rPr lang="en-US" sz="1000" b="1">
                <a:solidFill>
                  <a:schemeClr val="bg2">
                    <a:lumMod val="50000"/>
                  </a:schemeClr>
                </a:solidFill>
                <a:latin typeface="Courier New"/>
                <a:ea typeface="Times New Roman"/>
              </a:rPr>
              <a:t>(</a:t>
            </a:r>
            <a:r>
              <a:rPr lang="en-US" sz="1000">
                <a:latin typeface="Courier New"/>
                <a:ea typeface="Times New Roman"/>
              </a:rPr>
              <a:t>len</a:t>
            </a:r>
            <a:r>
              <a:rPr lang="en-US" sz="1000" b="1">
                <a:solidFill>
                  <a:schemeClr val="bg2">
                    <a:lumMod val="50000"/>
                  </a:schemeClr>
                </a:solidFill>
                <a:latin typeface="Courier New"/>
                <a:ea typeface="Times New Roman"/>
              </a:rPr>
              <a:t>(</a:t>
            </a:r>
            <a:r>
              <a:rPr lang="en-US" sz="1000">
                <a:latin typeface="Courier New"/>
                <a:ea typeface="Times New Roman"/>
              </a:rPr>
              <a:t>solution</a:t>
            </a:r>
            <a:r>
              <a:rPr lang="en-US" sz="1000" b="1">
                <a:solidFill>
                  <a:srgbClr val="005293"/>
                </a:solidFill>
                <a:latin typeface="Courier New"/>
                <a:ea typeface="Times New Roman"/>
              </a:rPr>
              <a:t>)):</a:t>
            </a:r>
            <a:endParaRPr/>
          </a:p>
          <a:p>
            <a:pPr>
              <a:lnSpc>
                <a:spcPct val="107000"/>
              </a:lnSpc>
              <a:spcAft>
                <a:spcPts val="0"/>
              </a:spcAft>
              <a:defRPr/>
            </a:pPr>
            <a:r>
              <a:rPr lang="en-US" sz="1000">
                <a:latin typeface="Courier New"/>
                <a:ea typeface="Times New Roman"/>
              </a:rPr>
              <a:t>		residual</a:t>
            </a:r>
            <a:r>
              <a:rPr lang="en-US" sz="1000" b="1">
                <a:solidFill>
                  <a:schemeClr val="bg2">
                    <a:lumMod val="50000"/>
                  </a:schemeClr>
                </a:solidFill>
                <a:latin typeface="Courier New"/>
                <a:ea typeface="Times New Roman"/>
              </a:rPr>
              <a:t>[</a:t>
            </a:r>
            <a:r>
              <a:rPr lang="en-US" sz="1000">
                <a:latin typeface="Courier New"/>
                <a:ea typeface="Times New Roman"/>
              </a:rPr>
              <a:t>index</a:t>
            </a:r>
            <a:r>
              <a:rPr lang="en-US" sz="1000" b="1">
                <a:solidFill>
                  <a:schemeClr val="bg2">
                    <a:lumMod val="50000"/>
                  </a:schemeClr>
                </a:solidFill>
                <a:latin typeface="Courier New"/>
                <a:ea typeface="Times New Roman"/>
              </a:rPr>
              <a:t>] = </a:t>
            </a:r>
            <a:r>
              <a:rPr lang="en-US" sz="1000">
                <a:latin typeface="Courier New"/>
                <a:ea typeface="Times New Roman"/>
              </a:rPr>
              <a:t>solution</a:t>
            </a:r>
            <a:r>
              <a:rPr lang="en-US" sz="1000" b="1">
                <a:solidFill>
                  <a:schemeClr val="bg2">
                    <a:lumMod val="50000"/>
                  </a:schemeClr>
                </a:solidFill>
                <a:latin typeface="Courier New"/>
                <a:ea typeface="Times New Roman"/>
              </a:rPr>
              <a:t>[</a:t>
            </a:r>
            <a:r>
              <a:rPr lang="en-US" sz="1000">
                <a:latin typeface="Courier New"/>
                <a:ea typeface="Times New Roman"/>
              </a:rPr>
              <a:t>index</a:t>
            </a:r>
            <a:r>
              <a:rPr lang="en-US" sz="1000" b="1">
                <a:solidFill>
                  <a:schemeClr val="bg2">
                    <a:lumMod val="50000"/>
                  </a:schemeClr>
                </a:solidFill>
                <a:latin typeface="Courier New"/>
                <a:ea typeface="Times New Roman"/>
              </a:rPr>
              <a:t>] -</a:t>
            </a:r>
            <a:r>
              <a:rPr lang="en-US" sz="1000">
                <a:latin typeface="Courier New"/>
                <a:ea typeface="Times New Roman"/>
              </a:rPr>
              <a:t> old_solution</a:t>
            </a:r>
            <a:r>
              <a:rPr lang="en-US" sz="1000" b="1">
                <a:solidFill>
                  <a:schemeClr val="bg2">
                    <a:lumMod val="50000"/>
                  </a:schemeClr>
                </a:solidFill>
                <a:latin typeface="Courier New"/>
                <a:ea typeface="Times New Roman"/>
              </a:rPr>
              <a:t>[</a:t>
            </a:r>
            <a:r>
              <a:rPr lang="en-US" sz="1000">
                <a:latin typeface="Courier New"/>
                <a:ea typeface="Times New Roman"/>
              </a:rPr>
              <a:t>index</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b="1">
                <a:solidFill>
                  <a:srgbClr val="0065BD"/>
                </a:solidFill>
                <a:latin typeface="Courier New"/>
                <a:ea typeface="Times New Roman"/>
              </a:rPr>
              <a:t>return</a:t>
            </a:r>
            <a:r>
              <a:rPr lang="en-US" sz="1000">
                <a:latin typeface="Courier New"/>
                <a:ea typeface="Times New Roman"/>
              </a:rPr>
              <a:t> residual</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solidFill>
                  <a:srgbClr val="00B050"/>
                </a:solidFill>
                <a:latin typeface="Courier New"/>
                <a:ea typeface="Times New Roman"/>
              </a:rPr>
              <a:t># get Solution</a:t>
            </a:r>
            <a:endParaRPr/>
          </a:p>
          <a:p>
            <a:pPr>
              <a:lnSpc>
                <a:spcPct val="107000"/>
              </a:lnSpc>
              <a:spcAft>
                <a:spcPts val="0"/>
              </a:spcAft>
              <a:defRPr/>
            </a:pPr>
            <a:r>
              <a:rPr lang="en-US" sz="1000">
                <a:latin typeface="Courier New"/>
                <a:ea typeface="Times New Roman"/>
              </a:rPr>
              <a:t>rot      </a:t>
            </a:r>
            <a:r>
              <a:rPr lang="en-US" sz="1000" b="1">
                <a:solidFill>
                  <a:schemeClr val="bg2">
                    <a:lumMod val="50000"/>
                  </a:schemeClr>
                </a:solidFill>
                <a:latin typeface="Courier New"/>
                <a:ea typeface="Times New Roman"/>
              </a:rPr>
              <a:t>=</a:t>
            </a:r>
            <a:r>
              <a:rPr lang="en-US" sz="1000">
                <a:latin typeface="Courier New"/>
                <a:ea typeface="Times New Roman"/>
              </a:rPr>
              <a:t> structure_rotAlpha_solver.getDisplacement</a:t>
            </a:r>
            <a:r>
              <a:rPr lang="en-US" sz="1000" b="1">
                <a:solidFill>
                  <a:schemeClr val="bg2">
                    <a:lumMod val="50000"/>
                  </a:schemeClr>
                </a:solidFill>
                <a:latin typeface="Courier New"/>
                <a:ea typeface="Times New Roman"/>
              </a:rPr>
              <a:t>()</a:t>
            </a:r>
            <a:r>
              <a:rPr lang="en-US" sz="1000">
                <a:latin typeface="Courier New"/>
                <a:ea typeface="Times New Roman"/>
              </a:rPr>
              <a:t>        </a:t>
            </a:r>
            <a:endParaRPr/>
          </a:p>
          <a:p>
            <a:pPr>
              <a:lnSpc>
                <a:spcPct val="107000"/>
              </a:lnSpc>
              <a:spcAft>
                <a:spcPts val="0"/>
              </a:spcAft>
              <a:defRPr/>
            </a:pPr>
            <a:r>
              <a:rPr lang="en-US" sz="1000">
                <a:latin typeface="Courier New"/>
                <a:ea typeface="Times New Roman"/>
              </a:rPr>
              <a:t>dispX    </a:t>
            </a:r>
            <a:r>
              <a:rPr lang="en-US" sz="1000" b="1">
                <a:solidFill>
                  <a:schemeClr val="bg2">
                    <a:lumMod val="50000"/>
                  </a:schemeClr>
                </a:solidFill>
                <a:latin typeface="Courier New"/>
                <a:ea typeface="Times New Roman"/>
              </a:rPr>
              <a:t>=</a:t>
            </a:r>
            <a:r>
              <a:rPr lang="en-US" sz="1000">
                <a:latin typeface="Courier New"/>
                <a:ea typeface="Times New Roman"/>
              </a:rPr>
              <a:t> structure_dispX_solver.getDisplacement</a:t>
            </a:r>
            <a:r>
              <a:rPr lang="en-US" sz="1000" b="1">
                <a:solidFill>
                  <a:schemeClr val="bg2">
                    <a:lumMod val="50000"/>
                  </a:schemeClr>
                </a:solidFill>
                <a:latin typeface="Courier New"/>
                <a:ea typeface="Times New Roman"/>
              </a:rPr>
              <a:t>()</a:t>
            </a:r>
            <a:r>
              <a:rPr lang="en-US" sz="1000">
                <a:latin typeface="Courier New"/>
                <a:ea typeface="Times New Roman"/>
              </a:rPr>
              <a:t>        </a:t>
            </a:r>
            <a:endParaRPr/>
          </a:p>
          <a:p>
            <a:pPr>
              <a:lnSpc>
                <a:spcPct val="107000"/>
              </a:lnSpc>
              <a:spcAft>
                <a:spcPts val="0"/>
              </a:spcAft>
              <a:defRPr/>
            </a:pPr>
            <a:r>
              <a:rPr lang="en-US" sz="1000">
                <a:latin typeface="Courier New"/>
                <a:ea typeface="Times New Roman"/>
              </a:rPr>
              <a:t>dispY    </a:t>
            </a:r>
            <a:r>
              <a:rPr lang="en-US" sz="1000" b="1">
                <a:solidFill>
                  <a:schemeClr val="bg2">
                    <a:lumMod val="50000"/>
                  </a:schemeClr>
                </a:solidFill>
                <a:latin typeface="Courier New"/>
                <a:ea typeface="Times New Roman"/>
              </a:rPr>
              <a:t>=</a:t>
            </a:r>
            <a:r>
              <a:rPr lang="en-US" sz="1000">
                <a:latin typeface="Courier New"/>
                <a:ea typeface="Times New Roman"/>
              </a:rPr>
              <a:t> structure_dispY_solver.getDisplacement</a:t>
            </a:r>
            <a:r>
              <a:rPr lang="en-US" sz="1000" b="1">
                <a:solidFill>
                  <a:schemeClr val="bg2">
                    <a:lumMod val="50000"/>
                  </a:schemeClr>
                </a:solidFill>
                <a:latin typeface="Courier New"/>
                <a:ea typeface="Times New Roman"/>
              </a:rPr>
              <a:t>()</a:t>
            </a:r>
            <a:r>
              <a:rPr lang="en-US" sz="1000">
                <a:latin typeface="Courier New"/>
                <a:ea typeface="Times New Roman"/>
              </a:rPr>
              <a:t>        </a:t>
            </a:r>
            <a:endParaRPr/>
          </a:p>
          <a:p>
            <a:pPr>
              <a:lnSpc>
                <a:spcPct val="107000"/>
              </a:lnSpc>
              <a:spcAft>
                <a:spcPts val="0"/>
              </a:spcAft>
              <a:defRPr/>
            </a:pPr>
            <a:r>
              <a:rPr lang="en-US" sz="1000">
                <a:latin typeface="Courier New"/>
                <a:ea typeface="Times New Roman"/>
              </a:rPr>
              <a:t>Solution </a:t>
            </a:r>
            <a:r>
              <a:rPr lang="en-US" sz="1000" b="1">
                <a:solidFill>
                  <a:schemeClr val="bg2">
                    <a:lumMod val="50000"/>
                  </a:schemeClr>
                </a:solidFill>
                <a:latin typeface="Courier New"/>
                <a:ea typeface="Times New Roman"/>
              </a:rPr>
              <a:t>= [</a:t>
            </a:r>
            <a:r>
              <a:rPr lang="en-US" sz="1000">
                <a:latin typeface="Courier New"/>
                <a:ea typeface="Times New Roman"/>
              </a:rPr>
              <a:t>rot</a:t>
            </a:r>
            <a:r>
              <a:rPr lang="en-US" sz="1000" b="1">
                <a:solidFill>
                  <a:schemeClr val="bg2">
                    <a:lumMod val="50000"/>
                  </a:schemeClr>
                </a:solidFill>
                <a:latin typeface="Courier New"/>
                <a:ea typeface="Times New Roman"/>
              </a:rPr>
              <a:t>,</a:t>
            </a:r>
            <a:r>
              <a:rPr lang="en-US" sz="1000">
                <a:latin typeface="Courier New"/>
                <a:ea typeface="Times New Roman"/>
              </a:rPr>
              <a:t> dispX</a:t>
            </a:r>
            <a:r>
              <a:rPr lang="en-US" sz="1000" b="1">
                <a:solidFill>
                  <a:schemeClr val="bg2">
                    <a:lumMod val="50000"/>
                  </a:schemeClr>
                </a:solidFill>
                <a:latin typeface="Courier New"/>
                <a:ea typeface="Times New Roman"/>
              </a:rPr>
              <a:t>,</a:t>
            </a:r>
            <a:r>
              <a:rPr lang="en-US" sz="1000">
                <a:latin typeface="Courier New"/>
                <a:ea typeface="Times New Roman"/>
              </a:rPr>
              <a:t> dispY</a:t>
            </a:r>
            <a:r>
              <a:rPr lang="en-US" sz="1000" b="1">
                <a:solidFill>
                  <a:schemeClr val="bg2">
                    <a:lumMod val="50000"/>
                  </a:schemeClr>
                </a:solidFill>
                <a:latin typeface="Courier New"/>
                <a:ea typeface="Times New Roman"/>
              </a:rPr>
              <a:t>]</a:t>
            </a:r>
            <a:r>
              <a:rPr lang="en-US" sz="1000">
                <a:latin typeface="Courier New"/>
                <a:ea typeface="Times New Roman"/>
              </a:rPr>
              <a:t>        </a:t>
            </a:r>
            <a:endParaRPr/>
          </a:p>
          <a:p>
            <a:pPr>
              <a:lnSpc>
                <a:spcPct val="107000"/>
              </a:lnSpc>
              <a:spcAft>
                <a:spcPts val="0"/>
              </a:spcAft>
              <a:defRPr/>
            </a:pPr>
            <a:endParaRPr lang="en-US" sz="1000" b="1">
              <a:solidFill>
                <a:srgbClr val="0065BD"/>
              </a:solidFill>
              <a:latin typeface="Courier New"/>
              <a:ea typeface="Times New Roman"/>
            </a:endParaRPr>
          </a:p>
          <a:p>
            <a:pPr>
              <a:lnSpc>
                <a:spcPct val="107000"/>
              </a:lnSpc>
              <a:spcAft>
                <a:spcPts val="0"/>
              </a:spcAft>
              <a:defRPr/>
            </a:pPr>
            <a:r>
              <a:rPr lang="en-US" sz="1000">
                <a:solidFill>
                  <a:srgbClr val="00B050"/>
                </a:solidFill>
                <a:latin typeface="Courier New"/>
                <a:ea typeface="Times New Roman"/>
              </a:rPr>
              <a:t># compute the residual        </a:t>
            </a:r>
            <a:endParaRPr/>
          </a:p>
          <a:p>
            <a:pPr>
              <a:lnSpc>
                <a:spcPct val="107000"/>
              </a:lnSpc>
              <a:spcAft>
                <a:spcPts val="0"/>
              </a:spcAft>
              <a:defRPr/>
            </a:pPr>
            <a:r>
              <a:rPr lang="en-US" sz="1000">
                <a:solidFill>
                  <a:schemeClr val="bg2">
                    <a:lumMod val="50000"/>
                  </a:schemeClr>
                </a:solidFill>
                <a:latin typeface="Courier New"/>
                <a:ea typeface="Times New Roman"/>
              </a:rPr>
              <a:t>residual </a:t>
            </a:r>
            <a:r>
              <a:rPr lang="en-US" sz="1000" b="1">
                <a:solidFill>
                  <a:schemeClr val="bg2">
                    <a:lumMod val="50000"/>
                  </a:schemeClr>
                </a:solidFill>
                <a:latin typeface="Courier New"/>
                <a:ea typeface="Times New Roman"/>
              </a:rPr>
              <a:t>=</a:t>
            </a:r>
            <a:r>
              <a:rPr lang="en-US" sz="1000">
                <a:solidFill>
                  <a:schemeClr val="bg2">
                    <a:lumMod val="50000"/>
                  </a:schemeClr>
                </a:solidFill>
                <a:latin typeface="Courier New"/>
                <a:ea typeface="Times New Roman"/>
              </a:rPr>
              <a:t> calcResidual</a:t>
            </a:r>
            <a:r>
              <a:rPr lang="en-US" sz="1000" b="1">
                <a:solidFill>
                  <a:schemeClr val="bg2">
                    <a:lumMod val="50000"/>
                  </a:schemeClr>
                </a:solidFill>
                <a:latin typeface="Courier New"/>
                <a:ea typeface="Times New Roman"/>
              </a:rPr>
              <a:t>(</a:t>
            </a:r>
            <a:r>
              <a:rPr lang="en-US" sz="1000">
                <a:solidFill>
                  <a:schemeClr val="bg2">
                    <a:lumMod val="50000"/>
                  </a:schemeClr>
                </a:solidFill>
                <a:latin typeface="Courier New"/>
                <a:ea typeface="Times New Roman"/>
              </a:rPr>
              <a:t>Solution</a:t>
            </a:r>
            <a:r>
              <a:rPr lang="en-US" sz="1000" b="1">
                <a:solidFill>
                  <a:schemeClr val="bg2">
                    <a:lumMod val="50000"/>
                  </a:schemeClr>
                </a:solidFill>
                <a:latin typeface="Courier New"/>
                <a:ea typeface="Times New Roman"/>
              </a:rPr>
              <a:t>,</a:t>
            </a:r>
            <a:r>
              <a:rPr lang="en-US" sz="1000">
                <a:solidFill>
                  <a:schemeClr val="bg2">
                    <a:lumMod val="50000"/>
                  </a:schemeClr>
                </a:solidFill>
                <a:latin typeface="Courier New"/>
                <a:ea typeface="Times New Roman"/>
              </a:rPr>
              <a:t> old_Solution</a:t>
            </a:r>
            <a:r>
              <a:rPr lang="en-US" sz="1000" b="1">
                <a:solidFill>
                  <a:schemeClr val="bg2">
                    <a:lumMod val="50000"/>
                  </a:schemeClr>
                </a:solidFill>
                <a:latin typeface="Courier New"/>
                <a:ea typeface="Times New Roman"/>
              </a:rPr>
              <a:t>)</a:t>
            </a:r>
            <a:r>
              <a:rPr lang="en-US" sz="1000">
                <a:solidFill>
                  <a:schemeClr val="bg2">
                    <a:lumMod val="50000"/>
                  </a:schemeClr>
                </a:solidFill>
                <a:latin typeface="Courier New"/>
                <a:ea typeface="Times New Roman"/>
              </a:rPr>
              <a:t>        </a:t>
            </a:r>
            <a:endParaRPr/>
          </a:p>
          <a:p>
            <a:pPr>
              <a:lnSpc>
                <a:spcPct val="107000"/>
              </a:lnSpc>
              <a:spcAft>
                <a:spcPts val="0"/>
              </a:spcAft>
              <a:defRPr/>
            </a:pPr>
            <a:r>
              <a:rPr lang="en-US" sz="1000">
                <a:solidFill>
                  <a:schemeClr val="bg2">
                    <a:lumMod val="50000"/>
                  </a:schemeClr>
                </a:solidFill>
                <a:latin typeface="Courier New"/>
                <a:ea typeface="Times New Roman"/>
              </a:rPr>
              <a:t>residual_old </a:t>
            </a:r>
            <a:r>
              <a:rPr lang="en-US" sz="1000" b="1">
                <a:solidFill>
                  <a:schemeClr val="bg2">
                    <a:lumMod val="50000"/>
                  </a:schemeClr>
                </a:solidFill>
                <a:latin typeface="Courier New"/>
                <a:ea typeface="Times New Roman"/>
              </a:rPr>
              <a:t>=</a:t>
            </a:r>
            <a:r>
              <a:rPr lang="en-US" sz="1000">
                <a:solidFill>
                  <a:schemeClr val="bg2">
                    <a:lumMod val="50000"/>
                  </a:schemeClr>
                </a:solidFill>
                <a:latin typeface="Courier New"/>
                <a:ea typeface="Times New Roman"/>
              </a:rPr>
              <a:t> residual        </a:t>
            </a:r>
            <a:endParaRPr/>
          </a:p>
          <a:p>
            <a:pPr>
              <a:lnSpc>
                <a:spcPct val="107000"/>
              </a:lnSpc>
              <a:spcAft>
                <a:spcPts val="0"/>
              </a:spcAft>
              <a:defRPr/>
            </a:pPr>
            <a:r>
              <a:rPr lang="en-US" sz="1000">
                <a:solidFill>
                  <a:schemeClr val="bg2">
                    <a:lumMod val="50000"/>
                  </a:schemeClr>
                </a:solidFill>
                <a:latin typeface="Courier New"/>
                <a:ea typeface="Times New Roman"/>
              </a:rPr>
              <a:t>initResidual </a:t>
            </a:r>
            <a:r>
              <a:rPr lang="en-US" sz="1000" b="1">
                <a:solidFill>
                  <a:schemeClr val="bg2">
                    <a:lumMod val="50000"/>
                  </a:schemeClr>
                </a:solidFill>
                <a:latin typeface="Courier New"/>
                <a:ea typeface="Times New Roman"/>
              </a:rPr>
              <a:t>=</a:t>
            </a:r>
            <a:r>
              <a:rPr lang="en-US" sz="1000">
                <a:solidFill>
                  <a:schemeClr val="bg2">
                    <a:lumMod val="50000"/>
                  </a:schemeClr>
                </a:solidFill>
                <a:latin typeface="Courier New"/>
                <a:ea typeface="Times New Roman"/>
              </a:rPr>
              <a:t> residual</a:t>
            </a:r>
            <a:endParaRPr/>
          </a:p>
          <a:p>
            <a:pPr>
              <a:lnSpc>
                <a:spcPct val="107000"/>
              </a:lnSpc>
              <a:spcAft>
                <a:spcPts val="0"/>
              </a:spcAft>
              <a:defRPr/>
            </a:pPr>
            <a:r>
              <a:rPr lang="en-US" sz="1000">
                <a:solidFill>
                  <a:schemeClr val="bg2">
                    <a:lumMod val="50000"/>
                  </a:schemeClr>
                </a:solidFill>
                <a:latin typeface="Courier New"/>
                <a:ea typeface="Times New Roman"/>
              </a:rPr>
              <a:t>        </a:t>
            </a:r>
            <a:endParaRPr/>
          </a:p>
          <a:p>
            <a:pPr>
              <a:lnSpc>
                <a:spcPct val="107000"/>
              </a:lnSpc>
              <a:spcAft>
                <a:spcPts val="0"/>
              </a:spcAft>
              <a:defRPr/>
            </a:pPr>
            <a:r>
              <a:rPr lang="en-US" sz="1000" b="1">
                <a:solidFill>
                  <a:srgbClr val="0065BD"/>
                </a:solidFill>
                <a:latin typeface="Courier New"/>
                <a:ea typeface="Times New Roman"/>
              </a:rPr>
              <a:t>while not</a:t>
            </a:r>
            <a:r>
              <a:rPr lang="en-US" sz="1000">
                <a:solidFill>
                  <a:schemeClr val="bg2">
                    <a:lumMod val="50000"/>
                  </a:schemeClr>
                </a:solidFill>
                <a:latin typeface="Courier New"/>
                <a:ea typeface="Times New Roman"/>
              </a:rPr>
              <a:t> </a:t>
            </a:r>
            <a:r>
              <a:rPr lang="en-US" sz="1000" b="1">
                <a:solidFill>
                  <a:schemeClr val="bg2">
                    <a:lumMod val="50000"/>
                  </a:schemeClr>
                </a:solidFill>
                <a:latin typeface="Courier New"/>
                <a:ea typeface="Times New Roman"/>
              </a:rPr>
              <a:t>(   </a:t>
            </a:r>
            <a:r>
              <a:rPr lang="en-US" sz="1000">
                <a:solidFill>
                  <a:schemeClr val="bg2">
                    <a:lumMod val="50000"/>
                  </a:schemeClr>
                </a:solidFill>
                <a:latin typeface="Courier New"/>
                <a:ea typeface="Times New Roman"/>
              </a:rPr>
              <a:t>L2Norm</a:t>
            </a:r>
            <a:r>
              <a:rPr lang="en-US" sz="1000" b="1">
                <a:solidFill>
                  <a:schemeClr val="bg2">
                    <a:lumMod val="50000"/>
                  </a:schemeClr>
                </a:solidFill>
                <a:latin typeface="Courier New"/>
                <a:ea typeface="Times New Roman"/>
              </a:rPr>
              <a:t>(</a:t>
            </a:r>
            <a:r>
              <a:rPr lang="en-US" sz="1000">
                <a:solidFill>
                  <a:schemeClr val="bg2">
                    <a:lumMod val="50000"/>
                  </a:schemeClr>
                </a:solidFill>
                <a:latin typeface="Courier New"/>
                <a:ea typeface="Times New Roman"/>
              </a:rPr>
              <a:t>residual</a:t>
            </a:r>
            <a:r>
              <a:rPr lang="en-US" sz="1000" b="1">
                <a:solidFill>
                  <a:schemeClr val="bg2">
                    <a:lumMod val="50000"/>
                  </a:schemeClr>
                </a:solidFill>
                <a:latin typeface="Courier New"/>
                <a:ea typeface="Times New Roman"/>
              </a:rPr>
              <a:t>) &lt; </a:t>
            </a:r>
            <a:r>
              <a:rPr lang="en-US" sz="1000">
                <a:solidFill>
                  <a:schemeClr val="bg2">
                    <a:lumMod val="50000"/>
                  </a:schemeClr>
                </a:solidFill>
                <a:latin typeface="Courier New"/>
                <a:ea typeface="Times New Roman"/>
              </a:rPr>
              <a:t>abs_residual </a:t>
            </a:r>
            <a:endParaRPr/>
          </a:p>
          <a:p>
            <a:pPr>
              <a:lnSpc>
                <a:spcPct val="107000"/>
              </a:lnSpc>
              <a:spcAft>
                <a:spcPts val="0"/>
              </a:spcAft>
              <a:defRPr/>
            </a:pPr>
            <a:r>
              <a:rPr lang="en-US" sz="1000">
                <a:solidFill>
                  <a:schemeClr val="bg2">
                    <a:lumMod val="50000"/>
                  </a:schemeClr>
                </a:solidFill>
                <a:latin typeface="Courier New"/>
                <a:ea typeface="Times New Roman"/>
              </a:rPr>
              <a:t>           </a:t>
            </a:r>
            <a:r>
              <a:rPr lang="en-US" sz="1000" b="1">
                <a:solidFill>
                  <a:srgbClr val="0065BD"/>
                </a:solidFill>
                <a:latin typeface="Courier New"/>
                <a:ea typeface="Times New Roman"/>
              </a:rPr>
              <a:t>or</a:t>
            </a:r>
            <a:r>
              <a:rPr lang="en-US" sz="1000">
                <a:solidFill>
                  <a:schemeClr val="bg2">
                    <a:lumMod val="50000"/>
                  </a:schemeClr>
                </a:solidFill>
                <a:latin typeface="Courier New"/>
                <a:ea typeface="Times New Roman"/>
              </a:rPr>
              <a:t> L2Norm</a:t>
            </a:r>
            <a:r>
              <a:rPr lang="en-US" sz="1000" b="1">
                <a:solidFill>
                  <a:schemeClr val="bg2">
                    <a:lumMod val="50000"/>
                  </a:schemeClr>
                </a:solidFill>
                <a:latin typeface="Courier New"/>
                <a:ea typeface="Times New Roman"/>
              </a:rPr>
              <a:t>(</a:t>
            </a:r>
            <a:r>
              <a:rPr lang="en-US" sz="1000">
                <a:solidFill>
                  <a:schemeClr val="bg2">
                    <a:lumMod val="50000"/>
                  </a:schemeClr>
                </a:solidFill>
                <a:latin typeface="Courier New"/>
                <a:ea typeface="Times New Roman"/>
              </a:rPr>
              <a:t>residual</a:t>
            </a:r>
            <a:r>
              <a:rPr lang="en-US" sz="1000" b="1">
                <a:solidFill>
                  <a:schemeClr val="bg2">
                    <a:lumMod val="50000"/>
                  </a:schemeClr>
                </a:solidFill>
                <a:latin typeface="Courier New"/>
                <a:ea typeface="Times New Roman"/>
              </a:rPr>
              <a:t>) &lt; </a:t>
            </a:r>
            <a:r>
              <a:rPr lang="en-US" sz="1000">
                <a:solidFill>
                  <a:schemeClr val="bg2">
                    <a:lumMod val="50000"/>
                  </a:schemeClr>
                </a:solidFill>
                <a:latin typeface="Courier New"/>
                <a:ea typeface="Times New Roman"/>
              </a:rPr>
              <a:t>L2Norm</a:t>
            </a:r>
            <a:r>
              <a:rPr lang="en-US" sz="1000" b="1">
                <a:solidFill>
                  <a:schemeClr val="bg2">
                    <a:lumMod val="50000"/>
                  </a:schemeClr>
                </a:solidFill>
                <a:latin typeface="Courier New"/>
                <a:ea typeface="Times New Roman"/>
              </a:rPr>
              <a:t>(</a:t>
            </a:r>
            <a:r>
              <a:rPr lang="en-US" sz="1000">
                <a:solidFill>
                  <a:schemeClr val="bg2">
                    <a:lumMod val="50000"/>
                  </a:schemeClr>
                </a:solidFill>
                <a:latin typeface="Courier New"/>
                <a:ea typeface="Times New Roman"/>
              </a:rPr>
              <a:t>initResidual</a:t>
            </a:r>
            <a:r>
              <a:rPr lang="en-US" sz="1000" b="1">
                <a:solidFill>
                  <a:schemeClr val="bg2">
                    <a:lumMod val="50000"/>
                  </a:schemeClr>
                </a:solidFill>
                <a:latin typeface="Courier New"/>
                <a:ea typeface="Times New Roman"/>
              </a:rPr>
              <a:t>)*</a:t>
            </a:r>
            <a:r>
              <a:rPr lang="en-US" sz="1000">
                <a:solidFill>
                  <a:schemeClr val="bg2">
                    <a:lumMod val="50000"/>
                  </a:schemeClr>
                </a:solidFill>
                <a:latin typeface="Courier New"/>
                <a:ea typeface="Times New Roman"/>
              </a:rPr>
              <a:t>rel_residual</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b="1">
              <a:solidFill>
                <a:schemeClr val="bg2">
                  <a:lumMod val="50000"/>
                </a:schemeClr>
              </a:solidFill>
              <a:latin typeface="Courier New"/>
              <a:ea typeface="Times New Roman"/>
            </a:endParaRPr>
          </a:p>
          <a:p>
            <a:pPr>
              <a:lnSpc>
                <a:spcPct val="107000"/>
              </a:lnSpc>
              <a:spcAft>
                <a:spcPts val="0"/>
              </a:spcAft>
              <a:defRPr/>
            </a:pPr>
            <a:endParaRPr lang="en-US" sz="1000" b="1">
              <a:solidFill>
                <a:schemeClr val="bg2">
                  <a:lumMod val="50000"/>
                </a:schemeClr>
              </a:solidFill>
              <a:latin typeface="Courier New"/>
              <a:ea typeface="Times New Roman"/>
            </a:endParaRPr>
          </a:p>
          <a:p>
            <a:pPr>
              <a:lnSpc>
                <a:spcPct val="107000"/>
              </a:lnSpc>
              <a:spcAft>
                <a:spcPts val="0"/>
              </a:spcAft>
              <a:defRPr/>
            </a:pPr>
            <a:endParaRPr lang="en-US" sz="1000" b="1">
              <a:solidFill>
                <a:schemeClr val="bg2">
                  <a:lumMod val="50000"/>
                </a:schemeClr>
              </a:solidFill>
              <a:latin typeface="Courier New"/>
              <a:ea typeface="Times New Roman"/>
            </a:endParaRPr>
          </a:p>
          <a:p>
            <a:pPr>
              <a:lnSpc>
                <a:spcPct val="107000"/>
              </a:lnSpc>
              <a:spcAft>
                <a:spcPts val="0"/>
              </a:spcAft>
              <a:defRPr/>
            </a:pPr>
            <a:endParaRPr lang="en-US" sz="1000" b="1">
              <a:solidFill>
                <a:schemeClr val="bg2">
                  <a:lumMod val="50000"/>
                </a:schemeClr>
              </a:solidFill>
              <a:latin typeface="Courier New"/>
              <a:ea typeface="Times New Roman"/>
            </a:endParaRPr>
          </a:p>
          <a:p>
            <a:pPr>
              <a:lnSpc>
                <a:spcPct val="107000"/>
              </a:lnSpc>
              <a:spcAft>
                <a:spcPts val="0"/>
              </a:spcAft>
              <a:defRPr/>
            </a:pPr>
            <a:endParaRPr lang="en-US" sz="1000" b="1">
              <a:solidFill>
                <a:schemeClr val="bg2">
                  <a:lumMod val="50000"/>
                </a:schemeClr>
              </a:solidFill>
              <a:latin typeface="Courier New"/>
              <a:ea typeface="Times New Roman"/>
            </a:endParaRPr>
          </a:p>
          <a:p>
            <a:pPr>
              <a:lnSpc>
                <a:spcPct val="107000"/>
              </a:lnSpc>
              <a:spcAft>
                <a:spcPts val="0"/>
              </a:spcAft>
              <a:defRPr/>
            </a:pPr>
            <a:endParaRPr lang="en-US" sz="1000" b="1">
              <a:solidFill>
                <a:schemeClr val="bg2">
                  <a:lumMod val="50000"/>
                </a:schemeClr>
              </a:solidFill>
              <a:latin typeface="Courier New"/>
              <a:ea typeface="Times New Roman"/>
            </a:endParaRPr>
          </a:p>
          <a:p>
            <a:pPr>
              <a:lnSpc>
                <a:spcPct val="107000"/>
              </a:lnSpc>
              <a:spcAft>
                <a:spcPts val="0"/>
              </a:spcAft>
              <a:defRPr/>
            </a:pPr>
            <a:r>
              <a:rPr lang="en-US" sz="1000" b="1">
                <a:solidFill>
                  <a:schemeClr val="bg2">
                    <a:lumMod val="50000"/>
                  </a:schemeClr>
                </a:solidFill>
                <a:latin typeface="Courier New"/>
                <a:ea typeface="Times New Roman"/>
              </a:rPr>
              <a:t>	</a:t>
            </a:r>
            <a:r>
              <a:rPr lang="en-US" sz="1000">
                <a:solidFill>
                  <a:srgbClr val="00B050"/>
                </a:solidFill>
                <a:latin typeface="Courier New"/>
                <a:ea typeface="Times New Roman"/>
              </a:rPr>
              <a:t># compute the residual            </a:t>
            </a:r>
            <a:endParaRPr/>
          </a:p>
          <a:p>
            <a:pPr>
              <a:lnSpc>
                <a:spcPct val="107000"/>
              </a:lnSpc>
              <a:spcAft>
                <a:spcPts val="0"/>
              </a:spcAft>
              <a:defRPr/>
            </a:pPr>
            <a:r>
              <a:rPr lang="en-US" sz="1000" b="1">
                <a:solidFill>
                  <a:schemeClr val="bg2">
                    <a:lumMod val="50000"/>
                  </a:schemeClr>
                </a:solidFill>
                <a:latin typeface="Courier New"/>
                <a:ea typeface="Times New Roman"/>
              </a:rPr>
              <a:t>	</a:t>
            </a:r>
            <a:r>
              <a:rPr lang="en-US" sz="1000">
                <a:latin typeface="Courier New"/>
                <a:ea typeface="Times New Roman"/>
              </a:rPr>
              <a:t>residual_old </a:t>
            </a:r>
            <a:r>
              <a:rPr lang="en-US" sz="1000">
                <a:solidFill>
                  <a:schemeClr val="bg2">
                    <a:lumMod val="50000"/>
                  </a:schemeClr>
                </a:solidFill>
                <a:latin typeface="Courier New"/>
                <a:ea typeface="Times New Roman"/>
              </a:rPr>
              <a:t>=</a:t>
            </a:r>
            <a:r>
              <a:rPr lang="en-US" sz="1000">
                <a:latin typeface="Courier New"/>
                <a:ea typeface="Times New Roman"/>
              </a:rPr>
              <a:t> residual            </a:t>
            </a:r>
            <a:endParaRPr/>
          </a:p>
          <a:p>
            <a:pPr>
              <a:lnSpc>
                <a:spcPct val="107000"/>
              </a:lnSpc>
              <a:spcAft>
                <a:spcPts val="0"/>
              </a:spcAft>
              <a:defRPr/>
            </a:pPr>
            <a:r>
              <a:rPr lang="en-US" sz="1000">
                <a:latin typeface="Courier New"/>
                <a:ea typeface="Times New Roman"/>
              </a:rPr>
              <a:t>	residual </a:t>
            </a:r>
            <a:r>
              <a:rPr lang="en-US" sz="1000">
                <a:solidFill>
                  <a:schemeClr val="bg2">
                    <a:lumMod val="50000"/>
                  </a:schemeClr>
                </a:solidFill>
                <a:latin typeface="Courier New"/>
                <a:ea typeface="Times New Roman"/>
              </a:rPr>
              <a:t>=</a:t>
            </a:r>
            <a:r>
              <a:rPr lang="en-US" sz="1000">
                <a:latin typeface="Courier New"/>
                <a:ea typeface="Times New Roman"/>
              </a:rPr>
              <a:t> calcResidual</a:t>
            </a:r>
            <a:r>
              <a:rPr lang="en-US" sz="1000">
                <a:solidFill>
                  <a:schemeClr val="bg2">
                    <a:lumMod val="50000"/>
                  </a:schemeClr>
                </a:solidFill>
                <a:latin typeface="Courier New"/>
                <a:ea typeface="Times New Roman"/>
              </a:rPr>
              <a:t>(</a:t>
            </a:r>
            <a:r>
              <a:rPr lang="en-US" sz="1000">
                <a:latin typeface="Courier New"/>
                <a:ea typeface="Times New Roman"/>
              </a:rPr>
              <a:t>Solution</a:t>
            </a:r>
            <a:r>
              <a:rPr lang="en-US" sz="1000">
                <a:solidFill>
                  <a:schemeClr val="bg2">
                    <a:lumMod val="50000"/>
                  </a:schemeClr>
                </a:solidFill>
                <a:latin typeface="Courier New"/>
                <a:ea typeface="Times New Roman"/>
              </a:rPr>
              <a:t>,</a:t>
            </a:r>
            <a:r>
              <a:rPr lang="en-US" sz="1000">
                <a:latin typeface="Courier New"/>
                <a:ea typeface="Times New Roman"/>
              </a:rPr>
              <a:t> old_Solution</a:t>
            </a:r>
            <a:r>
              <a:rPr lang="en-US" sz="1000">
                <a:solidFill>
                  <a:schemeClr val="bg2">
                    <a:lumMod val="50000"/>
                  </a:schemeClr>
                </a:solidFill>
                <a:latin typeface="Courier New"/>
                <a:ea typeface="Times New Roman"/>
              </a:rPr>
              <a:t>)</a:t>
            </a:r>
            <a:endParaRPr lang="de-DE" sz="1000">
              <a:solidFill>
                <a:schemeClr val="bg2">
                  <a:lumMod val="50000"/>
                </a:schemeClr>
              </a:solidFill>
              <a:latin typeface="Courier New"/>
              <a:ea typeface="Times New Roman"/>
            </a:endParaRPr>
          </a:p>
          <a:p>
            <a:pPr>
              <a:lnSpc>
                <a:spcPct val="107000"/>
              </a:lnSpc>
              <a:spcAft>
                <a:spcPts val="0"/>
              </a:spcAft>
              <a:defRPr/>
            </a:pPr>
            <a:endParaRPr lang="de-DE" sz="1000">
              <a:latin typeface="Calibri"/>
              <a:ea typeface="Times New Roman"/>
            </a:endParaRPr>
          </a:p>
        </p:txBody>
      </p:sp>
      <p:sp>
        <p:nvSpPr>
          <p:cNvPr id="7" name="Rectangle 301"/>
          <p:cNvSpPr/>
          <p:nvPr/>
        </p:nvSpPr>
        <p:spPr bwMode="auto">
          <a:xfrm>
            <a:off x="338180" y="745226"/>
            <a:ext cx="7809532" cy="538609"/>
          </a:xfrm>
          <a:prstGeom prst="rect">
            <a:avLst/>
          </a:prstGeom>
        </p:spPr>
        <p:txBody>
          <a:bodyPr wrap="square">
            <a:spAutoFit/>
          </a:bodyPr>
          <a:lstStyle/>
          <a:p>
            <a:pPr lvl="0">
              <a:spcBef>
                <a:spcPts val="600"/>
              </a:spcBef>
              <a:defRPr/>
            </a:pPr>
            <a:r>
              <a:rPr lang="de-DE" sz="1400" dirty="0">
                <a:solidFill>
                  <a:srgbClr val="0070C0"/>
                </a:solidFill>
              </a:rPr>
              <a:t>Residuals for each DoF combined in a vector </a:t>
            </a:r>
            <a:r>
              <a:rPr lang="hu-HU" sz="1400" dirty="0">
                <a:solidFill>
                  <a:srgbClr val="000000"/>
                </a:solidFill>
              </a:rPr>
              <a:t>⇒</a:t>
            </a:r>
            <a:r>
              <a:rPr lang="de-DE" sz="1400" dirty="0">
                <a:solidFill>
                  <a:srgbClr val="0070C0"/>
                </a:solidFill>
              </a:rPr>
              <a:t> </a:t>
            </a:r>
            <a:r>
              <a:rPr lang="de-DE" sz="1400" dirty="0"/>
              <a:t>vector norm checked for convergence</a:t>
            </a:r>
          </a:p>
          <a:p>
            <a:pPr lvl="0">
              <a:spcBef>
                <a:spcPts val="600"/>
              </a:spcBef>
              <a:defRPr/>
            </a:pPr>
            <a:r>
              <a:rPr lang="de-DE" sz="1000" dirty="0"/>
              <a:t>Compare : MainKratosFsiWithVecRes.py: lines 201-205 and lines 343-396</a:t>
            </a:r>
            <a:endParaRPr/>
          </a:p>
        </p:txBody>
      </p:sp>
      <p:cxnSp>
        <p:nvCxnSpPr>
          <p:cNvPr id="8" name="Straight Connector 307"/>
          <p:cNvCxnSpPr>
            <a:cxnSpLocks/>
          </p:cNvCxnSpPr>
          <p:nvPr/>
        </p:nvCxnSpPr>
        <p:spPr bwMode="auto">
          <a:xfrm>
            <a:off x="3406353" y="4866149"/>
            <a:ext cx="0" cy="627017"/>
          </a:xfrm>
          <a:prstGeom prst="line">
            <a:avLst/>
          </a:prstGeom>
          <a:ln w="25400">
            <a:solidFill>
              <a:srgbClr val="0065BD"/>
            </a:solidFill>
            <a:prstDash val="sysDot"/>
          </a:ln>
        </p:spPr>
        <p:style>
          <a:lnRef idx="1">
            <a:schemeClr val="accent1"/>
          </a:lnRef>
          <a:fillRef idx="0">
            <a:schemeClr val="accent1"/>
          </a:fillRef>
          <a:effectRef idx="0">
            <a:schemeClr val="accent1"/>
          </a:effectRef>
          <a:fontRef idx="minor">
            <a:schemeClr val="tx1"/>
          </a:fontRef>
        </p:style>
      </p:cxnSp>
      <p:sp>
        <p:nvSpPr>
          <p:cNvPr id="9" name="Geschweifte Klammer rechts 25"/>
          <p:cNvSpPr/>
          <p:nvPr/>
        </p:nvSpPr>
        <p:spPr bwMode="auto">
          <a:xfrm>
            <a:off x="6768179" y="1564452"/>
            <a:ext cx="243440" cy="864533"/>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70C0"/>
              </a:solidFill>
            </a:endParaRPr>
          </a:p>
        </p:txBody>
      </p:sp>
      <p:sp>
        <p:nvSpPr>
          <p:cNvPr id="10" name="Rectangle 301"/>
          <p:cNvSpPr/>
          <p:nvPr/>
        </p:nvSpPr>
        <p:spPr bwMode="auto">
          <a:xfrm>
            <a:off x="7056604" y="1735108"/>
            <a:ext cx="1770404" cy="523220"/>
          </a:xfrm>
          <a:prstGeom prst="rect">
            <a:avLst/>
          </a:prstGeom>
        </p:spPr>
        <p:txBody>
          <a:bodyPr wrap="square">
            <a:spAutoFit/>
          </a:bodyPr>
          <a:lstStyle/>
          <a:p>
            <a:pPr lvl="0">
              <a:spcBef>
                <a:spcPts val="600"/>
              </a:spcBef>
              <a:defRPr/>
            </a:pPr>
            <a:r>
              <a:rPr lang="de-DE" sz="1400">
                <a:solidFill>
                  <a:srgbClr val="0070C0"/>
                </a:solidFill>
              </a:rPr>
              <a:t>Define function to compute residual</a:t>
            </a:r>
            <a:endParaRPr/>
          </a:p>
        </p:txBody>
      </p:sp>
      <p:sp>
        <p:nvSpPr>
          <p:cNvPr id="11" name="Geschweifte Klammer rechts 29"/>
          <p:cNvSpPr/>
          <p:nvPr/>
        </p:nvSpPr>
        <p:spPr bwMode="auto">
          <a:xfrm>
            <a:off x="6768179" y="2514156"/>
            <a:ext cx="258194" cy="840049"/>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2" name="Rectangle 301"/>
          <p:cNvSpPr/>
          <p:nvPr/>
        </p:nvSpPr>
        <p:spPr bwMode="auto">
          <a:xfrm>
            <a:off x="7056604" y="2678298"/>
            <a:ext cx="1770404" cy="523220"/>
          </a:xfrm>
          <a:prstGeom prst="rect">
            <a:avLst/>
          </a:prstGeom>
        </p:spPr>
        <p:txBody>
          <a:bodyPr wrap="square">
            <a:spAutoFit/>
          </a:bodyPr>
          <a:lstStyle/>
          <a:p>
            <a:pPr lvl="0">
              <a:spcBef>
                <a:spcPts val="600"/>
              </a:spcBef>
              <a:defRPr/>
            </a:pPr>
            <a:r>
              <a:rPr lang="de-DE" sz="1400">
                <a:solidFill>
                  <a:srgbClr val="0070C0"/>
                </a:solidFill>
              </a:rPr>
              <a:t>Create vector with results</a:t>
            </a:r>
          </a:p>
        </p:txBody>
      </p:sp>
      <p:sp>
        <p:nvSpPr>
          <p:cNvPr id="13" name="Geschweifte Klammer rechts 31"/>
          <p:cNvSpPr/>
          <p:nvPr/>
        </p:nvSpPr>
        <p:spPr bwMode="auto">
          <a:xfrm>
            <a:off x="6768179" y="3504079"/>
            <a:ext cx="243440" cy="121769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4" name="Rectangle 301"/>
          <p:cNvSpPr/>
          <p:nvPr/>
        </p:nvSpPr>
        <p:spPr bwMode="auto">
          <a:xfrm>
            <a:off x="7056604" y="3528148"/>
            <a:ext cx="1620993" cy="1169551"/>
          </a:xfrm>
          <a:prstGeom prst="rect">
            <a:avLst/>
          </a:prstGeom>
        </p:spPr>
        <p:txBody>
          <a:bodyPr wrap="square">
            <a:spAutoFit/>
          </a:bodyPr>
          <a:lstStyle/>
          <a:p>
            <a:pPr lvl="0">
              <a:spcBef>
                <a:spcPts val="600"/>
              </a:spcBef>
              <a:defRPr/>
            </a:pPr>
            <a:r>
              <a:rPr lang="de-DE" sz="1400">
                <a:solidFill>
                  <a:srgbClr val="0070C0"/>
                </a:solidFill>
              </a:rPr>
              <a:t>Compute the initial residual and check if convergence is reached</a:t>
            </a:r>
          </a:p>
        </p:txBody>
      </p:sp>
      <p:sp>
        <p:nvSpPr>
          <p:cNvPr id="15" name="Geschweifte Klammer rechts 15"/>
          <p:cNvSpPr/>
          <p:nvPr/>
        </p:nvSpPr>
        <p:spPr bwMode="auto">
          <a:xfrm>
            <a:off x="6775555" y="4815442"/>
            <a:ext cx="250817" cy="1308636"/>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6" name="Rectangle 301"/>
          <p:cNvSpPr/>
          <p:nvPr/>
        </p:nvSpPr>
        <p:spPr bwMode="auto">
          <a:xfrm>
            <a:off x="7056604" y="5100428"/>
            <a:ext cx="1620993" cy="738664"/>
          </a:xfrm>
          <a:prstGeom prst="rect">
            <a:avLst/>
          </a:prstGeom>
        </p:spPr>
        <p:txBody>
          <a:bodyPr wrap="square">
            <a:spAutoFit/>
          </a:bodyPr>
          <a:lstStyle/>
          <a:p>
            <a:pPr lvl="0">
              <a:spcBef>
                <a:spcPts val="600"/>
              </a:spcBef>
              <a:defRPr/>
            </a:pPr>
            <a:r>
              <a:rPr lang="de-DE" sz="1400">
                <a:solidFill>
                  <a:srgbClr val="0070C0"/>
                </a:solidFill>
              </a:rPr>
              <a:t>Iterate between fluid and structure until convergence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50838"/>
          </a:xfrm>
        </p:spPr>
        <p:txBody>
          <a:bodyPr/>
          <a:lstStyle/>
          <a:p>
            <a:pPr>
              <a:defRPr/>
            </a:pPr>
            <a:r>
              <a:rPr lang="hu-HU"/>
              <a:t>Content</a:t>
            </a:r>
            <a:endParaRPr lang="de-DE"/>
          </a:p>
        </p:txBody>
      </p:sp>
      <p:sp>
        <p:nvSpPr>
          <p:cNvPr id="5" name="Content Placeholder 6"/>
          <p:cNvSpPr>
            <a:spLocks/>
          </p:cNvSpPr>
          <p:nvPr/>
        </p:nvSpPr>
        <p:spPr bwMode="auto">
          <a:xfrm>
            <a:off x="363537" y="765176"/>
            <a:ext cx="8421688"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a:defRPr/>
            </a:pPr>
            <a:endParaRPr lang="de-DE"/>
          </a:p>
          <a:p>
            <a:pPr>
              <a:defRPr/>
            </a:pPr>
            <a:endParaRPr lang="de-DE"/>
          </a:p>
          <a:p>
            <a:pPr>
              <a:defRPr/>
            </a:pPr>
            <a:r>
              <a:rPr lang="de-DE"/>
              <a:t>From CFD to FSI</a:t>
            </a:r>
            <a:endParaRPr/>
          </a:p>
          <a:p>
            <a:pPr>
              <a:defRPr/>
            </a:pPr>
            <a:endParaRPr lang="de-DE"/>
          </a:p>
          <a:p>
            <a:pPr>
              <a:buClr>
                <a:srgbClr val="0065BD"/>
              </a:buClr>
              <a:defRPr/>
            </a:pPr>
            <a:endParaRPr lang="de-DE"/>
          </a:p>
          <a:p>
            <a:pPr>
              <a:defRPr/>
            </a:pPr>
            <a:r>
              <a:rPr lang="de-DE"/>
              <a:t>FSI – EIE:buffeting-induced vibration</a:t>
            </a:r>
          </a:p>
          <a:p>
            <a:pPr>
              <a:defRPr/>
            </a:pPr>
            <a:endParaRPr lang="hu-HU"/>
          </a:p>
          <a:p>
            <a:pPr>
              <a:defRPr/>
            </a:pPr>
            <a:endParaRPr lang="de-DE"/>
          </a:p>
          <a:p>
            <a:pPr>
              <a:defRPr/>
            </a:pPr>
            <a:r>
              <a:rPr lang="de-DE"/>
              <a:t>FSI – IIE: vortex shedding-induced vibration</a:t>
            </a:r>
          </a:p>
          <a:p>
            <a:pPr>
              <a:defRPr/>
            </a:pPr>
            <a:endParaRPr lang="de-DE"/>
          </a:p>
          <a:p>
            <a:pPr>
              <a:defRPr/>
            </a:pPr>
            <a:endParaRPr lang="hu-HU"/>
          </a:p>
          <a:p>
            <a:pPr>
              <a:defRPr/>
            </a:pPr>
            <a:r>
              <a:rPr lang="de-DE"/>
              <a:t>From FSI with SDoF towards MDoF</a:t>
            </a:r>
          </a:p>
          <a:p>
            <a:pPr>
              <a:defRPr/>
            </a:pPr>
            <a:endParaRPr lang="de-DE"/>
          </a:p>
          <a:p>
            <a:pPr>
              <a:defRPr/>
            </a:pPr>
            <a:endParaRPr lang="de-DE"/>
          </a:p>
          <a:p>
            <a:pPr>
              <a:defRPr/>
            </a:pPr>
            <a:r>
              <a:rPr lang="de-DE"/>
              <a:t>FSI of multiple interfering bodies</a:t>
            </a:r>
          </a:p>
          <a:p>
            <a:pPr>
              <a:defRPr/>
            </a:pPr>
            <a:endParaRPr lang="de-DE"/>
          </a:p>
          <a:p>
            <a:pPr>
              <a:defRPr/>
            </a:pPr>
            <a:endParaRPr lang="de-DE"/>
          </a:p>
          <a:p>
            <a:pPr>
              <a:defRPr/>
            </a:pPr>
            <a:r>
              <a:rPr lang="de-DE"/>
              <a:t>Towards a generic CWSI case</a:t>
            </a:r>
          </a:p>
          <a:p>
            <a:pPr>
              <a:defRPr/>
            </a:pPr>
            <a:endParaRPr lang="de-DE"/>
          </a:p>
          <a:p>
            <a:pPr>
              <a:defRPr/>
            </a:pPr>
            <a:endParaRPr lang="de-DE"/>
          </a:p>
          <a:p>
            <a:pPr>
              <a:defRPr/>
            </a:pPr>
            <a:endParaRPr lang="de-DE"/>
          </a:p>
          <a:p>
            <a:pPr>
              <a:defRPr/>
            </a:pPr>
            <a:endParaRPr lang="de-DE"/>
          </a:p>
          <a:p>
            <a:pPr>
              <a:defRPr/>
            </a:pPr>
            <a:endParaRPr lang="de-DE"/>
          </a:p>
          <a:p>
            <a:pPr>
              <a:defRPr/>
            </a:pPr>
            <a:endParaRPr lang="hu-HU"/>
          </a:p>
          <a:p>
            <a:pPr>
              <a:defRPr/>
            </a:pPr>
            <a:endParaRPr lang="hu-HU"/>
          </a:p>
          <a:p>
            <a:pPr>
              <a:defRPr/>
            </a:pPr>
            <a:endParaRPr lang="hu-HU"/>
          </a:p>
          <a:p>
            <a:pPr>
              <a:buClr>
                <a:srgbClr val="0065BD"/>
              </a:buClr>
              <a:defRPr/>
            </a:pPr>
            <a:endParaRPr lang="de-DE">
              <a:solidFill>
                <a:schemeClr val="tx1"/>
              </a:solidFill>
            </a:endParaRPr>
          </a:p>
          <a:p>
            <a:pPr marL="285750" indent="-285750">
              <a:buClr>
                <a:srgbClr val="0065BD"/>
              </a:buClr>
              <a:buFont typeface="Arial"/>
              <a:buChar char="•"/>
              <a:defRPr/>
            </a:pPr>
            <a:endParaRPr lang="de-DE">
              <a:solidFill>
                <a:schemeClr val="tx1"/>
              </a:solidFill>
            </a:endParaRPr>
          </a:p>
          <a:p>
            <a:pPr marL="285750" indent="-285750">
              <a:buClr>
                <a:srgbClr val="0065BD"/>
              </a:buClr>
              <a:buFont typeface="Arial"/>
              <a:buChar char="•"/>
              <a:defRPr/>
            </a:pPr>
            <a:endParaRPr lang="de-DE">
              <a:solidFill>
                <a:schemeClr val="tx1"/>
              </a:solidFill>
            </a:endParaRPr>
          </a:p>
          <a:p>
            <a:pPr marL="285750" indent="-285750">
              <a:buClr>
                <a:srgbClr val="0065BD"/>
              </a:buClr>
              <a:buFont typeface="Arial"/>
              <a:buChar char="•"/>
              <a:defRPr/>
            </a:pPr>
            <a:endParaRPr lang="de-DE">
              <a:solidFill>
                <a:schemeClr val="tx1"/>
              </a:solidFill>
            </a:endParaRPr>
          </a:p>
          <a:p>
            <a:pPr marL="461963" lvl="1" indent="-285750">
              <a:buFont typeface="Symbol"/>
              <a:buChar char="-"/>
              <a:defRPr/>
            </a:pPr>
            <a:endParaRPr lang="de-DE">
              <a:solidFill>
                <a:schemeClr val="tx1"/>
              </a:solidFill>
            </a:endParaRPr>
          </a:p>
          <a:p>
            <a:pPr>
              <a:buClr>
                <a:srgbClr val="0065BD"/>
              </a:buClr>
              <a:defRPr/>
            </a:pPr>
            <a:endParaRPr lang="de-DE" b="1">
              <a:solidFill>
                <a:schemeClr val="tx1"/>
              </a:solidFill>
            </a:endParaRPr>
          </a:p>
          <a:p>
            <a:pPr>
              <a:defRPr/>
            </a:pPr>
            <a:endParaRPr lang="de-DE"/>
          </a:p>
          <a:p>
            <a:pPr>
              <a:defRPr/>
            </a:pPr>
            <a:endParaRPr lang="de-DE"/>
          </a:p>
          <a:p>
            <a:pPr>
              <a:defRPr/>
            </a:pPr>
            <a:endParaRPr lang="de-DE"/>
          </a:p>
        </p:txBody>
      </p:sp>
      <p:sp>
        <p:nvSpPr>
          <p:cNvPr id="6" name="Slide Number Placeholder 1"/>
          <p:cNvSpPr>
            <a:spLocks noGrp="1"/>
          </p:cNvSpPr>
          <p:nvPr>
            <p:ph type="sldNum" sz="quarter" idx="11"/>
          </p:nvPr>
        </p:nvSpPr>
        <p:spPr bwMode="auto"/>
        <p:txBody>
          <a:bodyPr/>
          <a:lstStyle/>
          <a:p>
            <a:pPr>
              <a:defRPr/>
            </a:pPr>
            <a:r>
              <a:rPr lang="de-DE"/>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8" y="4115018"/>
            <a:ext cx="7742293"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FSI OF MULTIPLE INTERFERING BODIES</a:t>
            </a:r>
            <a:endParaRPr/>
          </a:p>
        </p:txBody>
      </p:sp>
      <p:sp>
        <p:nvSpPr>
          <p:cNvPr id="5" name="Textfeld 8"/>
          <p:cNvSpPr>
            <a:spLocks/>
          </p:cNvSpPr>
          <p:nvPr/>
        </p:nvSpPr>
        <p:spPr bwMode="auto">
          <a:xfrm>
            <a:off x="4153173" y="5934353"/>
            <a:ext cx="4566201" cy="553998"/>
          </a:xfrm>
          <a:prstGeom prst="rect">
            <a:avLst/>
          </a:prstGeom>
          <a:noFill/>
        </p:spPr>
        <p:txBody>
          <a:bodyPr wrap="square" rtlCol="0">
            <a:spAutoFit/>
          </a:bodyPr>
          <a:lstStyle/>
          <a:p>
            <a:pPr algn="r">
              <a:defRPr/>
            </a:pPr>
            <a:r>
              <a:rPr lang="de-DE" sz="1000">
                <a:solidFill>
                  <a:schemeClr val="bg1">
                    <a:lumMod val="65000"/>
                  </a:schemeClr>
                </a:solidFill>
                <a:latin typeface="Arial"/>
              </a:rPr>
              <a:t>[B. Chandra, H. L. Weng, S.v. Wenczowski, M. Péntek, A. Winterstein: </a:t>
            </a:r>
            <a:r>
              <a:rPr lang="en-US" sz="1000" i="1">
                <a:solidFill>
                  <a:schemeClr val="bg1">
                    <a:lumMod val="65000"/>
                  </a:schemeClr>
                </a:solidFill>
                <a:latin typeface="Arial"/>
              </a:rPr>
              <a:t>Partitioned Multi-Physics Simulation of Interfering Square Cylinders in a Flow</a:t>
            </a:r>
            <a:r>
              <a:rPr lang="en-US" sz="1000">
                <a:solidFill>
                  <a:schemeClr val="bg1">
                    <a:lumMod val="65000"/>
                  </a:schemeClr>
                </a:solidFill>
                <a:latin typeface="Arial"/>
              </a:rPr>
              <a:t>, </a:t>
            </a:r>
            <a:r>
              <a:rPr lang="en-US" sz="1000" i="1">
                <a:solidFill>
                  <a:schemeClr val="bg1">
                    <a:lumMod val="65000"/>
                  </a:schemeClr>
                </a:solidFill>
                <a:latin typeface="Arial"/>
              </a:rPr>
              <a:t>FEM for FSI</a:t>
            </a:r>
            <a:r>
              <a:rPr lang="en-US" sz="1000">
                <a:solidFill>
                  <a:schemeClr val="bg1">
                    <a:lumMod val="65000"/>
                  </a:schemeClr>
                </a:solidFill>
                <a:latin typeface="Arial"/>
              </a:rPr>
              <a:t> project, Statik TUM, 2017</a:t>
            </a:r>
            <a:r>
              <a:rPr lang="de-DE" sz="1000">
                <a:solidFill>
                  <a:schemeClr val="bg1">
                    <a:lumMod val="65000"/>
                  </a:schemeClr>
                </a:solidFill>
                <a:latin typeface="Arial"/>
              </a:rPr>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Content Placeholder 7"/>
          <p:cNvPicPr>
            <a:picLocks noGrp="1" noChangeAspect="1"/>
          </p:cNvPicPr>
          <p:nvPr>
            <p:ph idx="1"/>
          </p:nvPr>
        </p:nvPicPr>
        <p:blipFill>
          <a:blip r:embed="rId2"/>
          <a:stretch/>
        </p:blipFill>
        <p:spPr bwMode="auto">
          <a:xfrm>
            <a:off x="2142540" y="3422955"/>
            <a:ext cx="6821948" cy="3030381"/>
          </a:xfrm>
          <a:prstGeom prst="rect">
            <a:avLst/>
          </a:prstGeom>
        </p:spPr>
      </p:pic>
      <p:sp>
        <p:nvSpPr>
          <p:cNvPr id="5" name="Slide Number Placeholder 2"/>
          <p:cNvSpPr>
            <a:spLocks noGrp="1"/>
          </p:cNvSpPr>
          <p:nvPr>
            <p:ph type="sldNum" sz="quarter" idx="11"/>
          </p:nvPr>
        </p:nvSpPr>
        <p:spPr bwMode="auto"/>
        <p:txBody>
          <a:bodyPr/>
          <a:lstStyle/>
          <a:p>
            <a:pPr>
              <a:defRPr/>
            </a:pPr>
            <a:r>
              <a:rPr lang="de-DE"/>
              <a:t>29</a:t>
            </a:r>
          </a:p>
        </p:txBody>
      </p:sp>
      <p:sp>
        <p:nvSpPr>
          <p:cNvPr id="6" name="Title 3"/>
          <p:cNvSpPr>
            <a:spLocks noGrp="1"/>
          </p:cNvSpPr>
          <p:nvPr>
            <p:ph type="title"/>
          </p:nvPr>
        </p:nvSpPr>
        <p:spPr bwMode="auto">
          <a:xfrm>
            <a:off x="319090" y="271520"/>
            <a:ext cx="8508999" cy="366190"/>
          </a:xfrm>
        </p:spPr>
        <p:txBody>
          <a:bodyPr/>
          <a:lstStyle/>
          <a:p>
            <a:pPr>
              <a:defRPr/>
            </a:pPr>
            <a:r>
              <a:rPr lang="de-DE" dirty="0"/>
              <a:t>FSI: modeling of multiple interfering bodies</a:t>
            </a:r>
            <a:endParaRPr lang="en-US" dirty="0"/>
          </a:p>
        </p:txBody>
      </p:sp>
      <p:pic>
        <p:nvPicPr>
          <p:cNvPr id="7" name="Picture 7"/>
          <p:cNvPicPr>
            <a:picLocks noChangeAspect="1"/>
          </p:cNvPicPr>
          <p:nvPr/>
        </p:nvPicPr>
        <p:blipFill>
          <a:blip r:embed="rId3"/>
          <a:stretch/>
        </p:blipFill>
        <p:spPr bwMode="auto">
          <a:xfrm>
            <a:off x="323528" y="1196752"/>
            <a:ext cx="5830119" cy="2051145"/>
          </a:xfrm>
          <a:prstGeom prst="rect">
            <a:avLst/>
          </a:prstGeom>
        </p:spPr>
      </p:pic>
      <p:sp>
        <p:nvSpPr>
          <p:cNvPr id="8" name="Content Placeholder 6"/>
          <p:cNvSpPr>
            <a:spLocks/>
          </p:cNvSpPr>
          <p:nvPr/>
        </p:nvSpPr>
        <p:spPr bwMode="auto">
          <a:xfrm>
            <a:off x="357158" y="714356"/>
            <a:ext cx="5065719"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a:lnSpc>
                <a:spcPct val="100000"/>
              </a:lnSpc>
              <a:spcBef>
                <a:spcPts val="600"/>
              </a:spcBef>
              <a:defRPr/>
            </a:pPr>
            <a:r>
              <a:rPr lang="de-DE" sz="1500" dirty="0">
                <a:solidFill>
                  <a:schemeClr val="tx1"/>
                </a:solidFill>
              </a:rPr>
              <a:t>Open in GiD postprocess Version1 and Version2 results from “ FSIInterfering“</a:t>
            </a:r>
            <a:endParaRPr lang="en-GB" sz="1500" i="1" dirty="0">
              <a:solidFill>
                <a:schemeClr val="tx1"/>
              </a:solidFill>
            </a:endParaRPr>
          </a:p>
          <a:p>
            <a:pPr marL="342900" indent="-342900">
              <a:lnSpc>
                <a:spcPct val="100000"/>
              </a:lnSpc>
              <a:spcBef>
                <a:spcPts val="600"/>
              </a:spcBef>
              <a:buAutoNum type="arabicPeriod"/>
              <a:defRPr/>
            </a:pPr>
            <a:endParaRPr lang="hu-HU" sz="1500" dirty="0"/>
          </a:p>
          <a:p>
            <a:pPr marL="285750" indent="-285750">
              <a:lnSpc>
                <a:spcPct val="100000"/>
              </a:lnSpc>
              <a:buClr>
                <a:srgbClr val="0065BD"/>
              </a:buClr>
              <a:defRPr/>
            </a:pPr>
            <a:endParaRPr lang="hu-HU" dirty="0"/>
          </a:p>
          <a:p>
            <a:pPr>
              <a:lnSpc>
                <a:spcPct val="100000"/>
              </a:lnSpc>
              <a:buClr>
                <a:srgbClr val="0065BD"/>
              </a:buClr>
              <a:defRPr/>
            </a:pPr>
            <a:endParaRPr lang="de-DE" dirty="0"/>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461963" lvl="1" indent="-285750">
              <a:lnSpc>
                <a:spcPct val="100000"/>
              </a:lnSpc>
              <a:buFont typeface="Symbol"/>
              <a:buChar char="-"/>
              <a:defRPr/>
            </a:pPr>
            <a:endParaRPr lang="de-DE" dirty="0">
              <a:solidFill>
                <a:schemeClr val="tx1"/>
              </a:solidFill>
            </a:endParaRPr>
          </a:p>
          <a:p>
            <a:pPr>
              <a:lnSpc>
                <a:spcPct val="100000"/>
              </a:lnSpc>
              <a:buClr>
                <a:srgbClr val="0065BD"/>
              </a:buClr>
              <a:defRPr/>
            </a:pPr>
            <a:endParaRPr lang="de-DE" b="1" dirty="0">
              <a:solidFill>
                <a:schemeClr val="tx1"/>
              </a:solidFill>
            </a:endParaRPr>
          </a:p>
          <a:p>
            <a:pPr>
              <a:lnSpc>
                <a:spcPct val="100000"/>
              </a:lnSpc>
              <a:defRPr/>
            </a:pPr>
            <a:endParaRPr lang="de-DE" dirty="0"/>
          </a:p>
          <a:p>
            <a:pPr>
              <a:lnSpc>
                <a:spcPct val="100000"/>
              </a:lnSpc>
              <a:defRPr/>
            </a:pPr>
            <a:endParaRPr lang="de-DE" dirty="0"/>
          </a:p>
          <a:p>
            <a:pPr>
              <a:lnSpc>
                <a:spcPct val="100000"/>
              </a:lnSpc>
              <a:defRPr/>
            </a:pPr>
            <a:endParaRPr lang="de-DE" dirty="0"/>
          </a:p>
        </p:txBody>
      </p:sp>
      <p:sp>
        <p:nvSpPr>
          <p:cNvPr id="2" name="Arrow: Right 1">
            <a:extLst>
              <a:ext uri="{FF2B5EF4-FFF2-40B4-BE49-F238E27FC236}">
                <a16:creationId xmlns:a16="http://schemas.microsoft.com/office/drawing/2014/main" id="{24FFA504-1F7F-424C-8F4C-476D3A900EC0}"/>
              </a:ext>
            </a:extLst>
          </p:cNvPr>
          <p:cNvSpPr/>
          <p:nvPr/>
        </p:nvSpPr>
        <p:spPr bwMode="auto">
          <a:xfrm rot="3025756">
            <a:off x="4415323" y="3255940"/>
            <a:ext cx="1008112" cy="2940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TOWARDS A GENERIC FSI CASE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31</a:t>
            </a:r>
          </a:p>
        </p:txBody>
      </p:sp>
      <p:sp>
        <p:nvSpPr>
          <p:cNvPr id="5" name="Title 2"/>
          <p:cNvSpPr>
            <a:spLocks noGrp="1"/>
          </p:cNvSpPr>
          <p:nvPr>
            <p:ph type="title"/>
          </p:nvPr>
        </p:nvSpPr>
        <p:spPr bwMode="auto">
          <a:xfrm>
            <a:off x="319090" y="271520"/>
            <a:ext cx="8508999" cy="366190"/>
          </a:xfrm>
        </p:spPr>
        <p:txBody>
          <a:bodyPr/>
          <a:lstStyle/>
          <a:p>
            <a:pPr>
              <a:defRPr/>
            </a:pPr>
            <a:r>
              <a:rPr lang="hu-HU"/>
              <a:t>Differences compared to the example of the horizontal cut</a:t>
            </a:r>
            <a:endParaRPr lang="de-DE"/>
          </a:p>
        </p:txBody>
      </p:sp>
      <p:sp>
        <p:nvSpPr>
          <p:cNvPr id="6" name="Rounded Rectangle 3"/>
          <p:cNvSpPr/>
          <p:nvPr/>
        </p:nvSpPr>
        <p:spPr bwMode="auto">
          <a:xfrm>
            <a:off x="2601196" y="1541835"/>
            <a:ext cx="6266757" cy="2934472"/>
          </a:xfrm>
          <a:prstGeom prst="roundRect">
            <a:avLst>
              <a:gd name="adj" fmla="val 5071"/>
            </a:avLst>
          </a:prstGeom>
          <a:noFill/>
          <a:ln w="12700">
            <a:solidFill>
              <a:srgbClr val="006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65BD"/>
              </a:solidFill>
            </a:endParaRPr>
          </a:p>
        </p:txBody>
      </p:sp>
      <p:sp>
        <p:nvSpPr>
          <p:cNvPr id="7" name="Rectangle 4"/>
          <p:cNvSpPr/>
          <p:nvPr/>
        </p:nvSpPr>
        <p:spPr bwMode="auto">
          <a:xfrm>
            <a:off x="2455058" y="864517"/>
            <a:ext cx="6352880" cy="5693866"/>
          </a:xfrm>
          <a:prstGeom prst="rect">
            <a:avLst/>
          </a:prstGeom>
        </p:spPr>
        <p:txBody>
          <a:bodyPr wrap="square">
            <a:spAutoFit/>
          </a:bodyPr>
          <a:lstStyle/>
          <a:p>
            <a:pPr marL="0" lvl="1">
              <a:buClr>
                <a:srgbClr val="0065BD"/>
              </a:buClr>
              <a:defRPr/>
            </a:pPr>
            <a:r>
              <a:rPr lang="hu-HU" sz="1400" dirty="0">
                <a:solidFill>
                  <a:srgbClr val="0065BD"/>
                </a:solidFill>
              </a:rPr>
              <a:t>Structural solver </a:t>
            </a:r>
            <a:r>
              <a:rPr lang="hu-HU" sz="1400" dirty="0"/>
              <a:t>⇒</a:t>
            </a:r>
            <a:r>
              <a:rPr lang="de-DE" sz="1400" dirty="0"/>
              <a:t> </a:t>
            </a:r>
            <a:r>
              <a:rPr lang="hu-HU" sz="1400" dirty="0"/>
              <a:t>A generalized MDoF solver (</a:t>
            </a:r>
            <a:r>
              <a:rPr lang="hu-HU" sz="1400" i="1" dirty="0"/>
              <a:t>X</a:t>
            </a:r>
            <a:r>
              <a:rPr lang="hu-HU" sz="1400" dirty="0"/>
              <a:t> and </a:t>
            </a:r>
            <a:r>
              <a:rPr lang="hu-HU" sz="1400" i="1" dirty="0"/>
              <a:t>Y</a:t>
            </a:r>
            <a:r>
              <a:rPr lang="hu-HU" sz="1400" dirty="0"/>
              <a:t> displacement possible for each node of the structure ) ⇒</a:t>
            </a:r>
            <a:r>
              <a:rPr lang="de-DE" sz="1400" dirty="0"/>
              <a:t> </a:t>
            </a:r>
            <a:r>
              <a:rPr lang="hu-HU" sz="1400" dirty="0"/>
              <a:t>FEM formulation </a:t>
            </a:r>
            <a:endParaRPr lang="de-DE" sz="1400" dirty="0"/>
          </a:p>
          <a:p>
            <a:pPr marL="176213" lvl="1">
              <a:buClr>
                <a:srgbClr val="0065BD"/>
              </a:buClr>
              <a:defRPr/>
            </a:pPr>
            <a:endParaRPr lang="hu-HU" sz="1400" dirty="0"/>
          </a:p>
          <a:p>
            <a:pPr marL="176213" lvl="1">
              <a:buClr>
                <a:srgbClr val="0065BD"/>
              </a:buClr>
              <a:defRPr/>
            </a:pPr>
            <a:endParaRPr lang="hu-HU" sz="1400" dirty="0"/>
          </a:p>
          <a:p>
            <a:pPr marL="176213" lvl="1">
              <a:buClr>
                <a:srgbClr val="0065BD"/>
              </a:buClr>
              <a:defRPr/>
            </a:pPr>
            <a:endParaRPr lang="hu-HU" sz="1400" dirty="0"/>
          </a:p>
          <a:p>
            <a:pPr marL="176213" lvl="1">
              <a:buClr>
                <a:srgbClr val="0065BD"/>
              </a:buClr>
              <a:defRPr/>
            </a:pPr>
            <a:endParaRPr lang="hu-HU" sz="1400" dirty="0"/>
          </a:p>
          <a:p>
            <a:pPr marL="176213" lvl="1">
              <a:buClr>
                <a:srgbClr val="0065BD"/>
              </a:buClr>
              <a:defRPr/>
            </a:pPr>
            <a:endParaRPr lang="hu-HU" sz="1400" dirty="0"/>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r>
              <a:rPr lang="en-US" sz="1400" dirty="0">
                <a:solidFill>
                  <a:srgbClr val="0065BD"/>
                </a:solidFill>
              </a:rPr>
              <a:t>Coupling of physics and </a:t>
            </a:r>
            <a:r>
              <a:rPr lang="en-US" sz="1400" dirty="0" err="1">
                <a:solidFill>
                  <a:srgbClr val="0065BD"/>
                </a:solidFill>
              </a:rPr>
              <a:t>numerics</a:t>
            </a:r>
            <a:r>
              <a:rPr lang="en-US" sz="1400" dirty="0">
                <a:solidFill>
                  <a:srgbClr val="0065BD"/>
                </a:solidFill>
              </a:rPr>
              <a:t> </a:t>
            </a:r>
            <a:endParaRPr lang="hu-HU" sz="1400" dirty="0">
              <a:solidFill>
                <a:srgbClr val="0065BD"/>
              </a:solidFill>
            </a:endParaRPr>
          </a:p>
          <a:p>
            <a:pPr marL="0" lvl="1">
              <a:buClr>
                <a:srgbClr val="0065BD"/>
              </a:buClr>
              <a:defRPr/>
            </a:pPr>
            <a:r>
              <a:rPr lang="hu-HU" sz="1400" dirty="0"/>
              <a:t>⇒</a:t>
            </a:r>
            <a:r>
              <a:rPr lang="de-DE" sz="1400" dirty="0"/>
              <a:t> </a:t>
            </a:r>
            <a:r>
              <a:rPr lang="hu-HU" sz="1400" dirty="0"/>
              <a:t>using </a:t>
            </a:r>
            <a:r>
              <a:rPr lang="hu-HU" sz="1400" i="1" dirty="0"/>
              <a:t>matching grids</a:t>
            </a:r>
            <a:r>
              <a:rPr lang="hu-HU" sz="1400" dirty="0"/>
              <a:t>: each node of the interface of the structure has a corresponding node (with the same coordinates) in the fluid domain </a:t>
            </a:r>
            <a:endParaRPr/>
          </a:p>
          <a:p>
            <a:pPr marL="0" lvl="1">
              <a:buClr>
                <a:srgbClr val="0065BD"/>
              </a:buClr>
              <a:defRPr/>
            </a:pPr>
            <a:r>
              <a:rPr lang="hu-HU" sz="1400" dirty="0"/>
              <a:t>⇒ the forces of the fluid are not reduced to a certain point (previously center of gravity), but passed to the corresponding node in the structural solver</a:t>
            </a:r>
          </a:p>
          <a:p>
            <a:pPr marL="0" lvl="1">
              <a:buClr>
                <a:srgbClr val="0065BD"/>
              </a:buClr>
              <a:defRPr/>
            </a:pPr>
            <a:endParaRPr lang="hu-HU" sz="1400" dirty="0"/>
          </a:p>
          <a:p>
            <a:pPr marL="0" lvl="1">
              <a:buClr>
                <a:srgbClr val="0065BD"/>
              </a:buClr>
              <a:defRPr/>
            </a:pPr>
            <a:r>
              <a:rPr lang="hu-HU" sz="1400" dirty="0"/>
              <a:t>⇒ vectorial formulation of the residual for convergence</a:t>
            </a:r>
          </a:p>
          <a:p>
            <a:pPr marL="0" lvl="1">
              <a:buClr>
                <a:srgbClr val="0065BD"/>
              </a:buClr>
              <a:defRPr/>
            </a:pPr>
            <a:r>
              <a:rPr lang="hu-HU" sz="1400" dirty="0"/>
              <a:t>⇒ </a:t>
            </a:r>
            <a:r>
              <a:rPr lang="hu-HU" sz="1400" i="1" dirty="0"/>
              <a:t>Fix-point</a:t>
            </a:r>
            <a:r>
              <a:rPr lang="hu-HU" sz="1400" dirty="0"/>
              <a:t> and </a:t>
            </a:r>
            <a:r>
              <a:rPr lang="hu-HU" sz="1400" i="1" dirty="0"/>
              <a:t>Aitken</a:t>
            </a:r>
            <a:r>
              <a:rPr lang="hu-HU" sz="1400" dirty="0"/>
              <a:t> relaxation</a:t>
            </a:r>
          </a:p>
        </p:txBody>
      </p:sp>
      <p:sp>
        <p:nvSpPr>
          <p:cNvPr id="8" name="Textfeld 7"/>
          <p:cNvSpPr>
            <a:spLocks/>
          </p:cNvSpPr>
          <p:nvPr/>
        </p:nvSpPr>
        <p:spPr bwMode="auto">
          <a:xfrm>
            <a:off x="408512" y="1039114"/>
            <a:ext cx="1202586" cy="307777"/>
          </a:xfrm>
          <a:prstGeom prst="rect">
            <a:avLst/>
          </a:prstGeom>
          <a:noFill/>
        </p:spPr>
        <p:txBody>
          <a:bodyPr wrap="square" rtlCol="0">
            <a:spAutoFit/>
          </a:bodyPr>
          <a:lstStyle/>
          <a:p>
            <a:pPr>
              <a:buClr>
                <a:srgbClr val="0065BD"/>
              </a:buClr>
              <a:defRPr/>
            </a:pPr>
            <a:r>
              <a:rPr lang="de-DE" sz="1400">
                <a:latin typeface="Arial"/>
              </a:rPr>
              <a:t>CFD setup</a:t>
            </a:r>
          </a:p>
        </p:txBody>
      </p:sp>
      <p:cxnSp>
        <p:nvCxnSpPr>
          <p:cNvPr id="9" name="Straight Connector 6"/>
          <p:cNvCxnSpPr>
            <a:cxnSpLocks/>
          </p:cNvCxnSpPr>
          <p:nvPr/>
        </p:nvCxnSpPr>
        <p:spPr bwMode="auto">
          <a:xfrm rot="5400000">
            <a:off x="-394959"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10" name="Right Arrow 7"/>
          <p:cNvSpPr/>
          <p:nvPr/>
        </p:nvSpPr>
        <p:spPr bwMode="auto">
          <a:xfrm rot="5400000">
            <a:off x="-1433314" y="3400999"/>
            <a:ext cx="4219492"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1" name="Textfeld 7"/>
          <p:cNvSpPr>
            <a:spLocks/>
          </p:cNvSpPr>
          <p:nvPr/>
        </p:nvSpPr>
        <p:spPr bwMode="auto">
          <a:xfrm>
            <a:off x="468527" y="5757362"/>
            <a:ext cx="1082555" cy="307777"/>
          </a:xfrm>
          <a:prstGeom prst="rect">
            <a:avLst/>
          </a:prstGeom>
          <a:noFill/>
        </p:spPr>
        <p:txBody>
          <a:bodyPr wrap="square" rtlCol="0">
            <a:spAutoFit/>
          </a:bodyPr>
          <a:lstStyle/>
          <a:p>
            <a:pPr>
              <a:buClr>
                <a:srgbClr val="0065BD"/>
              </a:buClr>
              <a:defRPr/>
            </a:pPr>
            <a:r>
              <a:rPr lang="de-DE" sz="1400">
                <a:latin typeface="Arial"/>
              </a:rPr>
              <a:t>FSI setup</a:t>
            </a:r>
          </a:p>
        </p:txBody>
      </p:sp>
      <p:sp>
        <p:nvSpPr>
          <p:cNvPr id="12" name="Textfeld 7"/>
          <p:cNvSpPr>
            <a:spLocks/>
          </p:cNvSpPr>
          <p:nvPr/>
        </p:nvSpPr>
        <p:spPr bwMode="auto">
          <a:xfrm>
            <a:off x="819081" y="2161838"/>
            <a:ext cx="1575959" cy="2893100"/>
          </a:xfrm>
          <a:prstGeom prst="rect">
            <a:avLst/>
          </a:prstGeom>
          <a:noFill/>
        </p:spPr>
        <p:txBody>
          <a:bodyPr wrap="square" rtlCol="0">
            <a:spAutoFit/>
          </a:bodyPr>
          <a:lstStyle/>
          <a:p>
            <a:pPr marL="171450" indent="-171450">
              <a:buClr>
                <a:srgbClr val="0065BD"/>
              </a:buClr>
              <a:buFont typeface="Arial"/>
              <a:buChar char="•"/>
              <a:defRPr/>
            </a:pPr>
            <a:r>
              <a:rPr lang="de-DE" sz="1400">
                <a:latin typeface="Arial"/>
              </a:rPr>
              <a:t>Custom inlet </a:t>
            </a:r>
            <a:r>
              <a:rPr lang="de-DE" sz="1400">
                <a:solidFill>
                  <a:srgbClr val="0065BD"/>
                </a:solidFill>
              </a:rPr>
              <a:t>✓</a:t>
            </a:r>
            <a:endParaRPr lang="hu-HU" sz="1400">
              <a:solidFill>
                <a:srgbClr val="0065BD"/>
              </a:solidFill>
            </a:endParaRPr>
          </a:p>
          <a:p>
            <a:pPr marL="171450" indent="-171450">
              <a:buClr>
                <a:srgbClr val="0065BD"/>
              </a:buClr>
              <a:buFont typeface="Arial"/>
              <a:buChar char="•"/>
              <a:defRPr/>
            </a:pPr>
            <a:endParaRPr lang="de-DE" sz="1400">
              <a:latin typeface="Arial"/>
            </a:endParaRPr>
          </a:p>
          <a:p>
            <a:pPr marL="171450" indent="-171450">
              <a:buClr>
                <a:srgbClr val="0065BD"/>
              </a:buClr>
              <a:buFont typeface="Arial"/>
              <a:buChar char="•"/>
              <a:defRPr/>
            </a:pPr>
            <a:endParaRPr lang="de-DE" sz="1400">
              <a:latin typeface="Arial"/>
            </a:endParaRPr>
          </a:p>
          <a:p>
            <a:pPr marL="171450" indent="-171450">
              <a:buClr>
                <a:srgbClr val="0065BD"/>
              </a:buClr>
              <a:buFont typeface="Arial"/>
              <a:buChar char="•"/>
              <a:defRPr/>
            </a:pPr>
            <a:r>
              <a:rPr lang="de-DE" sz="1400">
                <a:latin typeface="Arial"/>
              </a:rPr>
              <a:t>Structural solver </a:t>
            </a:r>
            <a:r>
              <a:rPr lang="de-DE" sz="1400">
                <a:solidFill>
                  <a:srgbClr val="0065BD"/>
                </a:solidFill>
              </a:rPr>
              <a:t>✓</a:t>
            </a:r>
            <a:endParaRPr lang="de-DE" sz="1400">
              <a:solidFill>
                <a:srgbClr val="0065BD"/>
              </a:solidFill>
              <a:latin typeface="Arial"/>
            </a:endParaRPr>
          </a:p>
          <a:p>
            <a:pPr marL="171450" indent="-171450">
              <a:buClr>
                <a:srgbClr val="0065BD"/>
              </a:buClr>
              <a:buFont typeface="Arial"/>
              <a:buChar char="•"/>
              <a:defRPr/>
            </a:pPr>
            <a:endParaRPr lang="hu-HU" sz="1400">
              <a:latin typeface="Arial"/>
            </a:endParaRPr>
          </a:p>
          <a:p>
            <a:pPr marL="171450" indent="-171450">
              <a:buClr>
                <a:srgbClr val="0065BD"/>
              </a:buClr>
              <a:buFont typeface="Arial"/>
              <a:buChar char="•"/>
              <a:defRPr/>
            </a:pPr>
            <a:endParaRPr lang="de-DE" sz="1400">
              <a:latin typeface="Arial"/>
            </a:endParaRPr>
          </a:p>
          <a:p>
            <a:pPr marL="171450" indent="-171450">
              <a:buClr>
                <a:srgbClr val="0065BD"/>
              </a:buClr>
              <a:buFont typeface="Arial"/>
              <a:buChar char="•"/>
              <a:defRPr/>
            </a:pPr>
            <a:r>
              <a:rPr lang="de-DE" sz="1400">
                <a:latin typeface="Arial"/>
              </a:rPr>
              <a:t>Mesh mover </a:t>
            </a:r>
            <a:r>
              <a:rPr lang="de-DE" sz="1400">
                <a:solidFill>
                  <a:srgbClr val="0065BD"/>
                </a:solidFill>
              </a:rPr>
              <a:t>✓</a:t>
            </a:r>
            <a:endParaRPr lang="de-DE" sz="1400">
              <a:solidFill>
                <a:srgbClr val="0065BD"/>
              </a:solidFill>
              <a:latin typeface="Arial"/>
            </a:endParaRPr>
          </a:p>
          <a:p>
            <a:pPr marL="171450" indent="-171450">
              <a:buClr>
                <a:srgbClr val="0065BD"/>
              </a:buClr>
              <a:buFont typeface="Arial"/>
              <a:buChar char="•"/>
              <a:defRPr/>
            </a:pPr>
            <a:endParaRPr lang="hu-HU" sz="1400">
              <a:latin typeface="Arial"/>
            </a:endParaRPr>
          </a:p>
          <a:p>
            <a:pPr marL="171450" indent="-171450">
              <a:buClr>
                <a:srgbClr val="0065BD"/>
              </a:buClr>
              <a:buFont typeface="Arial"/>
              <a:buChar char="•"/>
              <a:defRPr/>
            </a:pPr>
            <a:endParaRPr lang="de-DE" sz="1400">
              <a:latin typeface="Arial"/>
            </a:endParaRPr>
          </a:p>
          <a:p>
            <a:pPr marL="171450" indent="-171450">
              <a:buClr>
                <a:srgbClr val="0065BD"/>
              </a:buClr>
              <a:buFont typeface="Arial"/>
              <a:buChar char="•"/>
              <a:defRPr/>
            </a:pPr>
            <a:r>
              <a:rPr lang="de-DE" sz="1400">
                <a:latin typeface="Arial"/>
              </a:rPr>
              <a:t>Coupling of physics</a:t>
            </a:r>
            <a:r>
              <a:rPr lang="hu-HU" sz="1400">
                <a:latin typeface="Arial"/>
              </a:rPr>
              <a:t> and numerics </a:t>
            </a:r>
            <a:r>
              <a:rPr lang="de-DE" sz="1400">
                <a:solidFill>
                  <a:srgbClr val="0065BD"/>
                </a:solidFill>
              </a:rPr>
              <a:t>✓</a:t>
            </a:r>
            <a:endParaRPr lang="de-DE" sz="1400">
              <a:solidFill>
                <a:srgbClr val="0065BD"/>
              </a:solidFill>
              <a:latin typeface="Arial"/>
            </a:endParaRPr>
          </a:p>
        </p:txBody>
      </p:sp>
      <p:cxnSp>
        <p:nvCxnSpPr>
          <p:cNvPr id="13" name="Straight Arrow Connector 10"/>
          <p:cNvCxnSpPr>
            <a:cxnSpLocks/>
          </p:cNvCxnSpPr>
          <p:nvPr/>
        </p:nvCxnSpPr>
        <p:spPr bwMode="auto">
          <a:xfrm flipV="1">
            <a:off x="1977656" y="1447664"/>
            <a:ext cx="563525" cy="1625145"/>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1"/>
          <p:cNvCxnSpPr>
            <a:cxnSpLocks/>
          </p:cNvCxnSpPr>
          <p:nvPr/>
        </p:nvCxnSpPr>
        <p:spPr bwMode="auto">
          <a:xfrm>
            <a:off x="2052084" y="4635795"/>
            <a:ext cx="402972" cy="10633"/>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2"/>
          <a:stretch/>
        </p:blipFill>
        <p:spPr bwMode="auto">
          <a:xfrm>
            <a:off x="2862197" y="1663512"/>
            <a:ext cx="3395538" cy="1170671"/>
          </a:xfrm>
          <a:prstGeom prst="rect">
            <a:avLst/>
          </a:prstGeom>
          <a:noFill/>
          <a:ln>
            <a:noFill/>
          </a:ln>
        </p:spPr>
      </p:pic>
      <p:pic>
        <p:nvPicPr>
          <p:cNvPr id="16" name="Picture 2"/>
          <p:cNvPicPr>
            <a:picLocks noChangeAspect="1" noChangeArrowheads="1"/>
          </p:cNvPicPr>
          <p:nvPr/>
        </p:nvPicPr>
        <p:blipFill>
          <a:blip r:embed="rId2"/>
          <a:srcRect l="29003" t="49361" r="60341" b="-3024"/>
          <a:stretch/>
        </p:blipFill>
        <p:spPr bwMode="auto">
          <a:xfrm>
            <a:off x="4708185" y="2284332"/>
            <a:ext cx="1311497" cy="2277032"/>
          </a:xfrm>
          <a:prstGeom prst="rect">
            <a:avLst/>
          </a:prstGeom>
          <a:noFill/>
          <a:ln>
            <a:noFill/>
          </a:ln>
        </p:spPr>
      </p:pic>
      <p:pic>
        <p:nvPicPr>
          <p:cNvPr id="17" name="Picture 3"/>
          <p:cNvPicPr>
            <a:picLocks noChangeAspect="1" noChangeArrowheads="1"/>
          </p:cNvPicPr>
          <p:nvPr/>
        </p:nvPicPr>
        <p:blipFill>
          <a:blip r:embed="rId3"/>
          <a:stretch/>
        </p:blipFill>
        <p:spPr bwMode="auto">
          <a:xfrm>
            <a:off x="7304167" y="1813057"/>
            <a:ext cx="858108" cy="2540769"/>
          </a:xfrm>
          <a:prstGeom prst="rect">
            <a:avLst/>
          </a:prstGeom>
          <a:noFill/>
          <a:ln>
            <a:noFill/>
          </a:ln>
        </p:spPr>
      </p:pic>
      <p:sp>
        <p:nvSpPr>
          <p:cNvPr id="18" name="Textfeld 7"/>
          <p:cNvSpPr>
            <a:spLocks/>
          </p:cNvSpPr>
          <p:nvPr/>
        </p:nvSpPr>
        <p:spPr bwMode="auto">
          <a:xfrm>
            <a:off x="3207128" y="3227717"/>
            <a:ext cx="771365" cy="523220"/>
          </a:xfrm>
          <a:prstGeom prst="rect">
            <a:avLst/>
          </a:prstGeom>
          <a:noFill/>
        </p:spPr>
        <p:txBody>
          <a:bodyPr wrap="none" rtlCol="0">
            <a:spAutoFit/>
          </a:bodyPr>
          <a:lstStyle/>
          <a:p>
            <a:pPr algn="ctr">
              <a:buClr>
                <a:srgbClr val="0065BD"/>
              </a:buClr>
              <a:defRPr/>
            </a:pPr>
            <a:r>
              <a:rPr lang="hu-HU" sz="1400">
                <a:latin typeface="Arial"/>
              </a:rPr>
              <a:t>Fluid </a:t>
            </a:r>
            <a:endParaRPr/>
          </a:p>
          <a:p>
            <a:pPr algn="ctr">
              <a:buClr>
                <a:srgbClr val="0065BD"/>
              </a:buClr>
              <a:defRPr/>
            </a:pPr>
            <a:r>
              <a:rPr lang="hu-HU" sz="1400">
                <a:latin typeface="Arial"/>
              </a:rPr>
              <a:t>domain</a:t>
            </a:r>
            <a:endParaRPr lang="de-DE" sz="1400">
              <a:latin typeface="Arial"/>
            </a:endParaRPr>
          </a:p>
        </p:txBody>
      </p:sp>
      <p:sp>
        <p:nvSpPr>
          <p:cNvPr id="19" name="Textfeld 7"/>
          <p:cNvSpPr>
            <a:spLocks/>
          </p:cNvSpPr>
          <p:nvPr/>
        </p:nvSpPr>
        <p:spPr bwMode="auto">
          <a:xfrm>
            <a:off x="7960254" y="3227717"/>
            <a:ext cx="960519" cy="523220"/>
          </a:xfrm>
          <a:prstGeom prst="rect">
            <a:avLst/>
          </a:prstGeom>
          <a:noFill/>
        </p:spPr>
        <p:txBody>
          <a:bodyPr wrap="none" rtlCol="0">
            <a:spAutoFit/>
          </a:bodyPr>
          <a:lstStyle/>
          <a:p>
            <a:pPr algn="ctr">
              <a:buClr>
                <a:srgbClr val="0065BD"/>
              </a:buClr>
              <a:defRPr/>
            </a:pPr>
            <a:r>
              <a:rPr lang="hu-HU" sz="1400">
                <a:latin typeface="Arial"/>
              </a:rPr>
              <a:t>Structure </a:t>
            </a:r>
            <a:endParaRPr/>
          </a:p>
          <a:p>
            <a:pPr algn="ctr">
              <a:buClr>
                <a:srgbClr val="0065BD"/>
              </a:buClr>
              <a:defRPr/>
            </a:pPr>
            <a:r>
              <a:rPr lang="hu-HU" sz="1400">
                <a:latin typeface="Arial"/>
              </a:rPr>
              <a:t>domain</a:t>
            </a:r>
            <a:endParaRPr lang="de-DE" sz="1400">
              <a:latin typeface="Arial"/>
            </a:endParaRPr>
          </a:p>
        </p:txBody>
      </p:sp>
      <p:grpSp>
        <p:nvGrpSpPr>
          <p:cNvPr id="20" name="Group 17"/>
          <p:cNvGrpSpPr/>
          <p:nvPr/>
        </p:nvGrpSpPr>
        <p:grpSpPr bwMode="auto">
          <a:xfrm>
            <a:off x="6423870" y="2632668"/>
            <a:ext cx="911842" cy="784330"/>
            <a:chOff x="6423870" y="2824058"/>
            <a:chExt cx="911842" cy="784330"/>
          </a:xfrm>
        </p:grpSpPr>
        <p:sp>
          <p:nvSpPr>
            <p:cNvPr id="21" name="Curved Down Arrow 18"/>
            <p:cNvSpPr/>
            <p:nvPr/>
          </p:nvSpPr>
          <p:spPr bwMode="auto">
            <a:xfrm flipH="1" flipV="1">
              <a:off x="6423870" y="3264032"/>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22" name="Curved Down Arrow 19"/>
            <p:cNvSpPr/>
            <p:nvPr/>
          </p:nvSpPr>
          <p:spPr bwMode="auto">
            <a:xfrm>
              <a:off x="6464243" y="2824058"/>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32</a:t>
            </a:r>
          </a:p>
        </p:txBody>
      </p:sp>
      <p:sp>
        <p:nvSpPr>
          <p:cNvPr id="5" name="Title 2"/>
          <p:cNvSpPr>
            <a:spLocks noGrp="1"/>
          </p:cNvSpPr>
          <p:nvPr>
            <p:ph type="title"/>
          </p:nvPr>
        </p:nvSpPr>
        <p:spPr bwMode="auto">
          <a:xfrm>
            <a:off x="319090" y="271520"/>
            <a:ext cx="8508999" cy="366190"/>
          </a:xfrm>
        </p:spPr>
        <p:txBody>
          <a:bodyPr/>
          <a:lstStyle/>
          <a:p>
            <a:pPr>
              <a:defRPr/>
            </a:pPr>
            <a:r>
              <a:rPr lang="hu-HU"/>
              <a:t>FSI</a:t>
            </a:r>
            <a:r>
              <a:rPr lang="de-DE"/>
              <a:t>: </a:t>
            </a:r>
            <a:r>
              <a:rPr lang="hu-HU"/>
              <a:t>Kratos CFD + Kratos CSD coupling – </a:t>
            </a:r>
            <a:r>
              <a:rPr lang="de-DE"/>
              <a:t>MDoF/general FEM case</a:t>
            </a:r>
          </a:p>
        </p:txBody>
      </p:sp>
      <p:pic>
        <p:nvPicPr>
          <p:cNvPr id="6" name="Picture 3"/>
          <p:cNvPicPr>
            <a:picLocks noChangeAspect="1"/>
          </p:cNvPicPr>
          <p:nvPr/>
        </p:nvPicPr>
        <p:blipFill>
          <a:blip r:embed="rId2"/>
          <a:srcRect l="39286" r="39389"/>
          <a:stretch/>
        </p:blipFill>
        <p:spPr bwMode="auto">
          <a:xfrm>
            <a:off x="6462169" y="1335583"/>
            <a:ext cx="1556952" cy="3801840"/>
          </a:xfrm>
          <a:prstGeom prst="rect">
            <a:avLst/>
          </a:prstGeom>
        </p:spPr>
      </p:pic>
      <p:pic>
        <p:nvPicPr>
          <p:cNvPr id="7" name="Picture 4"/>
          <p:cNvPicPr>
            <a:picLocks noChangeAspect="1"/>
          </p:cNvPicPr>
          <p:nvPr/>
        </p:nvPicPr>
        <p:blipFill>
          <a:blip r:embed="rId3"/>
          <a:srcRect l="39117" r="39389"/>
          <a:stretch/>
        </p:blipFill>
        <p:spPr bwMode="auto">
          <a:xfrm>
            <a:off x="1014523" y="1337989"/>
            <a:ext cx="1556952" cy="3801840"/>
          </a:xfrm>
          <a:prstGeom prst="rect">
            <a:avLst/>
          </a:prstGeom>
        </p:spPr>
      </p:pic>
      <p:pic>
        <p:nvPicPr>
          <p:cNvPr id="8" name="Picture 5"/>
          <p:cNvPicPr>
            <a:picLocks noChangeAspect="1"/>
          </p:cNvPicPr>
          <p:nvPr/>
        </p:nvPicPr>
        <p:blipFill>
          <a:blip r:embed="rId4"/>
          <a:srcRect l="38778" r="39728"/>
          <a:stretch/>
        </p:blipFill>
        <p:spPr bwMode="auto">
          <a:xfrm>
            <a:off x="3682782" y="1335583"/>
            <a:ext cx="1556951" cy="3801840"/>
          </a:xfrm>
          <a:prstGeom prst="rect">
            <a:avLst/>
          </a:prstGeom>
        </p:spPr>
      </p:pic>
      <p:sp>
        <p:nvSpPr>
          <p:cNvPr id="9" name="Rectangle 6"/>
          <p:cNvSpPr/>
          <p:nvPr/>
        </p:nvSpPr>
        <p:spPr bwMode="auto">
          <a:xfrm>
            <a:off x="1014523" y="5137423"/>
            <a:ext cx="8216628" cy="1169551"/>
          </a:xfrm>
          <a:prstGeom prst="rect">
            <a:avLst/>
          </a:prstGeom>
        </p:spPr>
        <p:txBody>
          <a:bodyPr wrap="square">
            <a:spAutoFit/>
          </a:bodyPr>
          <a:lstStyle/>
          <a:p>
            <a:pPr lvl="0">
              <a:spcBef>
                <a:spcPts val="600"/>
              </a:spcBef>
              <a:defRPr/>
            </a:pPr>
            <a:r>
              <a:rPr lang="de-DE" sz="1400">
                <a:solidFill>
                  <a:srgbClr val="0070C0"/>
                </a:solidFill>
              </a:rPr>
              <a:t>Reaction </a:t>
            </a:r>
            <a:r>
              <a:rPr lang="hu-HU" sz="1400">
                <a:solidFill>
                  <a:srgbClr val="000000"/>
                </a:solidFill>
              </a:rPr>
              <a:t>⇒ </a:t>
            </a:r>
            <a:r>
              <a:rPr lang="de-DE" sz="1400">
                <a:solidFill>
                  <a:srgbClr val="000000"/>
                </a:solidFill>
              </a:rPr>
              <a:t>result of the CFD simulation, here 2D case of </a:t>
            </a:r>
            <a:r>
              <a:rPr lang="hu-HU" sz="1400">
                <a:solidFill>
                  <a:srgbClr val="000000"/>
                </a:solidFill>
              </a:rPr>
              <a:t>vertical</a:t>
            </a:r>
            <a:r>
              <a:rPr lang="de-DE" sz="1400">
                <a:solidFill>
                  <a:srgbClr val="000000"/>
                </a:solidFill>
              </a:rPr>
              <a:t> cut </a:t>
            </a:r>
            <a:r>
              <a:rPr lang="hu-HU" sz="1400">
                <a:solidFill>
                  <a:srgbClr val="000000"/>
                </a:solidFill>
              </a:rPr>
              <a:t>⇒</a:t>
            </a:r>
            <a:r>
              <a:rPr lang="de-DE" sz="1400">
                <a:solidFill>
                  <a:srgbClr val="000000"/>
                </a:solidFill>
              </a:rPr>
              <a:t> reaction extraction and „preparing/sending“ to the </a:t>
            </a:r>
            <a:r>
              <a:rPr lang="hu-HU" sz="1400">
                <a:solidFill>
                  <a:srgbClr val="000000"/>
                </a:solidFill>
              </a:rPr>
              <a:t>structural (generalized MDoF/FEM)</a:t>
            </a:r>
            <a:r>
              <a:rPr lang="de-DE" sz="1400">
                <a:solidFill>
                  <a:srgbClr val="000000"/>
                </a:solidFill>
              </a:rPr>
              <a:t> solver</a:t>
            </a:r>
            <a:endParaRPr lang="hu-HU" sz="1400">
              <a:solidFill>
                <a:srgbClr val="000000"/>
              </a:solidFill>
            </a:endParaRPr>
          </a:p>
          <a:p>
            <a:pPr marL="285750" lvl="0" indent="-285750">
              <a:buClr>
                <a:srgbClr val="0065BD"/>
              </a:buClr>
              <a:buFont typeface="Arial"/>
              <a:buChar char="•"/>
              <a:defRPr/>
            </a:pPr>
            <a:r>
              <a:rPr lang="de-DE" sz="1400">
                <a:solidFill>
                  <a:srgbClr val="000000"/>
                </a:solidFill>
              </a:rPr>
              <a:t>Locate structure interface in fluid domain</a:t>
            </a:r>
          </a:p>
          <a:p>
            <a:pPr marL="285750" lvl="0" indent="-285750">
              <a:buClr>
                <a:srgbClr val="0065BD"/>
              </a:buClr>
              <a:buFont typeface="Arial"/>
              <a:buChar char="•"/>
              <a:defRPr/>
            </a:pPr>
            <a:r>
              <a:rPr lang="de-DE" sz="1400">
                <a:solidFill>
                  <a:srgbClr val="000000"/>
                </a:solidFill>
              </a:rPr>
              <a:t>Loop over the nodes on the interface</a:t>
            </a:r>
            <a:endParaRPr lang="hu-HU" sz="1400">
              <a:solidFill>
                <a:srgbClr val="000000"/>
              </a:solidFill>
            </a:endParaRPr>
          </a:p>
          <a:p>
            <a:pPr marL="285750" lvl="0" indent="-285750">
              <a:buClr>
                <a:srgbClr val="0065BD"/>
              </a:buClr>
              <a:buFont typeface="Arial"/>
              <a:buChar char="•"/>
              <a:defRPr/>
            </a:pPr>
            <a:r>
              <a:rPr lang="de-DE" sz="1400">
                <a:solidFill>
                  <a:srgbClr val="000000"/>
                </a:solidFill>
              </a:rPr>
              <a:t>Extract reactions from the nodes</a:t>
            </a:r>
            <a:endParaRPr lang="hu-HU" sz="1400">
              <a:solidFill>
                <a:srgbClr val="000000"/>
              </a:solidFill>
            </a:endParaRPr>
          </a:p>
        </p:txBody>
      </p:sp>
      <p:sp>
        <p:nvSpPr>
          <p:cNvPr id="10" name="Rectangle 7"/>
          <p:cNvSpPr/>
          <p:nvPr/>
        </p:nvSpPr>
        <p:spPr bwMode="auto">
          <a:xfrm>
            <a:off x="3682782" y="900867"/>
            <a:ext cx="4075214" cy="307777"/>
          </a:xfrm>
          <a:prstGeom prst="rect">
            <a:avLst/>
          </a:prstGeom>
        </p:spPr>
        <p:txBody>
          <a:bodyPr wrap="square">
            <a:spAutoFit/>
          </a:bodyPr>
          <a:lstStyle/>
          <a:p>
            <a:pPr lvl="0">
              <a:spcBef>
                <a:spcPts val="600"/>
              </a:spcBef>
              <a:defRPr/>
            </a:pPr>
            <a:r>
              <a:rPr lang="de-DE" sz="1400">
                <a:solidFill>
                  <a:srgbClr val="0070C0"/>
                </a:solidFill>
              </a:rPr>
              <a:t>Reaction </a:t>
            </a:r>
            <a:r>
              <a:rPr lang="de-DE" sz="1400" i="1">
                <a:solidFill>
                  <a:srgbClr val="0070C0"/>
                </a:solidFill>
              </a:rPr>
              <a:t>Y</a:t>
            </a:r>
            <a:endParaRPr lang="hu-HU" sz="1400" i="1">
              <a:solidFill>
                <a:srgbClr val="0070C0"/>
              </a:solidFill>
            </a:endParaRPr>
          </a:p>
        </p:txBody>
      </p:sp>
      <p:sp>
        <p:nvSpPr>
          <p:cNvPr id="11" name="Rectangle 8"/>
          <p:cNvSpPr/>
          <p:nvPr/>
        </p:nvSpPr>
        <p:spPr bwMode="auto">
          <a:xfrm>
            <a:off x="990261" y="900866"/>
            <a:ext cx="4075214" cy="307777"/>
          </a:xfrm>
          <a:prstGeom prst="rect">
            <a:avLst/>
          </a:prstGeom>
        </p:spPr>
        <p:txBody>
          <a:bodyPr wrap="square">
            <a:spAutoFit/>
          </a:bodyPr>
          <a:lstStyle/>
          <a:p>
            <a:pPr lvl="0">
              <a:spcBef>
                <a:spcPts val="600"/>
              </a:spcBef>
              <a:defRPr/>
            </a:pPr>
            <a:r>
              <a:rPr lang="de-DE" sz="1400">
                <a:solidFill>
                  <a:srgbClr val="0070C0"/>
                </a:solidFill>
              </a:rPr>
              <a:t>Reaction </a:t>
            </a:r>
            <a:r>
              <a:rPr lang="de-DE" sz="1400" i="1">
                <a:solidFill>
                  <a:srgbClr val="0070C0"/>
                </a:solidFill>
              </a:rPr>
              <a:t>X</a:t>
            </a:r>
            <a:endParaRPr lang="hu-HU" sz="1400" i="1">
              <a:solidFill>
                <a:srgbClr val="0070C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33</a:t>
            </a:r>
          </a:p>
        </p:txBody>
      </p:sp>
      <p:sp>
        <p:nvSpPr>
          <p:cNvPr id="5" name="Title 2"/>
          <p:cNvSpPr>
            <a:spLocks noGrp="1"/>
          </p:cNvSpPr>
          <p:nvPr>
            <p:ph type="title"/>
          </p:nvPr>
        </p:nvSpPr>
        <p:spPr bwMode="auto">
          <a:xfrm>
            <a:off x="319090" y="271520"/>
            <a:ext cx="8508999" cy="410369"/>
          </a:xfrm>
        </p:spPr>
        <p:txBody>
          <a:bodyPr/>
          <a:lstStyle/>
          <a:p>
            <a:pPr>
              <a:defRPr/>
            </a:pPr>
            <a:r>
              <a:rPr lang="hu-HU"/>
              <a:t>Kratos CFD + Kratos CSD coupling – </a:t>
            </a:r>
            <a:r>
              <a:rPr lang="de-DE"/>
              <a:t>MDoF/general FEM case</a:t>
            </a:r>
          </a:p>
        </p:txBody>
      </p:sp>
      <p:sp>
        <p:nvSpPr>
          <p:cNvPr id="6" name="Rectangle 9"/>
          <p:cNvSpPr/>
          <p:nvPr/>
        </p:nvSpPr>
        <p:spPr bwMode="auto">
          <a:xfrm>
            <a:off x="358775" y="870837"/>
            <a:ext cx="2543744" cy="307777"/>
          </a:xfrm>
          <a:prstGeom prst="rect">
            <a:avLst/>
          </a:prstGeom>
        </p:spPr>
        <p:txBody>
          <a:bodyPr wrap="square">
            <a:spAutoFit/>
          </a:bodyPr>
          <a:lstStyle/>
          <a:p>
            <a:pPr lvl="0">
              <a:spcBef>
                <a:spcPts val="600"/>
              </a:spcBef>
              <a:defRPr/>
            </a:pPr>
            <a:r>
              <a:rPr lang="de-DE" sz="1400">
                <a:solidFill>
                  <a:srgbClr val="0070C0"/>
                </a:solidFill>
              </a:rPr>
              <a:t>Reaction magnitude</a:t>
            </a:r>
            <a:endParaRPr lang="hu-HU" sz="1400">
              <a:solidFill>
                <a:srgbClr val="0070C0"/>
              </a:solidFill>
            </a:endParaRPr>
          </a:p>
        </p:txBody>
      </p:sp>
      <p:pic>
        <p:nvPicPr>
          <p:cNvPr id="7" name="Picture 10"/>
          <p:cNvPicPr>
            <a:picLocks noChangeAspect="1"/>
          </p:cNvPicPr>
          <p:nvPr/>
        </p:nvPicPr>
        <p:blipFill>
          <a:blip r:embed="rId2"/>
          <a:srcRect l="39286" r="39389"/>
          <a:stretch/>
        </p:blipFill>
        <p:spPr bwMode="auto">
          <a:xfrm>
            <a:off x="358775" y="1183884"/>
            <a:ext cx="1556952" cy="3801840"/>
          </a:xfrm>
          <a:prstGeom prst="rect">
            <a:avLst/>
          </a:prstGeom>
        </p:spPr>
      </p:pic>
      <p:pic>
        <p:nvPicPr>
          <p:cNvPr id="8" name="Picture 11"/>
          <p:cNvPicPr>
            <a:picLocks noChangeAspect="1"/>
          </p:cNvPicPr>
          <p:nvPr/>
        </p:nvPicPr>
        <p:blipFill>
          <a:blip r:embed="rId3"/>
          <a:stretch/>
        </p:blipFill>
        <p:spPr bwMode="auto">
          <a:xfrm>
            <a:off x="3448873" y="851034"/>
            <a:ext cx="5331590" cy="2776264"/>
          </a:xfrm>
          <a:prstGeom prst="rect">
            <a:avLst/>
          </a:prstGeom>
          <a:ln w="12700">
            <a:solidFill>
              <a:srgbClr val="0070C0"/>
            </a:solidFill>
          </a:ln>
        </p:spPr>
      </p:pic>
      <p:sp>
        <p:nvSpPr>
          <p:cNvPr id="9" name="Rectangle 12"/>
          <p:cNvSpPr/>
          <p:nvPr/>
        </p:nvSpPr>
        <p:spPr bwMode="auto">
          <a:xfrm>
            <a:off x="1915727" y="3498766"/>
            <a:ext cx="6869498" cy="2923235"/>
          </a:xfrm>
          <a:prstGeom prst="rect">
            <a:avLst/>
          </a:prstGeom>
        </p:spPr>
        <p:txBody>
          <a:bodyPr wrap="square">
            <a:spAutoFit/>
          </a:bodyPr>
          <a:lstStyle/>
          <a:p>
            <a:pPr lvl="0">
              <a:spcBef>
                <a:spcPts val="600"/>
              </a:spcBef>
              <a:defRPr/>
            </a:pPr>
            <a:r>
              <a:rPr lang="de-DE" sz="1400">
                <a:solidFill>
                  <a:srgbClr val="0070C0"/>
                </a:solidFill>
              </a:rPr>
              <a:t>Node</a:t>
            </a:r>
            <a:endParaRPr lang="hu-HU" sz="1400">
              <a:solidFill>
                <a:srgbClr val="000000"/>
              </a:solidFill>
            </a:endParaRPr>
          </a:p>
          <a:p>
            <a:pPr marL="285750" lvl="0" indent="-285750">
              <a:buClr>
                <a:srgbClr val="0065BD"/>
              </a:buClr>
              <a:buFont typeface="Arial"/>
              <a:buChar char="•"/>
              <a:defRPr/>
            </a:pPr>
            <a:r>
              <a:rPr lang="de-DE" sz="1400">
                <a:solidFill>
                  <a:srgbClr val="000000"/>
                </a:solidFill>
              </a:rPr>
              <a:t>Coordinates: </a:t>
            </a:r>
            <a:r>
              <a:rPr lang="de-DE" sz="1400" i="1">
                <a:solidFill>
                  <a:srgbClr val="000000"/>
                </a:solidFill>
              </a:rPr>
              <a:t>node.X, node.Y, node.Z</a:t>
            </a:r>
          </a:p>
          <a:p>
            <a:pPr marL="285750" lvl="0" indent="-285750">
              <a:buClr>
                <a:srgbClr val="0065BD"/>
              </a:buClr>
              <a:buFont typeface="Arial"/>
              <a:buChar char="•"/>
              <a:defRPr/>
            </a:pPr>
            <a:r>
              <a:rPr lang="de-DE" sz="1400">
                <a:solidFill>
                  <a:srgbClr val="000000"/>
                </a:solidFill>
              </a:rPr>
              <a:t>Id number: </a:t>
            </a:r>
            <a:r>
              <a:rPr lang="de-DE" sz="1400" i="1">
                <a:solidFill>
                  <a:srgbClr val="000000"/>
                </a:solidFill>
              </a:rPr>
              <a:t>node.Id</a:t>
            </a:r>
          </a:p>
          <a:p>
            <a:pPr marL="285750" lvl="0" indent="-285750">
              <a:buClr>
                <a:srgbClr val="0065BD"/>
              </a:buClr>
              <a:buFont typeface="Arial"/>
              <a:buChar char="•"/>
              <a:defRPr/>
            </a:pPr>
            <a:r>
              <a:rPr lang="de-DE" sz="1400">
                <a:solidFill>
                  <a:srgbClr val="000000"/>
                </a:solidFill>
              </a:rPr>
              <a:t>Nodal data: pressure, velocity, reaction, displacement</a:t>
            </a:r>
          </a:p>
          <a:p>
            <a:pPr marL="285750" indent="-285750">
              <a:buClr>
                <a:srgbClr val="0065BD"/>
              </a:buClr>
              <a:buFont typeface="Arial"/>
              <a:buChar char="•"/>
              <a:defRPr/>
            </a:pPr>
            <a:r>
              <a:rPr lang="de-DE" sz="1400">
                <a:solidFill>
                  <a:srgbClr val="000000"/>
                </a:solidFill>
              </a:rPr>
              <a:t>Retrieving nodal solutions – from the current time step using the commands: </a:t>
            </a:r>
            <a:endParaRPr/>
          </a:p>
          <a:p>
            <a:pPr marL="742950" lvl="1" indent="-285750">
              <a:buClr>
                <a:srgbClr val="0065BD"/>
              </a:buClr>
              <a:buFont typeface="Symbol"/>
              <a:buChar char="-"/>
              <a:defRPr/>
            </a:pPr>
            <a:r>
              <a:rPr lang="en-US" sz="1400">
                <a:solidFill>
                  <a:srgbClr val="000000"/>
                </a:solidFill>
                <a:latin typeface="Courier New"/>
                <a:ea typeface="Times New Roman"/>
              </a:rPr>
              <a:t>node</a:t>
            </a:r>
            <a:r>
              <a:rPr lang="en-US" sz="1400" b="1">
                <a:solidFill>
                  <a:srgbClr val="000080"/>
                </a:solidFill>
                <a:latin typeface="Courier New"/>
                <a:ea typeface="Times New Roman"/>
              </a:rPr>
              <a:t>.</a:t>
            </a:r>
            <a:r>
              <a:rPr lang="en-US" sz="1400">
                <a:solidFill>
                  <a:srgbClr val="000000"/>
                </a:solidFill>
                <a:latin typeface="Courier New"/>
                <a:ea typeface="Times New Roman"/>
              </a:rPr>
              <a:t>GetSolutionStepValue</a:t>
            </a:r>
            <a:r>
              <a:rPr lang="en-US" sz="1400" b="1">
                <a:solidFill>
                  <a:srgbClr val="000080"/>
                </a:solidFill>
                <a:latin typeface="Courier New"/>
                <a:ea typeface="Times New Roman"/>
              </a:rPr>
              <a:t>(</a:t>
            </a:r>
            <a:r>
              <a:rPr lang="en-US" sz="1400">
                <a:solidFill>
                  <a:srgbClr val="000000"/>
                </a:solidFill>
                <a:latin typeface="Courier New"/>
                <a:ea typeface="Times New Roman"/>
              </a:rPr>
              <a:t>PRESSURE</a:t>
            </a:r>
            <a:r>
              <a:rPr lang="en-US" sz="1400" b="1">
                <a:solidFill>
                  <a:srgbClr val="000080"/>
                </a:solidFill>
                <a:latin typeface="Courier New"/>
                <a:ea typeface="Times New Roman"/>
              </a:rPr>
              <a:t>,</a:t>
            </a:r>
            <a:r>
              <a:rPr lang="en-US" sz="1400">
                <a:solidFill>
                  <a:srgbClr val="000000"/>
                </a:solidFill>
                <a:latin typeface="Courier New"/>
                <a:ea typeface="Times New Roman"/>
              </a:rPr>
              <a:t> </a:t>
            </a:r>
            <a:r>
              <a:rPr lang="en-US" sz="1400">
                <a:solidFill>
                  <a:srgbClr val="FF0000"/>
                </a:solidFill>
                <a:latin typeface="Courier New"/>
                <a:ea typeface="Times New Roman"/>
              </a:rPr>
              <a:t>0</a:t>
            </a:r>
            <a:r>
              <a:rPr lang="en-US" sz="1400" b="1">
                <a:solidFill>
                  <a:srgbClr val="000080"/>
                </a:solidFill>
                <a:latin typeface="Courier New"/>
                <a:ea typeface="Times New Roman"/>
              </a:rPr>
              <a:t>)</a:t>
            </a:r>
            <a:endParaRPr lang="en-US" sz="1400">
              <a:latin typeface="Calibri"/>
              <a:ea typeface="Times New Roman"/>
            </a:endParaRPr>
          </a:p>
          <a:p>
            <a:pPr marL="742950" lvl="1" indent="-285750">
              <a:buClr>
                <a:srgbClr val="0065BD"/>
              </a:buClr>
              <a:buFont typeface="Symbol"/>
              <a:buChar char="-"/>
              <a:defRPr/>
            </a:pPr>
            <a:r>
              <a:rPr lang="en-US" sz="1400">
                <a:solidFill>
                  <a:srgbClr val="000000"/>
                </a:solidFill>
                <a:latin typeface="Courier New"/>
                <a:ea typeface="Times New Roman"/>
              </a:rPr>
              <a:t>node</a:t>
            </a:r>
            <a:r>
              <a:rPr lang="en-US" sz="1400" b="1">
                <a:solidFill>
                  <a:srgbClr val="000080"/>
                </a:solidFill>
                <a:latin typeface="Courier New"/>
                <a:ea typeface="Times New Roman"/>
              </a:rPr>
              <a:t>.</a:t>
            </a:r>
            <a:r>
              <a:rPr lang="en-US" sz="1400">
                <a:solidFill>
                  <a:srgbClr val="000000"/>
                </a:solidFill>
                <a:latin typeface="Courier New"/>
                <a:ea typeface="Times New Roman"/>
              </a:rPr>
              <a:t>GetSolutionStepValue</a:t>
            </a:r>
            <a:r>
              <a:rPr lang="en-US" sz="1400" b="1">
                <a:solidFill>
                  <a:srgbClr val="000080"/>
                </a:solidFill>
                <a:latin typeface="Courier New"/>
                <a:ea typeface="Times New Roman"/>
              </a:rPr>
              <a:t>(</a:t>
            </a:r>
            <a:r>
              <a:rPr lang="en-US" sz="1400">
                <a:solidFill>
                  <a:srgbClr val="000000"/>
                </a:solidFill>
                <a:latin typeface="Courier New"/>
                <a:ea typeface="Times New Roman"/>
              </a:rPr>
              <a:t>VELOCITY</a:t>
            </a:r>
            <a:r>
              <a:rPr lang="en-US" sz="1400" b="1">
                <a:solidFill>
                  <a:srgbClr val="000080"/>
                </a:solidFill>
                <a:latin typeface="Courier New"/>
                <a:ea typeface="Times New Roman"/>
              </a:rPr>
              <a:t>,</a:t>
            </a:r>
            <a:r>
              <a:rPr lang="en-US" sz="1400">
                <a:solidFill>
                  <a:srgbClr val="000000"/>
                </a:solidFill>
                <a:latin typeface="Courier New"/>
                <a:ea typeface="Times New Roman"/>
              </a:rPr>
              <a:t> </a:t>
            </a:r>
            <a:r>
              <a:rPr lang="en-US" sz="1400">
                <a:solidFill>
                  <a:srgbClr val="FF0000"/>
                </a:solidFill>
                <a:latin typeface="Courier New"/>
                <a:ea typeface="Times New Roman"/>
              </a:rPr>
              <a:t>0</a:t>
            </a:r>
            <a:r>
              <a:rPr lang="en-US" sz="1400" b="1">
                <a:solidFill>
                  <a:srgbClr val="000080"/>
                </a:solidFill>
                <a:latin typeface="Courier New"/>
                <a:ea typeface="Times New Roman"/>
              </a:rPr>
              <a:t>)</a:t>
            </a:r>
            <a:endParaRPr lang="en-US" sz="1400">
              <a:latin typeface="Calibri"/>
              <a:ea typeface="Times New Roman"/>
            </a:endParaRPr>
          </a:p>
          <a:p>
            <a:pPr marL="742950" lvl="1" indent="-285750">
              <a:buClr>
                <a:srgbClr val="0065BD"/>
              </a:buClr>
              <a:buFont typeface="Symbol"/>
              <a:buChar char="-"/>
              <a:defRPr/>
            </a:pPr>
            <a:r>
              <a:rPr lang="en-US" sz="1400">
                <a:solidFill>
                  <a:srgbClr val="000000"/>
                </a:solidFill>
                <a:latin typeface="Courier New"/>
                <a:ea typeface="Times New Roman"/>
              </a:rPr>
              <a:t>node</a:t>
            </a:r>
            <a:r>
              <a:rPr lang="en-US" sz="1400" b="1">
                <a:solidFill>
                  <a:srgbClr val="000080"/>
                </a:solidFill>
                <a:latin typeface="Courier New"/>
                <a:ea typeface="Times New Roman"/>
              </a:rPr>
              <a:t>.</a:t>
            </a:r>
            <a:r>
              <a:rPr lang="en-US" sz="1400">
                <a:solidFill>
                  <a:srgbClr val="000000"/>
                </a:solidFill>
                <a:latin typeface="Courier New"/>
                <a:ea typeface="Times New Roman"/>
              </a:rPr>
              <a:t>GetSolutionStepValue</a:t>
            </a:r>
            <a:r>
              <a:rPr lang="en-US" sz="1400" b="1">
                <a:solidFill>
                  <a:srgbClr val="000080"/>
                </a:solidFill>
                <a:latin typeface="Courier New"/>
                <a:ea typeface="Times New Roman"/>
              </a:rPr>
              <a:t>(</a:t>
            </a:r>
            <a:r>
              <a:rPr lang="en-US" sz="1400">
                <a:solidFill>
                  <a:srgbClr val="000000"/>
                </a:solidFill>
                <a:latin typeface="Courier New"/>
                <a:ea typeface="Times New Roman"/>
              </a:rPr>
              <a:t>REACTION</a:t>
            </a:r>
            <a:r>
              <a:rPr lang="en-US" sz="1400" b="1">
                <a:solidFill>
                  <a:srgbClr val="000080"/>
                </a:solidFill>
                <a:latin typeface="Courier New"/>
                <a:ea typeface="Times New Roman"/>
              </a:rPr>
              <a:t>,</a:t>
            </a:r>
            <a:r>
              <a:rPr lang="en-US" sz="1400">
                <a:solidFill>
                  <a:srgbClr val="000000"/>
                </a:solidFill>
                <a:latin typeface="Courier New"/>
                <a:ea typeface="Times New Roman"/>
              </a:rPr>
              <a:t> </a:t>
            </a:r>
            <a:r>
              <a:rPr lang="en-US" sz="1400">
                <a:solidFill>
                  <a:srgbClr val="FF0000"/>
                </a:solidFill>
                <a:latin typeface="Courier New"/>
                <a:ea typeface="Times New Roman"/>
              </a:rPr>
              <a:t>0</a:t>
            </a:r>
            <a:r>
              <a:rPr lang="en-US" sz="1400" b="1">
                <a:solidFill>
                  <a:srgbClr val="000080"/>
                </a:solidFill>
                <a:latin typeface="Courier New"/>
                <a:ea typeface="Times New Roman"/>
              </a:rPr>
              <a:t>)</a:t>
            </a:r>
            <a:endParaRPr/>
          </a:p>
          <a:p>
            <a:pPr marL="742950" lvl="1" indent="-285750">
              <a:buClr>
                <a:srgbClr val="0065BD"/>
              </a:buClr>
              <a:buFont typeface="Symbol"/>
              <a:buChar char="-"/>
              <a:defRPr/>
            </a:pPr>
            <a:r>
              <a:rPr lang="en-US" sz="1400">
                <a:solidFill>
                  <a:srgbClr val="000000"/>
                </a:solidFill>
                <a:latin typeface="Courier New"/>
                <a:ea typeface="Times New Roman"/>
              </a:rPr>
              <a:t>node</a:t>
            </a:r>
            <a:r>
              <a:rPr lang="en-US" sz="1400" b="1">
                <a:solidFill>
                  <a:srgbClr val="000080"/>
                </a:solidFill>
                <a:latin typeface="Courier New"/>
                <a:ea typeface="Times New Roman"/>
              </a:rPr>
              <a:t>.</a:t>
            </a:r>
            <a:r>
              <a:rPr lang="en-US" sz="1400">
                <a:solidFill>
                  <a:srgbClr val="000000"/>
                </a:solidFill>
                <a:latin typeface="Courier New"/>
                <a:ea typeface="Times New Roman"/>
              </a:rPr>
              <a:t>GetSolutionStepValue</a:t>
            </a:r>
            <a:r>
              <a:rPr lang="en-US" sz="1400" b="1">
                <a:solidFill>
                  <a:srgbClr val="000080"/>
                </a:solidFill>
                <a:latin typeface="Courier New"/>
                <a:ea typeface="Times New Roman"/>
              </a:rPr>
              <a:t>(</a:t>
            </a:r>
            <a:r>
              <a:rPr lang="en-US" sz="1400">
                <a:solidFill>
                  <a:srgbClr val="000000"/>
                </a:solidFill>
                <a:latin typeface="Courier New"/>
                <a:ea typeface="Times New Roman"/>
              </a:rPr>
              <a:t>DISPLACEMENT</a:t>
            </a:r>
            <a:r>
              <a:rPr lang="en-US" sz="1400" b="1">
                <a:solidFill>
                  <a:srgbClr val="000080"/>
                </a:solidFill>
                <a:latin typeface="Courier New"/>
                <a:ea typeface="Times New Roman"/>
              </a:rPr>
              <a:t>,</a:t>
            </a:r>
            <a:r>
              <a:rPr lang="en-US" sz="1400">
                <a:solidFill>
                  <a:srgbClr val="000000"/>
                </a:solidFill>
                <a:latin typeface="Courier New"/>
                <a:ea typeface="Times New Roman"/>
              </a:rPr>
              <a:t> </a:t>
            </a:r>
            <a:r>
              <a:rPr lang="en-US" sz="1400">
                <a:solidFill>
                  <a:srgbClr val="FF0000"/>
                </a:solidFill>
                <a:latin typeface="Courier New"/>
                <a:ea typeface="Times New Roman"/>
              </a:rPr>
              <a:t>0</a:t>
            </a:r>
            <a:r>
              <a:rPr lang="en-US" sz="1400" b="1">
                <a:solidFill>
                  <a:srgbClr val="000080"/>
                </a:solidFill>
                <a:latin typeface="Courier New"/>
                <a:ea typeface="Times New Roman"/>
              </a:rPr>
              <a:t>)</a:t>
            </a:r>
            <a:endParaRPr lang="en-US" sz="1400">
              <a:latin typeface="Calibri"/>
              <a:ea typeface="Times New Roman"/>
            </a:endParaRPr>
          </a:p>
          <a:p>
            <a:pPr marL="285750" indent="-285750">
              <a:buClr>
                <a:srgbClr val="0065BD"/>
              </a:buClr>
              <a:buFont typeface="Arial"/>
              <a:buChar char="•"/>
              <a:defRPr/>
            </a:pPr>
            <a:r>
              <a:rPr lang="de-DE" sz="1400">
                <a:solidFill>
                  <a:srgbClr val="000000"/>
                </a:solidFill>
              </a:rPr>
              <a:t>Interested in nodes on the interface of the structure </a:t>
            </a:r>
            <a:r>
              <a:rPr lang="hu-HU" sz="1400">
                <a:solidFill>
                  <a:srgbClr val="000000"/>
                </a:solidFill>
              </a:rPr>
              <a:t>⇒</a:t>
            </a:r>
            <a:r>
              <a:rPr lang="de-DE" sz="1400">
                <a:solidFill>
                  <a:srgbClr val="000000"/>
                </a:solidFill>
              </a:rPr>
              <a:t> nodes part of a certain </a:t>
            </a:r>
            <a:r>
              <a:rPr lang="de-DE" sz="1400" i="1">
                <a:solidFill>
                  <a:srgbClr val="000000"/>
                </a:solidFill>
              </a:rPr>
              <a:t>Submodel Part</a:t>
            </a:r>
            <a:endParaRPr/>
          </a:p>
          <a:p>
            <a:pPr>
              <a:lnSpc>
                <a:spcPct val="107000"/>
              </a:lnSpc>
              <a:spcAft>
                <a:spcPts val="0"/>
              </a:spcAft>
              <a:defRPr/>
            </a:pPr>
            <a:r>
              <a:rPr lang="de-DE" sz="1400" b="1">
                <a:solidFill>
                  <a:srgbClr val="0000FF"/>
                </a:solidFill>
                <a:latin typeface="Courier New"/>
                <a:ea typeface="Times New Roman"/>
              </a:rPr>
              <a:t>for</a:t>
            </a:r>
            <a:r>
              <a:rPr lang="de-DE" sz="1400">
                <a:solidFill>
                  <a:srgbClr val="000000"/>
                </a:solidFill>
                <a:latin typeface="Courier New"/>
                <a:ea typeface="Times New Roman"/>
              </a:rPr>
              <a:t> node </a:t>
            </a:r>
            <a:r>
              <a:rPr lang="de-DE" sz="1400" b="1">
                <a:solidFill>
                  <a:srgbClr val="0000FF"/>
                </a:solidFill>
                <a:latin typeface="Courier New"/>
                <a:ea typeface="Times New Roman"/>
              </a:rPr>
              <a:t>in</a:t>
            </a:r>
            <a:r>
              <a:rPr lang="de-DE" sz="1400">
                <a:solidFill>
                  <a:srgbClr val="000000"/>
                </a:solidFill>
                <a:latin typeface="Courier New"/>
                <a:ea typeface="Times New Roman"/>
              </a:rPr>
              <a:t> main_model_part_fluid.GetSubModelPart</a:t>
            </a:r>
            <a:r>
              <a:rPr lang="de-DE" sz="1400" b="1">
                <a:solidFill>
                  <a:srgbClr val="000080"/>
                </a:solidFill>
                <a:latin typeface="Courier New"/>
                <a:ea typeface="Times New Roman"/>
              </a:rPr>
              <a:t>(</a:t>
            </a:r>
            <a:r>
              <a:rPr lang="de-DE" sz="1400">
                <a:solidFill>
                  <a:srgbClr val="FF0000"/>
                </a:solidFill>
                <a:latin typeface="Courier New"/>
                <a:ea typeface="Times New Roman"/>
              </a:rPr>
              <a:t>structure</a:t>
            </a:r>
            <a:r>
              <a:rPr lang="de-DE" sz="1400" b="1">
                <a:solidFill>
                  <a:srgbClr val="000080"/>
                </a:solidFill>
                <a:latin typeface="Courier New"/>
                <a:ea typeface="Times New Roman"/>
              </a:rPr>
              <a:t>)</a:t>
            </a:r>
            <a:r>
              <a:rPr lang="de-DE" sz="1400">
                <a:solidFill>
                  <a:srgbClr val="000000"/>
                </a:solidFill>
                <a:latin typeface="Courier New"/>
                <a:ea typeface="Times New Roman"/>
              </a:rPr>
              <a:t> .Nodes</a:t>
            </a:r>
            <a:r>
              <a:rPr lang="de-DE" sz="1400" b="1">
                <a:solidFill>
                  <a:srgbClr val="000080"/>
                </a:solidFill>
                <a:latin typeface="Courier New"/>
                <a:ea typeface="Times New Roman"/>
              </a:rPr>
              <a:t>:</a:t>
            </a:r>
            <a:endParaRPr lang="hu-HU" sz="1400">
              <a:solidFill>
                <a:srgbClr val="000000"/>
              </a:solidFill>
            </a:endParaRPr>
          </a:p>
        </p:txBody>
      </p:sp>
      <p:cxnSp>
        <p:nvCxnSpPr>
          <p:cNvPr id="10" name="Straight Arrow Connector 13"/>
          <p:cNvCxnSpPr>
            <a:cxnSpLocks/>
            <a:stCxn id="8" idx="1"/>
            <a:endCxn id="11" idx="3"/>
          </p:cNvCxnSpPr>
          <p:nvPr/>
        </p:nvCxnSpPr>
        <p:spPr bwMode="auto">
          <a:xfrm flipH="1" flipV="1">
            <a:off x="1297459" y="1627293"/>
            <a:ext cx="2151414" cy="611874"/>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4"/>
          <p:cNvSpPr/>
          <p:nvPr/>
        </p:nvSpPr>
        <p:spPr bwMode="auto">
          <a:xfrm>
            <a:off x="771569" y="1438143"/>
            <a:ext cx="525890" cy="378300"/>
          </a:xfrm>
          <a:prstGeom prst="rect">
            <a:avLst/>
          </a:prstGeom>
          <a:solidFill>
            <a:srgbClr val="0070C0">
              <a:alpha val="50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Oval 15"/>
          <p:cNvSpPr/>
          <p:nvPr/>
        </p:nvSpPr>
        <p:spPr bwMode="auto">
          <a:xfrm>
            <a:off x="4960903" y="980057"/>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Oval 16"/>
          <p:cNvSpPr/>
          <p:nvPr/>
        </p:nvSpPr>
        <p:spPr bwMode="auto">
          <a:xfrm>
            <a:off x="5441916" y="980057"/>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Oval 17"/>
          <p:cNvSpPr/>
          <p:nvPr/>
        </p:nvSpPr>
        <p:spPr bwMode="auto">
          <a:xfrm>
            <a:off x="5908259" y="980904"/>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5" name="Oval 18"/>
          <p:cNvSpPr/>
          <p:nvPr/>
        </p:nvSpPr>
        <p:spPr bwMode="auto">
          <a:xfrm>
            <a:off x="6389272" y="974658"/>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19"/>
          <p:cNvSpPr/>
          <p:nvPr/>
        </p:nvSpPr>
        <p:spPr bwMode="auto">
          <a:xfrm>
            <a:off x="6870284" y="985327"/>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7" name="Oval 20"/>
          <p:cNvSpPr/>
          <p:nvPr/>
        </p:nvSpPr>
        <p:spPr bwMode="auto">
          <a:xfrm>
            <a:off x="7337009" y="985326"/>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Oval 21"/>
          <p:cNvSpPr/>
          <p:nvPr/>
        </p:nvSpPr>
        <p:spPr bwMode="auto">
          <a:xfrm>
            <a:off x="4977822" y="1473109"/>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9" name="Oval 22"/>
          <p:cNvSpPr/>
          <p:nvPr/>
        </p:nvSpPr>
        <p:spPr bwMode="auto">
          <a:xfrm>
            <a:off x="4959898" y="1948846"/>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0" name="Oval 23"/>
          <p:cNvSpPr/>
          <p:nvPr/>
        </p:nvSpPr>
        <p:spPr bwMode="auto">
          <a:xfrm>
            <a:off x="4958894" y="2424583"/>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1" name="Oval 24"/>
          <p:cNvSpPr/>
          <p:nvPr/>
        </p:nvSpPr>
        <p:spPr bwMode="auto">
          <a:xfrm>
            <a:off x="4972177" y="2900320"/>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2" name="Oval 25"/>
          <p:cNvSpPr/>
          <p:nvPr/>
        </p:nvSpPr>
        <p:spPr bwMode="auto">
          <a:xfrm>
            <a:off x="4972177" y="3384086"/>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3" name="Oval 26"/>
          <p:cNvSpPr/>
          <p:nvPr/>
        </p:nvSpPr>
        <p:spPr bwMode="auto">
          <a:xfrm>
            <a:off x="7825373" y="985326"/>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4" name="Oval 27"/>
          <p:cNvSpPr/>
          <p:nvPr/>
        </p:nvSpPr>
        <p:spPr bwMode="auto">
          <a:xfrm>
            <a:off x="8295077" y="985325"/>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34</a:t>
            </a:r>
          </a:p>
        </p:txBody>
      </p:sp>
      <p:sp>
        <p:nvSpPr>
          <p:cNvPr id="5" name="Title 2"/>
          <p:cNvSpPr>
            <a:spLocks noGrp="1"/>
          </p:cNvSpPr>
          <p:nvPr>
            <p:ph type="title"/>
          </p:nvPr>
        </p:nvSpPr>
        <p:spPr bwMode="auto">
          <a:xfrm>
            <a:off x="319090" y="271520"/>
            <a:ext cx="8508999" cy="410369"/>
          </a:xfrm>
        </p:spPr>
        <p:txBody>
          <a:bodyPr/>
          <a:lstStyle/>
          <a:p>
            <a:pPr>
              <a:defRPr/>
            </a:pPr>
            <a:r>
              <a:rPr lang="hu-HU"/>
              <a:t>Kratos CFD + Kratos CSD coupling – </a:t>
            </a:r>
            <a:r>
              <a:rPr lang="de-DE"/>
              <a:t>MDoF/general FEM case</a:t>
            </a:r>
          </a:p>
        </p:txBody>
      </p:sp>
      <p:sp>
        <p:nvSpPr>
          <p:cNvPr id="6" name="Rectangle 91"/>
          <p:cNvSpPr/>
          <p:nvPr/>
        </p:nvSpPr>
        <p:spPr bwMode="auto">
          <a:xfrm>
            <a:off x="358775" y="3419416"/>
            <a:ext cx="5169736" cy="1107996"/>
          </a:xfrm>
          <a:prstGeom prst="rect">
            <a:avLst/>
          </a:prstGeom>
        </p:spPr>
        <p:txBody>
          <a:bodyPr wrap="square">
            <a:spAutoFit/>
          </a:bodyPr>
          <a:lstStyle/>
          <a:p>
            <a:pPr lvl="0">
              <a:spcBef>
                <a:spcPts val="600"/>
              </a:spcBef>
              <a:defRPr/>
            </a:pPr>
            <a:r>
              <a:rPr lang="hu-HU" sz="1400">
                <a:solidFill>
                  <a:srgbClr val="0070C0"/>
                </a:solidFill>
              </a:rPr>
              <a:t>CFD – </a:t>
            </a:r>
            <a:r>
              <a:rPr lang="de-DE" sz="1400">
                <a:solidFill>
                  <a:srgbClr val="0070C0"/>
                </a:solidFill>
              </a:rPr>
              <a:t>Reaction magnitude</a:t>
            </a:r>
            <a:r>
              <a:rPr lang="hu-HU" sz="1400">
                <a:solidFill>
                  <a:srgbClr val="0070C0"/>
                </a:solidFill>
              </a:rPr>
              <a:t> </a:t>
            </a:r>
            <a:endParaRPr/>
          </a:p>
          <a:p>
            <a:pPr lvl="0">
              <a:spcBef>
                <a:spcPts val="600"/>
              </a:spcBef>
              <a:defRPr/>
            </a:pPr>
            <a:r>
              <a:rPr lang="hu-HU" sz="1400">
                <a:solidFill>
                  <a:srgbClr val="000000"/>
                </a:solidFill>
              </a:rPr>
              <a:t>⇒ needs to be „communicated/sent” to the structural solver</a:t>
            </a:r>
          </a:p>
          <a:p>
            <a:pPr lvl="0">
              <a:spcBef>
                <a:spcPts val="600"/>
              </a:spcBef>
              <a:defRPr/>
            </a:pPr>
            <a:r>
              <a:rPr lang="hu-HU" sz="1400">
                <a:solidFill>
                  <a:srgbClr val="000000"/>
                </a:solidFill>
              </a:rPr>
              <a:t>⇒ mesh size on the </a:t>
            </a:r>
            <a:r>
              <a:rPr lang="hu-HU" sz="1400" i="1">
                <a:solidFill>
                  <a:srgbClr val="000000"/>
                </a:solidFill>
              </a:rPr>
              <a:t>structure interface of the CFD domain </a:t>
            </a:r>
            <a:r>
              <a:rPr lang="hu-HU" sz="1400">
                <a:solidFill>
                  <a:srgbClr val="000000"/>
                </a:solidFill>
              </a:rPr>
              <a:t>is </a:t>
            </a:r>
            <a:r>
              <a:rPr lang="hu-HU" sz="1400" i="1">
                <a:solidFill>
                  <a:srgbClr val="000000"/>
                </a:solidFill>
              </a:rPr>
              <a:t>3.0</a:t>
            </a:r>
            <a:endParaRPr lang="hu-HU" sz="1400" i="1">
              <a:solidFill>
                <a:srgbClr val="0070C0"/>
              </a:solidFill>
            </a:endParaRPr>
          </a:p>
        </p:txBody>
      </p:sp>
      <p:grpSp>
        <p:nvGrpSpPr>
          <p:cNvPr id="7" name="Group 92"/>
          <p:cNvGrpSpPr/>
          <p:nvPr/>
        </p:nvGrpSpPr>
        <p:grpSpPr bwMode="auto">
          <a:xfrm>
            <a:off x="358775" y="742455"/>
            <a:ext cx="3924063" cy="2476857"/>
            <a:chOff x="358775" y="2153199"/>
            <a:chExt cx="3924063" cy="2476857"/>
          </a:xfrm>
        </p:grpSpPr>
        <p:grpSp>
          <p:nvGrpSpPr>
            <p:cNvPr id="8" name="Group 93"/>
            <p:cNvGrpSpPr>
              <a:grpSpLocks noChangeAspect="1"/>
            </p:cNvGrpSpPr>
            <p:nvPr/>
          </p:nvGrpSpPr>
          <p:grpSpPr bwMode="auto">
            <a:xfrm>
              <a:off x="358775" y="2586719"/>
              <a:ext cx="3924063" cy="2043337"/>
              <a:chOff x="236724" y="2200773"/>
              <a:chExt cx="5331590" cy="2776264"/>
            </a:xfrm>
          </p:grpSpPr>
          <p:pic>
            <p:nvPicPr>
              <p:cNvPr id="9" name="Picture 100"/>
              <p:cNvPicPr>
                <a:picLocks noChangeAspect="1"/>
              </p:cNvPicPr>
              <p:nvPr/>
            </p:nvPicPr>
            <p:blipFill>
              <a:blip r:embed="rId2"/>
              <a:stretch/>
            </p:blipFill>
            <p:spPr bwMode="auto">
              <a:xfrm>
                <a:off x="236724" y="2200773"/>
                <a:ext cx="5331590" cy="2776264"/>
              </a:xfrm>
              <a:prstGeom prst="rect">
                <a:avLst/>
              </a:prstGeom>
              <a:ln w="12700">
                <a:noFill/>
              </a:ln>
            </p:spPr>
          </p:pic>
          <p:sp>
            <p:nvSpPr>
              <p:cNvPr id="10" name="Oval 101"/>
              <p:cNvSpPr/>
              <p:nvPr/>
            </p:nvSpPr>
            <p:spPr bwMode="auto">
              <a:xfrm>
                <a:off x="1748754" y="2329795"/>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Oval 102"/>
              <p:cNvSpPr/>
              <p:nvPr/>
            </p:nvSpPr>
            <p:spPr bwMode="auto">
              <a:xfrm>
                <a:off x="2229767" y="2329795"/>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Oval 103"/>
              <p:cNvSpPr/>
              <p:nvPr/>
            </p:nvSpPr>
            <p:spPr bwMode="auto">
              <a:xfrm>
                <a:off x="2696110" y="2330642"/>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Oval 104"/>
              <p:cNvSpPr/>
              <p:nvPr/>
            </p:nvSpPr>
            <p:spPr bwMode="auto">
              <a:xfrm>
                <a:off x="3177123" y="2324396"/>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Oval 105"/>
              <p:cNvSpPr/>
              <p:nvPr/>
            </p:nvSpPr>
            <p:spPr bwMode="auto">
              <a:xfrm>
                <a:off x="3658135" y="2335065"/>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5" name="Oval 106"/>
              <p:cNvSpPr/>
              <p:nvPr/>
            </p:nvSpPr>
            <p:spPr bwMode="auto">
              <a:xfrm>
                <a:off x="4124860" y="2335064"/>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107"/>
              <p:cNvSpPr/>
              <p:nvPr/>
            </p:nvSpPr>
            <p:spPr bwMode="auto">
              <a:xfrm>
                <a:off x="1765673" y="2822847"/>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7" name="Oval 108"/>
              <p:cNvSpPr/>
              <p:nvPr/>
            </p:nvSpPr>
            <p:spPr bwMode="auto">
              <a:xfrm>
                <a:off x="1747749" y="3298584"/>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Oval 109"/>
              <p:cNvSpPr/>
              <p:nvPr/>
            </p:nvSpPr>
            <p:spPr bwMode="auto">
              <a:xfrm>
                <a:off x="1746745" y="3774321"/>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9" name="Oval 110"/>
              <p:cNvSpPr/>
              <p:nvPr/>
            </p:nvSpPr>
            <p:spPr bwMode="auto">
              <a:xfrm>
                <a:off x="1760027" y="4250058"/>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0" name="Oval 111"/>
              <p:cNvSpPr/>
              <p:nvPr/>
            </p:nvSpPr>
            <p:spPr bwMode="auto">
              <a:xfrm>
                <a:off x="1760027" y="4733824"/>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1" name="Oval 112"/>
              <p:cNvSpPr/>
              <p:nvPr/>
            </p:nvSpPr>
            <p:spPr bwMode="auto">
              <a:xfrm>
                <a:off x="4613224" y="2335064"/>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2" name="Oval 113"/>
              <p:cNvSpPr/>
              <p:nvPr/>
            </p:nvSpPr>
            <p:spPr bwMode="auto">
              <a:xfrm>
                <a:off x="5082928" y="2335063"/>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23" name="Group 94"/>
            <p:cNvGrpSpPr/>
            <p:nvPr/>
          </p:nvGrpSpPr>
          <p:grpSpPr bwMode="auto">
            <a:xfrm>
              <a:off x="1545872" y="2153199"/>
              <a:ext cx="1750298" cy="307777"/>
              <a:chOff x="1545872" y="2153199"/>
              <a:chExt cx="1750298" cy="307777"/>
            </a:xfrm>
          </p:grpSpPr>
          <p:cxnSp>
            <p:nvCxnSpPr>
              <p:cNvPr id="24" name="Straight Arrow Connector 98"/>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99"/>
              <p:cNvSpPr>
                <a:spLocks/>
              </p:cNvSpPr>
              <p:nvPr/>
            </p:nvSpPr>
            <p:spPr bwMode="auto">
              <a:xfrm>
                <a:off x="1825659" y="2153199"/>
                <a:ext cx="1273105" cy="307777"/>
              </a:xfrm>
              <a:prstGeom prst="rect">
                <a:avLst/>
              </a:prstGeom>
              <a:noFill/>
            </p:spPr>
            <p:txBody>
              <a:bodyPr wrap="none" rtlCol="0">
                <a:spAutoFit/>
              </a:bodyPr>
              <a:lstStyle/>
              <a:p>
                <a:pPr>
                  <a:defRPr/>
                </a:pPr>
                <a:r>
                  <a:rPr lang="hu-HU" sz="1400"/>
                  <a:t>5 x 3.0 = 15.0</a:t>
                </a:r>
                <a:endParaRPr lang="en-US" sz="1400"/>
              </a:p>
            </p:txBody>
          </p:sp>
        </p:grpSp>
        <p:grpSp>
          <p:nvGrpSpPr>
            <p:cNvPr id="26" name="Group 95"/>
            <p:cNvGrpSpPr/>
            <p:nvPr/>
          </p:nvGrpSpPr>
          <p:grpSpPr bwMode="auto">
            <a:xfrm rot="16199999">
              <a:off x="316938" y="3479886"/>
              <a:ext cx="1750298" cy="307777"/>
              <a:chOff x="1545872" y="2153199"/>
              <a:chExt cx="1750298" cy="307777"/>
            </a:xfrm>
          </p:grpSpPr>
          <p:cxnSp>
            <p:nvCxnSpPr>
              <p:cNvPr id="27" name="Straight Arrow Connector 96"/>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97"/>
              <p:cNvSpPr>
                <a:spLocks/>
              </p:cNvSpPr>
              <p:nvPr/>
            </p:nvSpPr>
            <p:spPr bwMode="auto">
              <a:xfrm>
                <a:off x="1825659" y="2153199"/>
                <a:ext cx="1273105" cy="307777"/>
              </a:xfrm>
              <a:prstGeom prst="rect">
                <a:avLst/>
              </a:prstGeom>
              <a:solidFill>
                <a:schemeClr val="bg1">
                  <a:alpha val="50000"/>
                </a:schemeClr>
              </a:solidFill>
            </p:spPr>
            <p:txBody>
              <a:bodyPr wrap="none" rtlCol="0">
                <a:spAutoFit/>
              </a:bodyPr>
              <a:lstStyle/>
              <a:p>
                <a:pPr>
                  <a:defRPr/>
                </a:pPr>
                <a:r>
                  <a:rPr lang="hu-HU" sz="1400"/>
                  <a:t>5 x 3.0 = 15.0</a:t>
                </a:r>
                <a:endParaRPr lang="en-US" sz="1400"/>
              </a:p>
            </p:txBody>
          </p:sp>
        </p:grpSp>
      </p:grpSp>
      <p:grpSp>
        <p:nvGrpSpPr>
          <p:cNvPr id="29" name="Group 114"/>
          <p:cNvGrpSpPr/>
          <p:nvPr/>
        </p:nvGrpSpPr>
        <p:grpSpPr bwMode="auto">
          <a:xfrm>
            <a:off x="5767313" y="707680"/>
            <a:ext cx="2962428" cy="2518141"/>
            <a:chOff x="5767313" y="695323"/>
            <a:chExt cx="2962428" cy="2518141"/>
          </a:xfrm>
        </p:grpSpPr>
        <p:pic>
          <p:nvPicPr>
            <p:cNvPr id="30" name="Picture 115"/>
            <p:cNvPicPr>
              <a:picLocks noChangeAspect="1"/>
            </p:cNvPicPr>
            <p:nvPr/>
          </p:nvPicPr>
          <p:blipFill>
            <a:blip r:embed="rId3"/>
            <a:srcRect l="40208" t="2790"/>
            <a:stretch/>
          </p:blipFill>
          <p:spPr bwMode="auto">
            <a:xfrm>
              <a:off x="6227209" y="1094833"/>
              <a:ext cx="2502532" cy="2118631"/>
            </a:xfrm>
            <a:prstGeom prst="rect">
              <a:avLst/>
            </a:prstGeom>
          </p:spPr>
        </p:pic>
        <p:grpSp>
          <p:nvGrpSpPr>
            <p:cNvPr id="31" name="Group 116"/>
            <p:cNvGrpSpPr/>
            <p:nvPr/>
          </p:nvGrpSpPr>
          <p:grpSpPr bwMode="auto">
            <a:xfrm>
              <a:off x="6331023" y="695323"/>
              <a:ext cx="1750298" cy="307777"/>
              <a:chOff x="1545872" y="2153199"/>
              <a:chExt cx="1750298" cy="307777"/>
            </a:xfrm>
          </p:grpSpPr>
          <p:cxnSp>
            <p:nvCxnSpPr>
              <p:cNvPr id="32" name="Straight Arrow Connector 132"/>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33"/>
              <p:cNvSpPr>
                <a:spLocks/>
              </p:cNvSpPr>
              <p:nvPr/>
            </p:nvSpPr>
            <p:spPr bwMode="auto">
              <a:xfrm>
                <a:off x="1825659" y="2153199"/>
                <a:ext cx="1273105" cy="307777"/>
              </a:xfrm>
              <a:prstGeom prst="rect">
                <a:avLst/>
              </a:prstGeom>
              <a:noFill/>
            </p:spPr>
            <p:txBody>
              <a:bodyPr wrap="none" rtlCol="0">
                <a:spAutoFit/>
              </a:bodyPr>
              <a:lstStyle/>
              <a:p>
                <a:pPr>
                  <a:defRPr/>
                </a:pPr>
                <a:r>
                  <a:rPr lang="hu-HU" sz="1400"/>
                  <a:t>5 x 3.0 = 15.0</a:t>
                </a:r>
                <a:endParaRPr lang="en-US" sz="1400"/>
              </a:p>
            </p:txBody>
          </p:sp>
        </p:grpSp>
        <p:grpSp>
          <p:nvGrpSpPr>
            <p:cNvPr id="34" name="Group 117"/>
            <p:cNvGrpSpPr/>
            <p:nvPr/>
          </p:nvGrpSpPr>
          <p:grpSpPr bwMode="auto">
            <a:xfrm rot="16199999">
              <a:off x="5046053" y="1979099"/>
              <a:ext cx="1750298" cy="307777"/>
              <a:chOff x="1545872" y="2153199"/>
              <a:chExt cx="1750298" cy="307777"/>
            </a:xfrm>
          </p:grpSpPr>
          <p:cxnSp>
            <p:nvCxnSpPr>
              <p:cNvPr id="35" name="Straight Arrow Connector 130"/>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131"/>
              <p:cNvSpPr>
                <a:spLocks/>
              </p:cNvSpPr>
              <p:nvPr/>
            </p:nvSpPr>
            <p:spPr bwMode="auto">
              <a:xfrm>
                <a:off x="1825659" y="2153199"/>
                <a:ext cx="1273105" cy="307777"/>
              </a:xfrm>
              <a:prstGeom prst="rect">
                <a:avLst/>
              </a:prstGeom>
              <a:noFill/>
            </p:spPr>
            <p:txBody>
              <a:bodyPr wrap="none" rtlCol="0">
                <a:spAutoFit/>
              </a:bodyPr>
              <a:lstStyle/>
              <a:p>
                <a:pPr>
                  <a:defRPr/>
                </a:pPr>
                <a:r>
                  <a:rPr lang="hu-HU" sz="1400"/>
                  <a:t>5 x 3.0 = 15.0</a:t>
                </a:r>
                <a:endParaRPr lang="en-US" sz="1400"/>
              </a:p>
            </p:txBody>
          </p:sp>
        </p:grpSp>
        <p:sp>
          <p:nvSpPr>
            <p:cNvPr id="37" name="Rectangle 118"/>
            <p:cNvSpPr/>
            <p:nvPr/>
          </p:nvSpPr>
          <p:spPr bwMode="auto">
            <a:xfrm>
              <a:off x="8431483"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8" name="Rectangle 119"/>
            <p:cNvSpPr/>
            <p:nvPr/>
          </p:nvSpPr>
          <p:spPr bwMode="auto">
            <a:xfrm>
              <a:off x="8063167"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9" name="Rectangle 120"/>
            <p:cNvSpPr/>
            <p:nvPr/>
          </p:nvSpPr>
          <p:spPr bwMode="auto">
            <a:xfrm>
              <a:off x="7694851"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0" name="Rectangle 121"/>
            <p:cNvSpPr/>
            <p:nvPr/>
          </p:nvSpPr>
          <p:spPr bwMode="auto">
            <a:xfrm>
              <a:off x="7326535"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1" name="Rectangle 122"/>
            <p:cNvSpPr/>
            <p:nvPr/>
          </p:nvSpPr>
          <p:spPr bwMode="auto">
            <a:xfrm>
              <a:off x="6958219"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2" name="Rectangle 123"/>
            <p:cNvSpPr/>
            <p:nvPr/>
          </p:nvSpPr>
          <p:spPr bwMode="auto">
            <a:xfrm>
              <a:off x="6589903"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3" name="Rectangle 124"/>
            <p:cNvSpPr/>
            <p:nvPr/>
          </p:nvSpPr>
          <p:spPr bwMode="auto">
            <a:xfrm>
              <a:off x="6221587"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4" name="Rectangle 125"/>
            <p:cNvSpPr/>
            <p:nvPr/>
          </p:nvSpPr>
          <p:spPr bwMode="auto">
            <a:xfrm>
              <a:off x="6221587" y="15076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5" name="Rectangle 126"/>
            <p:cNvSpPr/>
            <p:nvPr/>
          </p:nvSpPr>
          <p:spPr bwMode="auto">
            <a:xfrm>
              <a:off x="6221587" y="1875687"/>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6" name="Rectangle 127"/>
            <p:cNvSpPr/>
            <p:nvPr/>
          </p:nvSpPr>
          <p:spPr bwMode="auto">
            <a:xfrm>
              <a:off x="6221587" y="2243744"/>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7" name="Rectangle 128"/>
            <p:cNvSpPr/>
            <p:nvPr/>
          </p:nvSpPr>
          <p:spPr bwMode="auto">
            <a:xfrm>
              <a:off x="6221587" y="261180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8" name="Rectangle 129"/>
            <p:cNvSpPr/>
            <p:nvPr/>
          </p:nvSpPr>
          <p:spPr bwMode="auto">
            <a:xfrm>
              <a:off x="6221587" y="297986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49" name="Group 134"/>
          <p:cNvGrpSpPr/>
          <p:nvPr/>
        </p:nvGrpSpPr>
        <p:grpSpPr bwMode="auto">
          <a:xfrm>
            <a:off x="5767314" y="3864805"/>
            <a:ext cx="2975629" cy="2464785"/>
            <a:chOff x="5767314" y="3864805"/>
            <a:chExt cx="2975629" cy="2464785"/>
          </a:xfrm>
        </p:grpSpPr>
        <p:pic>
          <p:nvPicPr>
            <p:cNvPr id="50" name="Picture 135"/>
            <p:cNvPicPr>
              <a:picLocks noChangeAspect="1"/>
            </p:cNvPicPr>
            <p:nvPr/>
          </p:nvPicPr>
          <p:blipFill>
            <a:blip r:embed="rId4"/>
            <a:srcRect l="41250" r="10325" b="22105"/>
            <a:stretch/>
          </p:blipFill>
          <p:spPr bwMode="auto">
            <a:xfrm>
              <a:off x="6229299" y="4224174"/>
              <a:ext cx="2513644" cy="2105416"/>
            </a:xfrm>
            <a:prstGeom prst="rect">
              <a:avLst/>
            </a:prstGeom>
          </p:spPr>
        </p:pic>
        <p:grpSp>
          <p:nvGrpSpPr>
            <p:cNvPr id="51" name="Group 136"/>
            <p:cNvGrpSpPr/>
            <p:nvPr/>
          </p:nvGrpSpPr>
          <p:grpSpPr bwMode="auto">
            <a:xfrm>
              <a:off x="6331023" y="3864805"/>
              <a:ext cx="1750298" cy="307777"/>
              <a:chOff x="1545872" y="2153199"/>
              <a:chExt cx="1750298" cy="307777"/>
            </a:xfrm>
          </p:grpSpPr>
          <p:cxnSp>
            <p:nvCxnSpPr>
              <p:cNvPr id="52" name="Straight Arrow Connector 145"/>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146"/>
              <p:cNvSpPr>
                <a:spLocks/>
              </p:cNvSpPr>
              <p:nvPr/>
            </p:nvSpPr>
            <p:spPr bwMode="auto">
              <a:xfrm>
                <a:off x="1825659" y="2153199"/>
                <a:ext cx="1273105" cy="307777"/>
              </a:xfrm>
              <a:prstGeom prst="rect">
                <a:avLst/>
              </a:prstGeom>
              <a:noFill/>
            </p:spPr>
            <p:txBody>
              <a:bodyPr wrap="none" rtlCol="0">
                <a:spAutoFit/>
              </a:bodyPr>
              <a:lstStyle/>
              <a:p>
                <a:pPr>
                  <a:defRPr/>
                </a:pPr>
                <a:r>
                  <a:rPr lang="hu-HU" sz="1400"/>
                  <a:t>2 x 7.5 = 15.0</a:t>
                </a:r>
                <a:endParaRPr lang="en-US" sz="1400"/>
              </a:p>
            </p:txBody>
          </p:sp>
        </p:grpSp>
        <p:grpSp>
          <p:nvGrpSpPr>
            <p:cNvPr id="54" name="Group 137"/>
            <p:cNvGrpSpPr/>
            <p:nvPr/>
          </p:nvGrpSpPr>
          <p:grpSpPr bwMode="auto">
            <a:xfrm rot="16199999">
              <a:off x="5046054" y="5049375"/>
              <a:ext cx="1750298" cy="307777"/>
              <a:chOff x="1545872" y="2153205"/>
              <a:chExt cx="1750298" cy="307777"/>
            </a:xfrm>
          </p:grpSpPr>
          <p:cxnSp>
            <p:nvCxnSpPr>
              <p:cNvPr id="55" name="Straight Arrow Connector 143"/>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144"/>
              <p:cNvSpPr>
                <a:spLocks/>
              </p:cNvSpPr>
              <p:nvPr/>
            </p:nvSpPr>
            <p:spPr bwMode="auto">
              <a:xfrm>
                <a:off x="1825659" y="2153205"/>
                <a:ext cx="1273105" cy="307777"/>
              </a:xfrm>
              <a:prstGeom prst="rect">
                <a:avLst/>
              </a:prstGeom>
              <a:noFill/>
            </p:spPr>
            <p:txBody>
              <a:bodyPr wrap="none" rtlCol="0">
                <a:spAutoFit/>
              </a:bodyPr>
              <a:lstStyle/>
              <a:p>
                <a:pPr>
                  <a:defRPr/>
                </a:pPr>
                <a:r>
                  <a:rPr lang="hu-HU" sz="1400"/>
                  <a:t>2 x 7.5 = 15.0</a:t>
                </a:r>
                <a:endParaRPr lang="en-US" sz="1400"/>
              </a:p>
            </p:txBody>
          </p:sp>
        </p:grpSp>
        <p:sp>
          <p:nvSpPr>
            <p:cNvPr id="57" name="Isosceles Triangle 138"/>
            <p:cNvSpPr/>
            <p:nvPr/>
          </p:nvSpPr>
          <p:spPr bwMode="auto">
            <a:xfrm>
              <a:off x="6195883"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58" name="Isosceles Triangle 139"/>
            <p:cNvSpPr/>
            <p:nvPr/>
          </p:nvSpPr>
          <p:spPr bwMode="auto">
            <a:xfrm>
              <a:off x="6195883" y="5075650"/>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59" name="Isosceles Triangle 140"/>
            <p:cNvSpPr/>
            <p:nvPr/>
          </p:nvSpPr>
          <p:spPr bwMode="auto">
            <a:xfrm>
              <a:off x="6195883" y="5889389"/>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0" name="Isosceles Triangle 141"/>
            <p:cNvSpPr/>
            <p:nvPr/>
          </p:nvSpPr>
          <p:spPr bwMode="auto">
            <a:xfrm>
              <a:off x="7025727"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1" name="Isosceles Triangle 142"/>
            <p:cNvSpPr/>
            <p:nvPr/>
          </p:nvSpPr>
          <p:spPr bwMode="auto">
            <a:xfrm>
              <a:off x="7850688"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62" name="Rectangle 147"/>
          <p:cNvSpPr/>
          <p:nvPr/>
        </p:nvSpPr>
        <p:spPr bwMode="auto">
          <a:xfrm>
            <a:off x="392977" y="4995157"/>
            <a:ext cx="4745688" cy="1323439"/>
          </a:xfrm>
          <a:prstGeom prst="rect">
            <a:avLst/>
          </a:prstGeom>
        </p:spPr>
        <p:txBody>
          <a:bodyPr wrap="square">
            <a:spAutoFit/>
          </a:bodyPr>
          <a:lstStyle/>
          <a:p>
            <a:pPr lvl="0">
              <a:spcBef>
                <a:spcPts val="600"/>
              </a:spcBef>
              <a:defRPr/>
            </a:pPr>
            <a:r>
              <a:rPr lang="hu-HU" sz="1400">
                <a:solidFill>
                  <a:srgbClr val="0070C0"/>
                </a:solidFill>
              </a:rPr>
              <a:t>CSD – Displacement</a:t>
            </a:r>
            <a:r>
              <a:rPr lang="de-DE" sz="1400">
                <a:solidFill>
                  <a:srgbClr val="0070C0"/>
                </a:solidFill>
              </a:rPr>
              <a:t> magnitude</a:t>
            </a:r>
            <a:r>
              <a:rPr lang="hu-HU" sz="1400">
                <a:solidFill>
                  <a:srgbClr val="0070C0"/>
                </a:solidFill>
              </a:rPr>
              <a:t> </a:t>
            </a:r>
            <a:endParaRPr/>
          </a:p>
          <a:p>
            <a:pPr lvl="0">
              <a:spcBef>
                <a:spcPts val="600"/>
              </a:spcBef>
              <a:defRPr/>
            </a:pPr>
            <a:r>
              <a:rPr lang="hu-HU" sz="1400">
                <a:solidFill>
                  <a:srgbClr val="000000"/>
                </a:solidFill>
              </a:rPr>
              <a:t>⇒ needs to be „communicated/sent” to the fluid (or mesh) solver</a:t>
            </a:r>
          </a:p>
          <a:p>
            <a:pPr lvl="0">
              <a:spcBef>
                <a:spcPts val="600"/>
              </a:spcBef>
              <a:defRPr/>
            </a:pPr>
            <a:r>
              <a:rPr lang="hu-HU" sz="1400">
                <a:solidFill>
                  <a:srgbClr val="000000"/>
                </a:solidFill>
              </a:rPr>
              <a:t>⇒ mesh size on the </a:t>
            </a:r>
            <a:r>
              <a:rPr lang="hu-HU" sz="1400" i="1">
                <a:solidFill>
                  <a:srgbClr val="000000"/>
                </a:solidFill>
              </a:rPr>
              <a:t>structure interface of the CSD domain</a:t>
            </a:r>
            <a:r>
              <a:rPr lang="hu-HU" sz="1400">
                <a:solidFill>
                  <a:srgbClr val="000000"/>
                </a:solidFill>
              </a:rPr>
              <a:t> is </a:t>
            </a:r>
            <a:r>
              <a:rPr lang="hu-HU" sz="1400" i="1">
                <a:solidFill>
                  <a:srgbClr val="000000"/>
                </a:solidFill>
              </a:rPr>
              <a:t>3.0 (</a:t>
            </a:r>
            <a:r>
              <a:rPr lang="hu-HU" sz="1400" b="1" i="1">
                <a:solidFill>
                  <a:srgbClr val="000000"/>
                </a:solidFill>
              </a:rPr>
              <a:t>matching</a:t>
            </a:r>
            <a:r>
              <a:rPr lang="hu-HU" sz="1400" i="1">
                <a:solidFill>
                  <a:srgbClr val="000000"/>
                </a:solidFill>
              </a:rPr>
              <a:t>) </a:t>
            </a:r>
            <a:r>
              <a:rPr lang="hu-HU" sz="1400">
                <a:solidFill>
                  <a:srgbClr val="000000"/>
                </a:solidFill>
              </a:rPr>
              <a:t>and</a:t>
            </a:r>
            <a:r>
              <a:rPr lang="hu-HU" sz="1400" i="1">
                <a:solidFill>
                  <a:srgbClr val="000000"/>
                </a:solidFill>
              </a:rPr>
              <a:t> 7.5 (</a:t>
            </a:r>
            <a:r>
              <a:rPr lang="hu-HU" sz="1400" b="1" i="1">
                <a:solidFill>
                  <a:srgbClr val="000000"/>
                </a:solidFill>
              </a:rPr>
              <a:t>non-matching</a:t>
            </a:r>
            <a:r>
              <a:rPr lang="hu-HU" sz="1400" i="1">
                <a:solidFill>
                  <a:srgbClr val="000000"/>
                </a:solidFill>
              </a:rPr>
              <a:t>)</a:t>
            </a:r>
            <a:endParaRPr lang="hu-HU" sz="1400" i="1">
              <a:solidFill>
                <a:srgbClr val="0070C0"/>
              </a:solidFill>
            </a:endParaRPr>
          </a:p>
        </p:txBody>
      </p:sp>
      <p:grpSp>
        <p:nvGrpSpPr>
          <p:cNvPr id="63" name="Group 148"/>
          <p:cNvGrpSpPr>
            <a:grpSpLocks noChangeAspect="1"/>
          </p:cNvGrpSpPr>
          <p:nvPr/>
        </p:nvGrpSpPr>
        <p:grpSpPr bwMode="auto">
          <a:xfrm>
            <a:off x="2358677" y="4360993"/>
            <a:ext cx="674951" cy="564125"/>
            <a:chOff x="1082198" y="2642488"/>
            <a:chExt cx="1794744" cy="1500048"/>
          </a:xfrm>
        </p:grpSpPr>
        <p:sp>
          <p:nvSpPr>
            <p:cNvPr id="64" name="AutoShape 26"/>
            <p:cNvSpPr>
              <a:spLocks noChangeArrowheads="1"/>
            </p:cNvSpPr>
            <p:nvPr/>
          </p:nvSpPr>
          <p:spPr bwMode="auto">
            <a:xfrm>
              <a:off x="1082198" y="2642488"/>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sp>
          <p:nvSpPr>
            <p:cNvPr id="65" name="AutoShape 26"/>
            <p:cNvSpPr>
              <a:spLocks noChangeArrowheads="1"/>
            </p:cNvSpPr>
            <p:nvPr/>
          </p:nvSpPr>
          <p:spPr bwMode="auto">
            <a:xfrm flipH="1" flipV="1">
              <a:off x="1082198" y="3074892"/>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grpSp>
      <p:cxnSp>
        <p:nvCxnSpPr>
          <p:cNvPr id="66" name="Straight Arrow Connector 151"/>
          <p:cNvCxnSpPr>
            <a:cxnSpLocks/>
            <a:endCxn id="56" idx="0"/>
          </p:cNvCxnSpPr>
          <p:nvPr/>
        </p:nvCxnSpPr>
        <p:spPr bwMode="auto">
          <a:xfrm flipV="1">
            <a:off x="3925593" y="5162073"/>
            <a:ext cx="1841722" cy="1041020"/>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52"/>
          <p:cNvCxnSpPr>
            <a:cxnSpLocks/>
            <a:endCxn id="36" idx="0"/>
          </p:cNvCxnSpPr>
          <p:nvPr/>
        </p:nvCxnSpPr>
        <p:spPr bwMode="auto">
          <a:xfrm flipV="1">
            <a:off x="1977577" y="2104153"/>
            <a:ext cx="3789737" cy="3974260"/>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35</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latin typeface="Cambria Math"/>
                <a:ea typeface="Cambria Math"/>
              </a:rPr>
              <a:t>⇒</a:t>
            </a:r>
            <a:r>
              <a:rPr lang="hu-HU"/>
              <a:t> </a:t>
            </a:r>
            <a:r>
              <a:rPr lang="hu-HU" u="sng"/>
              <a:t>matching grid</a:t>
            </a:r>
            <a:endParaRPr lang="de-DE" u="sng"/>
          </a:p>
        </p:txBody>
      </p:sp>
      <p:sp>
        <p:nvSpPr>
          <p:cNvPr id="6" name="Rectangle 66"/>
          <p:cNvSpPr/>
          <p:nvPr/>
        </p:nvSpPr>
        <p:spPr bwMode="auto">
          <a:xfrm>
            <a:off x="345029" y="4593808"/>
            <a:ext cx="3373032" cy="1323439"/>
          </a:xfrm>
          <a:prstGeom prst="rect">
            <a:avLst/>
          </a:prstGeom>
        </p:spPr>
        <p:txBody>
          <a:bodyPr wrap="square">
            <a:spAutoFit/>
          </a:bodyPr>
          <a:lstStyle/>
          <a:p>
            <a:pPr lvl="0">
              <a:spcBef>
                <a:spcPts val="600"/>
              </a:spcBef>
              <a:defRPr/>
            </a:pPr>
            <a:r>
              <a:rPr lang="hu-HU" sz="1400">
                <a:solidFill>
                  <a:srgbClr val="0070C0"/>
                </a:solidFill>
              </a:rPr>
              <a:t>CFD – </a:t>
            </a:r>
            <a:r>
              <a:rPr lang="de-DE" sz="1400">
                <a:solidFill>
                  <a:srgbClr val="0070C0"/>
                </a:solidFill>
              </a:rPr>
              <a:t>Reaction magnitude</a:t>
            </a:r>
            <a:r>
              <a:rPr lang="hu-HU" sz="1400">
                <a:solidFill>
                  <a:srgbClr val="0070C0"/>
                </a:solidFill>
              </a:rPr>
              <a:t> </a:t>
            </a:r>
            <a:endParaRPr/>
          </a:p>
          <a:p>
            <a:pPr lvl="0">
              <a:spcBef>
                <a:spcPts val="600"/>
              </a:spcBef>
              <a:defRPr/>
            </a:pPr>
            <a:r>
              <a:rPr lang="hu-HU" sz="1400">
                <a:solidFill>
                  <a:srgbClr val="000000"/>
                </a:solidFill>
              </a:rPr>
              <a:t>⇒ needs to be „communicated/sent” to the structural solver</a:t>
            </a:r>
          </a:p>
          <a:p>
            <a:pPr lvl="0">
              <a:spcBef>
                <a:spcPts val="600"/>
              </a:spcBef>
              <a:defRPr/>
            </a:pPr>
            <a:r>
              <a:rPr lang="hu-HU" sz="1400">
                <a:solidFill>
                  <a:srgbClr val="000000"/>
                </a:solidFill>
              </a:rPr>
              <a:t>⇒ mesh size on the </a:t>
            </a:r>
            <a:r>
              <a:rPr lang="hu-HU" sz="1400" i="1">
                <a:solidFill>
                  <a:srgbClr val="000000"/>
                </a:solidFill>
              </a:rPr>
              <a:t>structure interface of the CFD domain </a:t>
            </a:r>
            <a:r>
              <a:rPr lang="hu-HU" sz="1400">
                <a:solidFill>
                  <a:srgbClr val="000000"/>
                </a:solidFill>
              </a:rPr>
              <a:t>is </a:t>
            </a:r>
            <a:r>
              <a:rPr lang="hu-HU" sz="1400" i="1">
                <a:solidFill>
                  <a:srgbClr val="000000"/>
                </a:solidFill>
              </a:rPr>
              <a:t>3.0</a:t>
            </a:r>
            <a:endParaRPr lang="hu-HU" sz="1400" i="1">
              <a:solidFill>
                <a:srgbClr val="0070C0"/>
              </a:solidFill>
            </a:endParaRPr>
          </a:p>
        </p:txBody>
      </p:sp>
      <p:grpSp>
        <p:nvGrpSpPr>
          <p:cNvPr id="7" name="Group 67"/>
          <p:cNvGrpSpPr/>
          <p:nvPr/>
        </p:nvGrpSpPr>
        <p:grpSpPr bwMode="auto">
          <a:xfrm>
            <a:off x="1731287" y="842809"/>
            <a:ext cx="3924063" cy="2043337"/>
            <a:chOff x="358775" y="1175975"/>
            <a:chExt cx="3924063" cy="2043337"/>
          </a:xfrm>
        </p:grpSpPr>
        <p:pic>
          <p:nvPicPr>
            <p:cNvPr id="8" name="Picture 68"/>
            <p:cNvPicPr>
              <a:picLocks noChangeAspect="1"/>
            </p:cNvPicPr>
            <p:nvPr/>
          </p:nvPicPr>
          <p:blipFill>
            <a:blip r:embed="rId2"/>
            <a:stretch/>
          </p:blipFill>
          <p:spPr bwMode="auto">
            <a:xfrm>
              <a:off x="358775" y="1175975"/>
              <a:ext cx="3924063" cy="2043337"/>
            </a:xfrm>
            <a:prstGeom prst="rect">
              <a:avLst/>
            </a:prstGeom>
            <a:ln w="12700">
              <a:noFill/>
            </a:ln>
          </p:spPr>
        </p:pic>
        <p:sp>
          <p:nvSpPr>
            <p:cNvPr id="9" name="Oval 69"/>
            <p:cNvSpPr/>
            <p:nvPr/>
          </p:nvSpPr>
          <p:spPr bwMode="auto">
            <a:xfrm>
              <a:off x="1471633" y="1270936"/>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Oval 70"/>
            <p:cNvSpPr/>
            <p:nvPr/>
          </p:nvSpPr>
          <p:spPr bwMode="auto">
            <a:xfrm>
              <a:off x="1825659" y="1270936"/>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Oval 71"/>
            <p:cNvSpPr/>
            <p:nvPr/>
          </p:nvSpPr>
          <p:spPr bwMode="auto">
            <a:xfrm>
              <a:off x="2168889" y="1271559"/>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Oval 72"/>
            <p:cNvSpPr/>
            <p:nvPr/>
          </p:nvSpPr>
          <p:spPr bwMode="auto">
            <a:xfrm>
              <a:off x="2522916" y="1266962"/>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Oval 73"/>
            <p:cNvSpPr/>
            <p:nvPr/>
          </p:nvSpPr>
          <p:spPr bwMode="auto">
            <a:xfrm>
              <a:off x="2876942"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Oval 74"/>
            <p:cNvSpPr/>
            <p:nvPr/>
          </p:nvSpPr>
          <p:spPr bwMode="auto">
            <a:xfrm>
              <a:off x="3220452"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5" name="Oval 75"/>
            <p:cNvSpPr/>
            <p:nvPr/>
          </p:nvSpPr>
          <p:spPr bwMode="auto">
            <a:xfrm>
              <a:off x="1484085" y="163382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76"/>
            <p:cNvSpPr/>
            <p:nvPr/>
          </p:nvSpPr>
          <p:spPr bwMode="auto">
            <a:xfrm>
              <a:off x="1470893" y="1983967"/>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7" name="Oval 77"/>
            <p:cNvSpPr/>
            <p:nvPr/>
          </p:nvSpPr>
          <p:spPr bwMode="auto">
            <a:xfrm>
              <a:off x="1470154" y="2334110"/>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Oval 78"/>
            <p:cNvSpPr/>
            <p:nvPr/>
          </p:nvSpPr>
          <p:spPr bwMode="auto">
            <a:xfrm>
              <a:off x="1479930" y="2684254"/>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9" name="Oval 79"/>
            <p:cNvSpPr/>
            <p:nvPr/>
          </p:nvSpPr>
          <p:spPr bwMode="auto">
            <a:xfrm>
              <a:off x="1479930" y="3040307"/>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0" name="Oval 80"/>
            <p:cNvSpPr/>
            <p:nvPr/>
          </p:nvSpPr>
          <p:spPr bwMode="auto">
            <a:xfrm>
              <a:off x="3579889"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1" name="Oval 81"/>
            <p:cNvSpPr/>
            <p:nvPr/>
          </p:nvSpPr>
          <p:spPr bwMode="auto">
            <a:xfrm>
              <a:off x="3925593"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22" name="Group 82"/>
          <p:cNvGrpSpPr/>
          <p:nvPr/>
        </p:nvGrpSpPr>
        <p:grpSpPr bwMode="auto">
          <a:xfrm>
            <a:off x="4904529" y="2322104"/>
            <a:ext cx="2508154" cy="2118631"/>
            <a:chOff x="6221587" y="1107190"/>
            <a:chExt cx="2508154" cy="2118631"/>
          </a:xfrm>
        </p:grpSpPr>
        <p:pic>
          <p:nvPicPr>
            <p:cNvPr id="23" name="Picture 83"/>
            <p:cNvPicPr>
              <a:picLocks noChangeAspect="1"/>
            </p:cNvPicPr>
            <p:nvPr/>
          </p:nvPicPr>
          <p:blipFill>
            <a:blip r:embed="rId3"/>
            <a:srcRect l="40208" t="2790"/>
            <a:stretch/>
          </p:blipFill>
          <p:spPr bwMode="auto">
            <a:xfrm>
              <a:off x="6227209" y="1107190"/>
              <a:ext cx="2502532" cy="2118631"/>
            </a:xfrm>
            <a:prstGeom prst="rect">
              <a:avLst/>
            </a:prstGeom>
          </p:spPr>
        </p:pic>
        <p:sp>
          <p:nvSpPr>
            <p:cNvPr id="24" name="Rectangle 84"/>
            <p:cNvSpPr/>
            <p:nvPr/>
          </p:nvSpPr>
          <p:spPr bwMode="auto">
            <a:xfrm>
              <a:off x="8431483"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5" name="Rectangle 85"/>
            <p:cNvSpPr/>
            <p:nvPr/>
          </p:nvSpPr>
          <p:spPr bwMode="auto">
            <a:xfrm>
              <a:off x="8063167"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6" name="Rectangle 86"/>
            <p:cNvSpPr/>
            <p:nvPr/>
          </p:nvSpPr>
          <p:spPr bwMode="auto">
            <a:xfrm>
              <a:off x="7694851"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7" name="Rectangle 87"/>
            <p:cNvSpPr/>
            <p:nvPr/>
          </p:nvSpPr>
          <p:spPr bwMode="auto">
            <a:xfrm>
              <a:off x="7326535"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8" name="Rectangle 88"/>
            <p:cNvSpPr/>
            <p:nvPr/>
          </p:nvSpPr>
          <p:spPr bwMode="auto">
            <a:xfrm>
              <a:off x="6958219"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9" name="Rectangle 89"/>
            <p:cNvSpPr/>
            <p:nvPr/>
          </p:nvSpPr>
          <p:spPr bwMode="auto">
            <a:xfrm>
              <a:off x="6589903"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0" name="Rectangle 90"/>
            <p:cNvSpPr/>
            <p:nvPr/>
          </p:nvSpPr>
          <p:spPr bwMode="auto">
            <a:xfrm>
              <a:off x="6221587"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1" name="Rectangle 154"/>
            <p:cNvSpPr/>
            <p:nvPr/>
          </p:nvSpPr>
          <p:spPr bwMode="auto">
            <a:xfrm>
              <a:off x="6221587" y="1519987"/>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2" name="Rectangle 155"/>
            <p:cNvSpPr/>
            <p:nvPr/>
          </p:nvSpPr>
          <p:spPr bwMode="auto">
            <a:xfrm>
              <a:off x="6221587" y="1888044"/>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3" name="Rectangle 156"/>
            <p:cNvSpPr/>
            <p:nvPr/>
          </p:nvSpPr>
          <p:spPr bwMode="auto">
            <a:xfrm>
              <a:off x="6221587" y="2256101"/>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4" name="Rectangle 157"/>
            <p:cNvSpPr/>
            <p:nvPr/>
          </p:nvSpPr>
          <p:spPr bwMode="auto">
            <a:xfrm>
              <a:off x="6221587" y="2624158"/>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5" name="Rectangle 158"/>
            <p:cNvSpPr/>
            <p:nvPr/>
          </p:nvSpPr>
          <p:spPr bwMode="auto">
            <a:xfrm>
              <a:off x="6221587" y="2992217"/>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36" name="Rectangle 159"/>
          <p:cNvSpPr/>
          <p:nvPr/>
        </p:nvSpPr>
        <p:spPr bwMode="auto">
          <a:xfrm>
            <a:off x="5504604" y="4457975"/>
            <a:ext cx="3306443" cy="1538883"/>
          </a:xfrm>
          <a:prstGeom prst="rect">
            <a:avLst/>
          </a:prstGeom>
        </p:spPr>
        <p:txBody>
          <a:bodyPr wrap="square">
            <a:spAutoFit/>
          </a:bodyPr>
          <a:lstStyle/>
          <a:p>
            <a:pPr lvl="0">
              <a:spcBef>
                <a:spcPts val="600"/>
              </a:spcBef>
              <a:defRPr/>
            </a:pPr>
            <a:r>
              <a:rPr lang="hu-HU" sz="1400">
                <a:solidFill>
                  <a:srgbClr val="0070C0"/>
                </a:solidFill>
              </a:rPr>
              <a:t>CSD – Displacement</a:t>
            </a:r>
            <a:r>
              <a:rPr lang="de-DE" sz="1400">
                <a:solidFill>
                  <a:srgbClr val="0070C0"/>
                </a:solidFill>
              </a:rPr>
              <a:t> magnitude</a:t>
            </a:r>
            <a:r>
              <a:rPr lang="hu-HU" sz="1400">
                <a:solidFill>
                  <a:srgbClr val="0070C0"/>
                </a:solidFill>
              </a:rPr>
              <a:t> </a:t>
            </a:r>
            <a:endParaRPr/>
          </a:p>
          <a:p>
            <a:pPr lvl="0">
              <a:spcBef>
                <a:spcPts val="600"/>
              </a:spcBef>
              <a:defRPr/>
            </a:pPr>
            <a:r>
              <a:rPr lang="hu-HU" sz="1400">
                <a:solidFill>
                  <a:srgbClr val="000000"/>
                </a:solidFill>
              </a:rPr>
              <a:t>⇒ needs to be „communicated/sent” to the fluid (or mesh) solver</a:t>
            </a:r>
          </a:p>
          <a:p>
            <a:pPr lvl="0">
              <a:spcBef>
                <a:spcPts val="600"/>
              </a:spcBef>
              <a:defRPr/>
            </a:pPr>
            <a:r>
              <a:rPr lang="hu-HU" sz="1400">
                <a:solidFill>
                  <a:srgbClr val="000000"/>
                </a:solidFill>
              </a:rPr>
              <a:t>⇒ mesh size on the </a:t>
            </a:r>
            <a:r>
              <a:rPr lang="hu-HU" sz="1400" i="1">
                <a:solidFill>
                  <a:srgbClr val="000000"/>
                </a:solidFill>
              </a:rPr>
              <a:t>structure interface of the CSD domain</a:t>
            </a:r>
            <a:r>
              <a:rPr lang="hu-HU" sz="1400">
                <a:solidFill>
                  <a:srgbClr val="000000"/>
                </a:solidFill>
              </a:rPr>
              <a:t> is </a:t>
            </a:r>
            <a:r>
              <a:rPr lang="hu-HU" sz="1400" i="1">
                <a:solidFill>
                  <a:srgbClr val="000000"/>
                </a:solidFill>
              </a:rPr>
              <a:t>3.0 (</a:t>
            </a:r>
            <a:r>
              <a:rPr lang="hu-HU" sz="1400" b="1" i="1">
                <a:solidFill>
                  <a:srgbClr val="000000"/>
                </a:solidFill>
              </a:rPr>
              <a:t>matching the one on the CFD side</a:t>
            </a:r>
            <a:r>
              <a:rPr lang="hu-HU" sz="1400" i="1">
                <a:solidFill>
                  <a:srgbClr val="000000"/>
                </a:solidFill>
              </a:rPr>
              <a:t>)</a:t>
            </a:r>
            <a:endParaRPr lang="hu-HU" sz="1400" i="1">
              <a:solidFill>
                <a:srgbClr val="0070C0"/>
              </a:solidFill>
            </a:endParaRPr>
          </a:p>
        </p:txBody>
      </p:sp>
      <p:grpSp>
        <p:nvGrpSpPr>
          <p:cNvPr id="37" name="Group 160"/>
          <p:cNvGrpSpPr>
            <a:grpSpLocks noChangeAspect="1"/>
          </p:cNvGrpSpPr>
          <p:nvPr/>
        </p:nvGrpSpPr>
        <p:grpSpPr bwMode="auto">
          <a:xfrm>
            <a:off x="3835919" y="4653051"/>
            <a:ext cx="1455577" cy="1216571"/>
            <a:chOff x="1082198" y="2642488"/>
            <a:chExt cx="1794744" cy="1500048"/>
          </a:xfrm>
        </p:grpSpPr>
        <p:sp>
          <p:nvSpPr>
            <p:cNvPr id="38" name="AutoShape 26"/>
            <p:cNvSpPr>
              <a:spLocks noChangeArrowheads="1"/>
            </p:cNvSpPr>
            <p:nvPr/>
          </p:nvSpPr>
          <p:spPr bwMode="auto">
            <a:xfrm>
              <a:off x="1082198" y="2642488"/>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sp>
          <p:nvSpPr>
            <p:cNvPr id="39" name="AutoShape 26"/>
            <p:cNvSpPr>
              <a:spLocks noChangeArrowheads="1"/>
            </p:cNvSpPr>
            <p:nvPr/>
          </p:nvSpPr>
          <p:spPr bwMode="auto">
            <a:xfrm flipH="1" flipV="1">
              <a:off x="1082198" y="3074892"/>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grpSp>
      <p:cxnSp>
        <p:nvCxnSpPr>
          <p:cNvPr id="40" name="Straight Connector 163"/>
          <p:cNvCxnSpPr>
            <a:cxnSpLocks/>
            <a:stCxn id="30" idx="1"/>
            <a:endCxn id="9" idx="5"/>
          </p:cNvCxnSpPr>
          <p:nvPr/>
        </p:nvCxnSpPr>
        <p:spPr bwMode="auto">
          <a:xfrm flipH="1" flipV="1">
            <a:off x="2973815" y="1062507"/>
            <a:ext cx="1930714" cy="13773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164"/>
          <p:cNvCxnSpPr>
            <a:cxnSpLocks/>
            <a:stCxn id="29" idx="1"/>
            <a:endCxn id="10" idx="5"/>
          </p:cNvCxnSpPr>
          <p:nvPr/>
        </p:nvCxnSpPr>
        <p:spPr bwMode="auto">
          <a:xfrm flipH="1" flipV="1">
            <a:off x="3327841" y="1062507"/>
            <a:ext cx="1945004" cy="13773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165"/>
          <p:cNvCxnSpPr>
            <a:cxnSpLocks/>
            <a:stCxn id="28" idx="1"/>
          </p:cNvCxnSpPr>
          <p:nvPr/>
        </p:nvCxnSpPr>
        <p:spPr bwMode="auto">
          <a:xfrm flipH="1" flipV="1">
            <a:off x="3681849" y="1101750"/>
            <a:ext cx="1959312" cy="13381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166"/>
          <p:cNvCxnSpPr>
            <a:cxnSpLocks/>
            <a:stCxn id="27" idx="1"/>
            <a:endCxn id="12" idx="5"/>
          </p:cNvCxnSpPr>
          <p:nvPr/>
        </p:nvCxnSpPr>
        <p:spPr bwMode="auto">
          <a:xfrm flipH="1" flipV="1">
            <a:off x="4025098" y="1058533"/>
            <a:ext cx="1984379" cy="13813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167"/>
          <p:cNvCxnSpPr>
            <a:cxnSpLocks/>
            <a:stCxn id="26" idx="1"/>
            <a:endCxn id="13" idx="5"/>
          </p:cNvCxnSpPr>
          <p:nvPr/>
        </p:nvCxnSpPr>
        <p:spPr bwMode="auto">
          <a:xfrm flipH="1" flipV="1">
            <a:off x="4379124" y="1066385"/>
            <a:ext cx="1998669" cy="137348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168"/>
          <p:cNvCxnSpPr>
            <a:cxnSpLocks/>
            <a:stCxn id="25" idx="1"/>
            <a:endCxn id="14" idx="5"/>
          </p:cNvCxnSpPr>
          <p:nvPr/>
        </p:nvCxnSpPr>
        <p:spPr bwMode="auto">
          <a:xfrm flipH="1" flipV="1">
            <a:off x="4722634" y="1066384"/>
            <a:ext cx="2023475" cy="137348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169"/>
          <p:cNvCxnSpPr>
            <a:cxnSpLocks/>
            <a:stCxn id="24" idx="1"/>
            <a:endCxn id="20" idx="5"/>
          </p:cNvCxnSpPr>
          <p:nvPr/>
        </p:nvCxnSpPr>
        <p:spPr bwMode="auto">
          <a:xfrm flipH="1" flipV="1">
            <a:off x="5082071" y="1066384"/>
            <a:ext cx="2032354" cy="137348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170"/>
          <p:cNvCxnSpPr>
            <a:cxnSpLocks/>
          </p:cNvCxnSpPr>
          <p:nvPr/>
        </p:nvCxnSpPr>
        <p:spPr bwMode="auto">
          <a:xfrm flipH="1" flipV="1">
            <a:off x="5402515" y="1037127"/>
            <a:ext cx="2032354" cy="137348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171"/>
          <p:cNvCxnSpPr>
            <a:cxnSpLocks/>
            <a:stCxn id="31" idx="1"/>
            <a:endCxn id="15" idx="5"/>
          </p:cNvCxnSpPr>
          <p:nvPr/>
        </p:nvCxnSpPr>
        <p:spPr bwMode="auto">
          <a:xfrm flipH="1" flipV="1">
            <a:off x="2986267" y="1425394"/>
            <a:ext cx="1918262" cy="1382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172"/>
          <p:cNvCxnSpPr>
            <a:cxnSpLocks/>
            <a:stCxn id="32" idx="1"/>
            <a:endCxn id="16" idx="4"/>
          </p:cNvCxnSpPr>
          <p:nvPr/>
        </p:nvCxnSpPr>
        <p:spPr bwMode="auto">
          <a:xfrm flipH="1" flipV="1">
            <a:off x="2919364" y="1796939"/>
            <a:ext cx="1985165" cy="13790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173"/>
          <p:cNvCxnSpPr>
            <a:cxnSpLocks/>
            <a:stCxn id="33" idx="1"/>
          </p:cNvCxnSpPr>
          <p:nvPr/>
        </p:nvCxnSpPr>
        <p:spPr bwMode="auto">
          <a:xfrm flipH="1" flipV="1">
            <a:off x="2920104" y="2150575"/>
            <a:ext cx="1984425" cy="139346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174"/>
          <p:cNvCxnSpPr>
            <a:cxnSpLocks/>
            <a:endCxn id="18" idx="4"/>
          </p:cNvCxnSpPr>
          <p:nvPr/>
        </p:nvCxnSpPr>
        <p:spPr bwMode="auto">
          <a:xfrm flipH="1" flipV="1">
            <a:off x="2928401" y="2497226"/>
            <a:ext cx="1942130" cy="14202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175"/>
          <p:cNvCxnSpPr>
            <a:cxnSpLocks/>
          </p:cNvCxnSpPr>
          <p:nvPr/>
        </p:nvCxnSpPr>
        <p:spPr bwMode="auto">
          <a:xfrm flipH="1" flipV="1">
            <a:off x="2936698" y="2837706"/>
            <a:ext cx="1942130" cy="142020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3" name="Rectangle 176"/>
          <p:cNvSpPr/>
          <p:nvPr/>
        </p:nvSpPr>
        <p:spPr bwMode="auto">
          <a:xfrm>
            <a:off x="358775" y="6034071"/>
            <a:ext cx="8421688" cy="307777"/>
          </a:xfrm>
          <a:prstGeom prst="rect">
            <a:avLst/>
          </a:prstGeom>
        </p:spPr>
        <p:txBody>
          <a:bodyPr wrap="square">
            <a:spAutoFit/>
          </a:bodyPr>
          <a:lstStyle/>
          <a:p>
            <a:pPr lvl="0" algn="ctr">
              <a:spcBef>
                <a:spcPts val="600"/>
              </a:spcBef>
              <a:defRPr/>
            </a:pPr>
            <a:r>
              <a:rPr lang="hu-HU" sz="1400">
                <a:solidFill>
                  <a:srgbClr val="0070C0"/>
                </a:solidFill>
              </a:rPr>
              <a:t>Matching nodes on i</a:t>
            </a:r>
            <a:r>
              <a:rPr lang="de-DE" sz="1400">
                <a:solidFill>
                  <a:srgbClr val="0070C0"/>
                </a:solidFill>
              </a:rPr>
              <a:t>n</a:t>
            </a:r>
            <a:r>
              <a:rPr lang="hu-HU" sz="1400">
                <a:solidFill>
                  <a:srgbClr val="0070C0"/>
                </a:solidFill>
              </a:rPr>
              <a:t>terface </a:t>
            </a:r>
            <a:r>
              <a:rPr lang="hu-HU" sz="1400">
                <a:solidFill>
                  <a:srgbClr val="000000"/>
                </a:solidFill>
              </a:rPr>
              <a:t>⇒ needs a searching</a:t>
            </a:r>
            <a:r>
              <a:rPr lang="de-DE" sz="1400">
                <a:solidFill>
                  <a:srgbClr val="000000"/>
                </a:solidFill>
              </a:rPr>
              <a:t>, </a:t>
            </a:r>
            <a:r>
              <a:rPr lang="hu-HU" sz="1400">
                <a:solidFill>
                  <a:srgbClr val="000000"/>
                </a:solidFill>
              </a:rPr>
              <a:t>matching</a:t>
            </a:r>
            <a:r>
              <a:rPr lang="de-DE" sz="1400">
                <a:solidFill>
                  <a:srgbClr val="000000"/>
                </a:solidFill>
              </a:rPr>
              <a:t> and storing</a:t>
            </a:r>
            <a:r>
              <a:rPr lang="hu-HU" sz="1400">
                <a:solidFill>
                  <a:srgbClr val="000000"/>
                </a:solidFill>
              </a:rPr>
              <a:t> algorithm for pairing nodes</a:t>
            </a:r>
            <a:r>
              <a:rPr lang="hu-HU" sz="1400">
                <a:solidFill>
                  <a:srgbClr val="0070C0"/>
                </a:solidFill>
              </a:rPr>
              <a:t> </a:t>
            </a:r>
            <a:endParaRPr lang="hu-HU" sz="1400" i="1">
              <a:solidFill>
                <a:srgbClr val="0070C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36</a:t>
            </a:r>
          </a:p>
        </p:txBody>
      </p:sp>
      <p:sp>
        <p:nvSpPr>
          <p:cNvPr id="5" name="Title 2"/>
          <p:cNvSpPr>
            <a:spLocks noGrp="1"/>
          </p:cNvSpPr>
          <p:nvPr>
            <p:ph type="title"/>
          </p:nvPr>
        </p:nvSpPr>
        <p:spPr bwMode="auto">
          <a:xfrm>
            <a:off x="319090" y="189633"/>
            <a:ext cx="8508999" cy="820738"/>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matching</a:t>
            </a:r>
            <a:r>
              <a:rPr lang="de-DE">
                <a:solidFill>
                  <a:srgbClr val="0070C0"/>
                </a:solidFill>
              </a:rPr>
              <a:t> grid:</a:t>
            </a:r>
            <a:br>
              <a:rPr lang="de-DE">
                <a:solidFill>
                  <a:srgbClr val="0070C0"/>
                </a:solidFill>
              </a:rPr>
            </a:br>
            <a:r>
              <a:rPr lang="de-DE"/>
              <a:t>important code snippets highlighted</a:t>
            </a:r>
          </a:p>
        </p:txBody>
      </p:sp>
      <p:sp>
        <p:nvSpPr>
          <p:cNvPr id="6" name="Rectangle 161"/>
          <p:cNvSpPr/>
          <p:nvPr/>
        </p:nvSpPr>
        <p:spPr bwMode="auto">
          <a:xfrm>
            <a:off x="340327" y="2519806"/>
            <a:ext cx="8038129" cy="1244956"/>
          </a:xfrm>
          <a:prstGeom prst="rect">
            <a:avLst/>
          </a:prstGeom>
        </p:spPr>
        <p:txBody>
          <a:bodyPr wrap="square">
            <a:spAutoFit/>
          </a:bodyPr>
          <a:lstStyle/>
          <a:p>
            <a:pPr>
              <a:lnSpc>
                <a:spcPct val="107000"/>
              </a:lnSpc>
              <a:spcAft>
                <a:spcPts val="0"/>
              </a:spcAft>
              <a:defRPr/>
            </a:pPr>
            <a:r>
              <a:rPr lang="en-US" sz="1000" b="1">
                <a:solidFill>
                  <a:srgbClr val="0065BD"/>
                </a:solidFill>
                <a:latin typeface="Courier New"/>
                <a:ea typeface="Times New Roman"/>
              </a:rPr>
              <a:t>for</a:t>
            </a:r>
            <a:r>
              <a:rPr lang="en-US" sz="1000">
                <a:latin typeface="Courier New"/>
                <a:ea typeface="Times New Roman"/>
              </a:rPr>
              <a:t> fluid_node </a:t>
            </a:r>
            <a:r>
              <a:rPr lang="en-US" sz="1000" b="1">
                <a:solidFill>
                  <a:srgbClr val="0065BD"/>
                </a:solidFill>
                <a:latin typeface="Courier New"/>
                <a:ea typeface="Times New Roman"/>
              </a:rPr>
              <a:t>in</a:t>
            </a:r>
            <a:r>
              <a:rPr lang="en-US" sz="1000">
                <a:latin typeface="Courier New"/>
                <a:ea typeface="Times New Roman"/>
              </a:rPr>
              <a:t> structure_interface.Nodes</a:t>
            </a:r>
            <a:r>
              <a:rPr lang="en-US" sz="1000" b="1">
                <a:solidFill>
                  <a:schemeClr val="bg2">
                    <a:lumMod val="50000"/>
                  </a:schemeClr>
                </a:solidFill>
                <a:latin typeface="Courier New"/>
                <a:ea typeface="Times New Roman"/>
              </a:rPr>
              <a:t>:</a:t>
            </a:r>
            <a:r>
              <a:rPr lang="en-US" sz="1000">
                <a:latin typeface="Courier New"/>
                <a:ea typeface="Times New Roman"/>
              </a:rPr>
              <a:t>  </a:t>
            </a:r>
            <a:endParaRPr lang="en-US" sz="1000">
              <a:solidFill>
                <a:srgbClr val="00B050"/>
              </a:solidFill>
              <a:latin typeface="Courier New"/>
              <a:ea typeface="Times New Roman"/>
            </a:endParaRPr>
          </a:p>
          <a:p>
            <a:pPr>
              <a:lnSpc>
                <a:spcPct val="107000"/>
              </a:lnSpc>
              <a:spcAft>
                <a:spcPts val="0"/>
              </a:spcAft>
              <a:defRPr/>
            </a:pPr>
            <a:r>
              <a:rPr lang="en-US" sz="1000">
                <a:latin typeface="Courier New"/>
                <a:ea typeface="Times New Roman"/>
              </a:rPr>
              <a:t>    </a:t>
            </a:r>
            <a:r>
              <a:rPr lang="en-US" sz="1000" b="1">
                <a:solidFill>
                  <a:srgbClr val="0065BD"/>
                </a:solidFill>
                <a:latin typeface="Courier New"/>
                <a:ea typeface="Times New Roman"/>
              </a:rPr>
              <a:t>for</a:t>
            </a:r>
            <a:r>
              <a:rPr lang="en-US" sz="1000">
                <a:latin typeface="Courier New"/>
                <a:ea typeface="Times New Roman"/>
              </a:rPr>
              <a:t> struct_node </a:t>
            </a:r>
            <a:r>
              <a:rPr lang="en-US" sz="1000" b="1">
                <a:solidFill>
                  <a:srgbClr val="0065BD"/>
                </a:solidFill>
                <a:latin typeface="Courier New"/>
                <a:ea typeface="Times New Roman"/>
              </a:rPr>
              <a:t>in</a:t>
            </a:r>
            <a:r>
              <a:rPr lang="en-US" sz="1000">
                <a:latin typeface="Courier New"/>
                <a:ea typeface="Times New Roman"/>
              </a:rPr>
              <a:t> fluid_interface.Nodes</a:t>
            </a:r>
            <a:r>
              <a:rPr lang="en-US" sz="1000" b="1">
                <a:solidFill>
                  <a:schemeClr val="bg2">
                    <a:lumMod val="50000"/>
                  </a:schemeClr>
                </a:solidFill>
                <a:latin typeface="Courier New"/>
                <a:ea typeface="Times New Roman"/>
              </a:rPr>
              <a:t>:</a:t>
            </a:r>
            <a:r>
              <a:rPr lang="en-US" sz="1000">
                <a:latin typeface="Courier New"/>
                <a:ea typeface="Times New Roman"/>
              </a:rPr>
              <a:t> </a:t>
            </a:r>
            <a:endParaRPr lang="en-US" sz="1000">
              <a:solidFill>
                <a:srgbClr val="00B050"/>
              </a:solidFill>
              <a:latin typeface="Courier New"/>
              <a:ea typeface="Times New Roman"/>
            </a:endParaRPr>
          </a:p>
          <a:p>
            <a:pPr>
              <a:lnSpc>
                <a:spcPct val="107000"/>
              </a:lnSpc>
              <a:spcAft>
                <a:spcPts val="0"/>
              </a:spcAft>
              <a:defRPr/>
            </a:pPr>
            <a:r>
              <a:rPr lang="en-US" sz="1000" b="1">
                <a:solidFill>
                  <a:srgbClr val="0065BD"/>
                </a:solidFill>
                <a:latin typeface="Courier New"/>
                <a:ea typeface="Times New Roman"/>
              </a:rPr>
              <a:t>	</a:t>
            </a:r>
            <a:endParaRPr/>
          </a:p>
          <a:p>
            <a:pPr>
              <a:lnSpc>
                <a:spcPct val="107000"/>
              </a:lnSpc>
              <a:spcAft>
                <a:spcPts val="0"/>
              </a:spcAft>
              <a:defRPr/>
            </a:pPr>
            <a:r>
              <a:rPr lang="en-US" sz="1000" b="1">
                <a:solidFill>
                  <a:srgbClr val="0065BD"/>
                </a:solidFill>
                <a:latin typeface="Courier New"/>
                <a:ea typeface="Times New Roman"/>
              </a:rPr>
              <a:t>         if</a:t>
            </a:r>
            <a:r>
              <a:rPr lang="en-US" sz="1000">
                <a:latin typeface="Courier New"/>
                <a:ea typeface="Times New Roman"/>
              </a:rPr>
              <a:t> </a:t>
            </a:r>
            <a:r>
              <a:rPr lang="en-US" sz="1000" b="1">
                <a:solidFill>
                  <a:schemeClr val="bg2">
                    <a:lumMod val="50000"/>
                  </a:schemeClr>
                </a:solidFill>
                <a:latin typeface="Courier New"/>
                <a:ea typeface="Times New Roman"/>
              </a:rPr>
              <a:t>(</a:t>
            </a:r>
            <a:r>
              <a:rPr lang="en-US" sz="1000">
                <a:latin typeface="Courier New"/>
                <a:ea typeface="Times New Roman"/>
              </a:rPr>
              <a:t>abs</a:t>
            </a:r>
            <a:r>
              <a:rPr lang="en-US" sz="1000" b="1">
                <a:solidFill>
                  <a:schemeClr val="bg2">
                    <a:lumMod val="50000"/>
                  </a:schemeClr>
                </a:solidFill>
                <a:latin typeface="Courier New"/>
                <a:ea typeface="Times New Roman"/>
              </a:rPr>
              <a:t>(</a:t>
            </a:r>
            <a:r>
              <a:rPr lang="en-US" sz="1000">
                <a:latin typeface="Courier New"/>
                <a:ea typeface="Times New Roman"/>
              </a:rPr>
              <a:t>fluid_node.X - struct_node.X</a:t>
            </a:r>
            <a:r>
              <a:rPr lang="en-US" sz="1000" b="1">
                <a:solidFill>
                  <a:schemeClr val="bg2">
                    <a:lumMod val="50000"/>
                  </a:schemeClr>
                </a:solidFill>
                <a:latin typeface="Courier New"/>
                <a:ea typeface="Times New Roman"/>
              </a:rPr>
              <a:t>) &lt;</a:t>
            </a:r>
            <a:r>
              <a:rPr lang="en-US" sz="1000">
                <a:latin typeface="Courier New"/>
                <a:ea typeface="Times New Roman"/>
              </a:rPr>
              <a:t> </a:t>
            </a:r>
            <a:r>
              <a:rPr lang="en-US" sz="1000">
                <a:solidFill>
                  <a:srgbClr val="FF0000"/>
                </a:solidFill>
                <a:latin typeface="Courier New"/>
                <a:ea typeface="Times New Roman"/>
              </a:rPr>
              <a:t>1e-4</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b="1">
                <a:solidFill>
                  <a:srgbClr val="0065BD"/>
                </a:solidFill>
                <a:latin typeface="Courier New"/>
                <a:ea typeface="Times New Roman"/>
              </a:rPr>
              <a:t>and</a:t>
            </a:r>
            <a:r>
              <a:rPr lang="en-US" sz="1000">
                <a:latin typeface="Courier New"/>
                <a:ea typeface="Times New Roman"/>
              </a:rPr>
              <a:t> </a:t>
            </a:r>
            <a:r>
              <a:rPr lang="en-US" sz="1000" b="1">
                <a:solidFill>
                  <a:schemeClr val="bg2">
                    <a:lumMod val="50000"/>
                  </a:schemeClr>
                </a:solidFill>
                <a:latin typeface="Courier New"/>
                <a:ea typeface="Times New Roman"/>
              </a:rPr>
              <a:t>(</a:t>
            </a:r>
            <a:r>
              <a:rPr lang="en-US" sz="1000">
                <a:latin typeface="Courier New"/>
                <a:ea typeface="Times New Roman"/>
              </a:rPr>
              <a:t>abs</a:t>
            </a:r>
            <a:r>
              <a:rPr lang="en-US" sz="1000" b="1">
                <a:solidFill>
                  <a:schemeClr val="bg2">
                    <a:lumMod val="50000"/>
                  </a:schemeClr>
                </a:solidFill>
                <a:latin typeface="Courier New"/>
                <a:ea typeface="Times New Roman"/>
              </a:rPr>
              <a:t>(</a:t>
            </a:r>
            <a:r>
              <a:rPr lang="en-US" sz="1000">
                <a:latin typeface="Courier New"/>
                <a:ea typeface="Times New Roman"/>
              </a:rPr>
              <a:t>fluid_node.Y </a:t>
            </a:r>
            <a:r>
              <a:rPr lang="en-US" sz="1000" b="1">
                <a:solidFill>
                  <a:schemeClr val="bg2">
                    <a:lumMod val="50000"/>
                  </a:schemeClr>
                </a:solidFill>
                <a:latin typeface="Courier New"/>
                <a:ea typeface="Times New Roman"/>
              </a:rPr>
              <a:t>- </a:t>
            </a:r>
            <a:r>
              <a:rPr lang="en-US" sz="1000">
                <a:latin typeface="Courier New"/>
                <a:ea typeface="Times New Roman"/>
              </a:rPr>
              <a:t>struct_node.Y</a:t>
            </a:r>
            <a:r>
              <a:rPr lang="en-US" sz="1000" b="1">
                <a:solidFill>
                  <a:schemeClr val="bg2">
                    <a:lumMod val="50000"/>
                  </a:schemeClr>
                </a:solidFill>
                <a:latin typeface="Courier New"/>
                <a:ea typeface="Times New Roman"/>
              </a:rPr>
              <a:t>) &lt;</a:t>
            </a:r>
            <a:r>
              <a:rPr lang="en-US" sz="1000">
                <a:latin typeface="Courier New"/>
                <a:ea typeface="Times New Roman"/>
              </a:rPr>
              <a:t> </a:t>
            </a:r>
            <a:r>
              <a:rPr lang="en-US" sz="1000">
                <a:solidFill>
                  <a:srgbClr val="FF0000"/>
                </a:solidFill>
                <a:latin typeface="Courier New"/>
                <a:ea typeface="Times New Roman"/>
              </a:rPr>
              <a:t>1e-4</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fluid_node.SetValue</a:t>
            </a:r>
            <a:r>
              <a:rPr lang="en-US" sz="1000" b="1">
                <a:solidFill>
                  <a:schemeClr val="bg2">
                    <a:lumMod val="50000"/>
                  </a:schemeClr>
                </a:solidFill>
                <a:latin typeface="Courier New"/>
                <a:ea typeface="Times New Roman"/>
              </a:rPr>
              <a:t>(</a:t>
            </a:r>
            <a:r>
              <a:rPr lang="en-US" sz="1000">
                <a:latin typeface="Courier New"/>
                <a:ea typeface="Times New Roman"/>
              </a:rPr>
              <a:t>PATCH_INDEX</a:t>
            </a:r>
            <a:r>
              <a:rPr lang="en-US" sz="1000" b="1">
                <a:solidFill>
                  <a:schemeClr val="bg2">
                    <a:lumMod val="50000"/>
                  </a:schemeClr>
                </a:solidFill>
                <a:latin typeface="Courier New"/>
                <a:ea typeface="Times New Roman"/>
              </a:rPr>
              <a:t>,</a:t>
            </a:r>
            <a:r>
              <a:rPr lang="en-US" sz="1000">
                <a:latin typeface="Courier New"/>
                <a:ea typeface="Times New Roman"/>
              </a:rPr>
              <a:t> struct_node.Id</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struct_node.SetValue</a:t>
            </a:r>
            <a:r>
              <a:rPr lang="en-US" sz="1000" b="1">
                <a:solidFill>
                  <a:schemeClr val="bg2">
                    <a:lumMod val="50000"/>
                  </a:schemeClr>
                </a:solidFill>
                <a:latin typeface="Courier New"/>
                <a:ea typeface="Times New Roman"/>
              </a:rPr>
              <a:t>(</a:t>
            </a:r>
            <a:r>
              <a:rPr lang="en-US" sz="1000">
                <a:latin typeface="Courier New"/>
                <a:ea typeface="Times New Roman"/>
              </a:rPr>
              <a:t>PATCH_INDEX</a:t>
            </a:r>
            <a:r>
              <a:rPr lang="en-US" sz="1000" b="1">
                <a:solidFill>
                  <a:schemeClr val="bg2">
                    <a:lumMod val="50000"/>
                  </a:schemeClr>
                </a:solidFill>
                <a:latin typeface="Courier New"/>
                <a:ea typeface="Times New Roman"/>
              </a:rPr>
              <a:t>,</a:t>
            </a:r>
            <a:r>
              <a:rPr lang="en-US" sz="1000">
                <a:latin typeface="Courier New"/>
                <a:ea typeface="Times New Roman"/>
              </a:rPr>
              <a:t> fluid_node.Id</a:t>
            </a:r>
            <a:r>
              <a:rPr lang="en-US" sz="1000" b="1">
                <a:solidFill>
                  <a:schemeClr val="bg2">
                    <a:lumMod val="50000"/>
                  </a:schemeClr>
                </a:solidFill>
                <a:latin typeface="Courier New"/>
                <a:ea typeface="Times New Roman"/>
              </a:rPr>
              <a:t>)</a:t>
            </a:r>
            <a:endParaRPr lang="en-US" sz="1000">
              <a:latin typeface="Courier New"/>
              <a:ea typeface="Times New Roman"/>
            </a:endParaRPr>
          </a:p>
        </p:txBody>
      </p:sp>
      <p:sp>
        <p:nvSpPr>
          <p:cNvPr id="7" name="Rectangle 301"/>
          <p:cNvSpPr/>
          <p:nvPr/>
        </p:nvSpPr>
        <p:spPr bwMode="auto">
          <a:xfrm>
            <a:off x="338180" y="1332090"/>
            <a:ext cx="7809532" cy="538609"/>
          </a:xfrm>
          <a:prstGeom prst="rect">
            <a:avLst/>
          </a:prstGeom>
        </p:spPr>
        <p:txBody>
          <a:bodyPr wrap="square">
            <a:spAutoFit/>
          </a:bodyPr>
          <a:lstStyle/>
          <a:p>
            <a:pPr lvl="0">
              <a:spcBef>
                <a:spcPts val="600"/>
              </a:spcBef>
              <a:defRPr/>
            </a:pPr>
            <a:r>
              <a:rPr lang="de-DE" sz="1400">
                <a:solidFill>
                  <a:srgbClr val="0070C0"/>
                </a:solidFill>
              </a:rPr>
              <a:t>Find matching fluid and structure nodes </a:t>
            </a:r>
            <a:r>
              <a:rPr lang="hu-HU" sz="1400">
                <a:solidFill>
                  <a:srgbClr val="000000"/>
                </a:solidFill>
              </a:rPr>
              <a:t>⇒</a:t>
            </a:r>
            <a:r>
              <a:rPr lang="de-DE" sz="1400">
                <a:solidFill>
                  <a:srgbClr val="0070C0"/>
                </a:solidFill>
              </a:rPr>
              <a:t> </a:t>
            </a:r>
            <a:r>
              <a:rPr lang="de-DE" sz="1400"/>
              <a:t>must have approx. the same coordinates</a:t>
            </a:r>
          </a:p>
          <a:p>
            <a:pPr lvl="0">
              <a:spcBef>
                <a:spcPts val="600"/>
              </a:spcBef>
              <a:defRPr/>
            </a:pPr>
            <a:r>
              <a:rPr lang="de-DE" sz="1000"/>
              <a:t>Compare Exercise_08: MainKratosFsiWithMatching.py: lines 242-250</a:t>
            </a:r>
            <a:endParaRPr/>
          </a:p>
        </p:txBody>
      </p:sp>
      <p:sp>
        <p:nvSpPr>
          <p:cNvPr id="8" name="Geschweifte Klammer rechts 8"/>
          <p:cNvSpPr/>
          <p:nvPr/>
        </p:nvSpPr>
        <p:spPr bwMode="auto">
          <a:xfrm>
            <a:off x="4089331" y="2507627"/>
            <a:ext cx="153616" cy="488339"/>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70C0"/>
              </a:solidFill>
            </a:endParaRPr>
          </a:p>
        </p:txBody>
      </p:sp>
      <p:sp>
        <p:nvSpPr>
          <p:cNvPr id="9" name="Rectangle 301"/>
          <p:cNvSpPr/>
          <p:nvPr/>
        </p:nvSpPr>
        <p:spPr bwMode="auto">
          <a:xfrm>
            <a:off x="4315456" y="2488183"/>
            <a:ext cx="3395790" cy="523220"/>
          </a:xfrm>
          <a:prstGeom prst="rect">
            <a:avLst/>
          </a:prstGeom>
        </p:spPr>
        <p:txBody>
          <a:bodyPr wrap="square">
            <a:spAutoFit/>
          </a:bodyPr>
          <a:lstStyle/>
          <a:p>
            <a:pPr lvl="0">
              <a:spcBef>
                <a:spcPts val="600"/>
              </a:spcBef>
              <a:defRPr/>
            </a:pPr>
            <a:r>
              <a:rPr lang="de-DE" sz="1400">
                <a:solidFill>
                  <a:srgbClr val="0070C0"/>
                </a:solidFill>
              </a:rPr>
              <a:t>Loop over all possible combinations of fluid and structure nodes at the interface </a:t>
            </a:r>
            <a:endParaRPr/>
          </a:p>
        </p:txBody>
      </p:sp>
      <p:sp>
        <p:nvSpPr>
          <p:cNvPr id="10" name="Geschweifte Klammer rechts 10"/>
          <p:cNvSpPr/>
          <p:nvPr/>
        </p:nvSpPr>
        <p:spPr bwMode="auto">
          <a:xfrm rot="5400000">
            <a:off x="4567388" y="257682"/>
            <a:ext cx="258580" cy="7363559"/>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1" name="Rectangle 301"/>
          <p:cNvSpPr/>
          <p:nvPr/>
        </p:nvSpPr>
        <p:spPr bwMode="auto">
          <a:xfrm>
            <a:off x="1959944" y="4187593"/>
            <a:ext cx="5473468" cy="523220"/>
          </a:xfrm>
          <a:prstGeom prst="rect">
            <a:avLst/>
          </a:prstGeom>
        </p:spPr>
        <p:txBody>
          <a:bodyPr wrap="square">
            <a:spAutoFit/>
          </a:bodyPr>
          <a:lstStyle/>
          <a:p>
            <a:pPr lvl="0">
              <a:spcBef>
                <a:spcPts val="600"/>
              </a:spcBef>
              <a:defRPr/>
            </a:pPr>
            <a:r>
              <a:rPr lang="de-DE" sz="1400">
                <a:solidFill>
                  <a:srgbClr val="0070C0"/>
                </a:solidFill>
              </a:rPr>
              <a:t>If the nodes of a combination have approx. the same coordinates </a:t>
            </a:r>
            <a:r>
              <a:rPr lang="hu-HU" sz="1400">
                <a:solidFill>
                  <a:srgbClr val="000000"/>
                </a:solidFill>
              </a:rPr>
              <a:t>⇒</a:t>
            </a:r>
            <a:r>
              <a:rPr lang="de-DE" sz="1400">
                <a:solidFill>
                  <a:srgbClr val="0070C0"/>
                </a:solidFill>
              </a:rPr>
              <a:t> </a:t>
            </a:r>
            <a:r>
              <a:rPr lang="de-DE" sz="1400"/>
              <a:t>set them as a matching pair for FSI</a:t>
            </a:r>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37</a:t>
            </a:r>
          </a:p>
        </p:txBody>
      </p:sp>
      <p:sp>
        <p:nvSpPr>
          <p:cNvPr id="5" name="Title 2"/>
          <p:cNvSpPr>
            <a:spLocks noGrp="1"/>
          </p:cNvSpPr>
          <p:nvPr>
            <p:ph type="title"/>
          </p:nvPr>
        </p:nvSpPr>
        <p:spPr bwMode="auto">
          <a:xfrm>
            <a:off x="319090" y="189633"/>
            <a:ext cx="8508999" cy="820738"/>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matching</a:t>
            </a:r>
            <a:r>
              <a:rPr lang="de-DE">
                <a:solidFill>
                  <a:srgbClr val="0070C0"/>
                </a:solidFill>
              </a:rPr>
              <a:t> grid:</a:t>
            </a:r>
            <a:br>
              <a:rPr lang="de-DE">
                <a:solidFill>
                  <a:srgbClr val="0070C0"/>
                </a:solidFill>
              </a:rPr>
            </a:br>
            <a:r>
              <a:rPr lang="de-DE"/>
              <a:t>important code snippets highlighted</a:t>
            </a:r>
          </a:p>
        </p:txBody>
      </p:sp>
      <p:sp>
        <p:nvSpPr>
          <p:cNvPr id="6" name="Rectangle 161"/>
          <p:cNvSpPr/>
          <p:nvPr/>
        </p:nvSpPr>
        <p:spPr bwMode="auto">
          <a:xfrm>
            <a:off x="338180" y="1691330"/>
            <a:ext cx="10345870" cy="2232919"/>
          </a:xfrm>
          <a:prstGeom prst="rect">
            <a:avLst/>
          </a:prstGeom>
        </p:spPr>
        <p:txBody>
          <a:bodyPr wrap="square">
            <a:spAutoFit/>
          </a:bodyPr>
          <a:lstStyle/>
          <a:p>
            <a:pPr>
              <a:lnSpc>
                <a:spcPct val="107000"/>
              </a:lnSpc>
              <a:spcAft>
                <a:spcPts val="0"/>
              </a:spcAft>
              <a:defRPr/>
            </a:pPr>
            <a:r>
              <a:rPr lang="en-US" sz="1000" b="1">
                <a:solidFill>
                  <a:srgbClr val="0065BD"/>
                </a:solidFill>
                <a:latin typeface="Courier New"/>
                <a:ea typeface="Times New Roman"/>
              </a:rPr>
              <a:t>def </a:t>
            </a:r>
            <a:r>
              <a:rPr lang="en-US" sz="1000">
                <a:solidFill>
                  <a:srgbClr val="FF33CC"/>
                </a:solidFill>
                <a:latin typeface="Courier New"/>
                <a:ea typeface="Times New Roman"/>
              </a:rPr>
              <a:t>NeumannToStructure</a:t>
            </a:r>
            <a:r>
              <a:rPr lang="en-US" sz="1000" b="1">
                <a:solidFill>
                  <a:schemeClr val="bg2">
                    <a:lumMod val="50000"/>
                  </a:schemeClr>
                </a:solidFill>
                <a:latin typeface="Courier New"/>
                <a:ea typeface="Times New Roman"/>
              </a:rPr>
              <a:t>(</a:t>
            </a:r>
            <a:r>
              <a:rPr lang="en-US" sz="1000">
                <a:latin typeface="Courier New"/>
                <a:ea typeface="Times New Roman"/>
              </a:rPr>
              <a:t>FluidNodes</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b="1">
                <a:solidFill>
                  <a:srgbClr val="0065BD"/>
                </a:solidFill>
                <a:latin typeface="Courier New"/>
                <a:ea typeface="Times New Roman"/>
              </a:rPr>
              <a:t>   for </a:t>
            </a:r>
            <a:r>
              <a:rPr lang="en-US" sz="1000">
                <a:latin typeface="Courier New"/>
                <a:ea typeface="Times New Roman"/>
              </a:rPr>
              <a:t>fluid_node </a:t>
            </a:r>
            <a:r>
              <a:rPr lang="en-US" sz="1000" b="1">
                <a:solidFill>
                  <a:srgbClr val="0065BD"/>
                </a:solidFill>
                <a:latin typeface="Courier New"/>
                <a:ea typeface="Times New Roman"/>
              </a:rPr>
              <a:t>in </a:t>
            </a:r>
            <a:r>
              <a:rPr lang="en-US" sz="1000">
                <a:latin typeface="Courier New"/>
                <a:ea typeface="Times New Roman"/>
              </a:rPr>
              <a:t>FluidNodes:</a:t>
            </a:r>
            <a:endParaRPr/>
          </a:p>
          <a:p>
            <a:pPr>
              <a:lnSpc>
                <a:spcPct val="107000"/>
              </a:lnSpc>
              <a:spcAft>
                <a:spcPts val="0"/>
              </a:spcAft>
              <a:defRPr/>
            </a:pPr>
            <a:r>
              <a:rPr lang="en-US" sz="1000" b="1">
                <a:solidFill>
                  <a:srgbClr val="0065BD"/>
                </a:solidFill>
                <a:latin typeface="Courier New"/>
                <a:ea typeface="Times New Roman"/>
              </a:rPr>
              <a:t>       </a:t>
            </a:r>
            <a:r>
              <a:rPr lang="en-US" sz="1000">
                <a:latin typeface="Courier New"/>
                <a:ea typeface="Times New Roman"/>
              </a:rPr>
              <a:t>StructNodes</a:t>
            </a:r>
            <a:r>
              <a:rPr lang="en-US" sz="1000" b="1">
                <a:solidFill>
                  <a:schemeClr val="bg2">
                    <a:lumMod val="50000"/>
                  </a:schemeClr>
                </a:solidFill>
                <a:latin typeface="Courier New"/>
                <a:ea typeface="Times New Roman"/>
              </a:rPr>
              <a:t>[</a:t>
            </a:r>
            <a:r>
              <a:rPr lang="en-US" sz="1000">
                <a:latin typeface="Courier New"/>
                <a:ea typeface="Times New Roman"/>
              </a:rPr>
              <a:t>fluid_node.GetValue</a:t>
            </a:r>
            <a:r>
              <a:rPr lang="en-US" sz="1000" b="1">
                <a:solidFill>
                  <a:schemeClr val="bg2">
                    <a:lumMod val="50000"/>
                  </a:schemeClr>
                </a:solidFill>
                <a:latin typeface="Courier New"/>
                <a:ea typeface="Times New Roman"/>
              </a:rPr>
              <a:t>(</a:t>
            </a:r>
            <a:r>
              <a:rPr lang="en-US" sz="1000">
                <a:latin typeface="Courier New"/>
                <a:ea typeface="Times New Roman"/>
              </a:rPr>
              <a:t>PATCH_INDEX</a:t>
            </a:r>
            <a:r>
              <a:rPr lang="en-US" sz="1000" b="1">
                <a:solidFill>
                  <a:schemeClr val="bg2">
                    <a:lumMod val="50000"/>
                  </a:schemeClr>
                </a:solidFill>
                <a:latin typeface="Courier New"/>
                <a:ea typeface="Times New Roman"/>
              </a:rPr>
              <a:t>)].</a:t>
            </a:r>
            <a:r>
              <a:rPr lang="en-US" sz="1000">
                <a:latin typeface="Courier New"/>
                <a:ea typeface="Times New Roman"/>
              </a:rPr>
              <a:t>SetSolutionStepValue</a:t>
            </a:r>
            <a:r>
              <a:rPr lang="en-US" sz="1000" b="1">
                <a:solidFill>
                  <a:schemeClr val="bg2">
                    <a:lumMod val="50000"/>
                  </a:schemeClr>
                </a:solidFill>
                <a:latin typeface="Courier New"/>
                <a:ea typeface="Times New Roman"/>
              </a:rPr>
              <a:t>(</a:t>
            </a:r>
            <a:r>
              <a:rPr lang="en-US" sz="1000">
                <a:latin typeface="Courier New"/>
                <a:ea typeface="Times New Roman"/>
              </a:rPr>
              <a:t>POINT_LOAD_X</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a:t>
            </a:r>
            <a:r>
              <a:rPr lang="en-US" sz="1000">
                <a:solidFill>
                  <a:srgbClr val="FF0000"/>
                </a:solidFill>
                <a:latin typeface="Courier New"/>
                <a:ea typeface="Times New Roman"/>
              </a:rPr>
              <a:t>-1</a:t>
            </a:r>
            <a:r>
              <a:rPr lang="en-US" sz="1000" b="1">
                <a:solidFill>
                  <a:schemeClr val="bg2">
                    <a:lumMod val="50000"/>
                  </a:schemeClr>
                </a:solidFill>
                <a:latin typeface="Courier New"/>
                <a:ea typeface="Times New Roman"/>
              </a:rPr>
              <a:t>*</a:t>
            </a:r>
            <a:r>
              <a:rPr lang="en-US" sz="1000">
                <a:latin typeface="Courier New"/>
                <a:ea typeface="Times New Roman"/>
              </a:rPr>
              <a:t>fluid_node.GetSolutionStepValue</a:t>
            </a:r>
            <a:r>
              <a:rPr lang="en-US" sz="1000" b="1">
                <a:solidFill>
                  <a:schemeClr val="bg2">
                    <a:lumMod val="50000"/>
                  </a:schemeClr>
                </a:solidFill>
                <a:latin typeface="Courier New"/>
                <a:ea typeface="Times New Roman"/>
              </a:rPr>
              <a:t>(</a:t>
            </a:r>
            <a:r>
              <a:rPr lang="en-US" sz="1000">
                <a:latin typeface="Courier New"/>
                <a:ea typeface="Times New Roman"/>
              </a:rPr>
              <a:t>						                             REACTION_X</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fluid_node.GetValue</a:t>
            </a:r>
            <a:r>
              <a:rPr lang="en-US" sz="1000" b="1">
                <a:solidFill>
                  <a:schemeClr val="bg2">
                    <a:lumMod val="50000"/>
                  </a:schemeClr>
                </a:solidFill>
                <a:latin typeface="Courier New"/>
                <a:ea typeface="Times New Roman"/>
              </a:rPr>
              <a:t>(</a:t>
            </a:r>
            <a:r>
              <a:rPr lang="en-US" sz="1000">
                <a:latin typeface="Courier New"/>
                <a:ea typeface="Times New Roman"/>
              </a:rPr>
              <a:t>PATCH_INDEX</a:t>
            </a:r>
            <a:r>
              <a:rPr lang="en-US" sz="1000" b="1">
                <a:solidFill>
                  <a:schemeClr val="bg2">
                    <a:lumMod val="50000"/>
                  </a:schemeClr>
                </a:solidFill>
                <a:latin typeface="Courier New"/>
                <a:ea typeface="Times New Roman"/>
              </a:rPr>
              <a:t>)].</a:t>
            </a:r>
            <a:r>
              <a:rPr lang="en-US" sz="1000">
                <a:latin typeface="Courier New"/>
                <a:ea typeface="Times New Roman"/>
              </a:rPr>
              <a:t>SetSolutionStepValue</a:t>
            </a:r>
            <a:r>
              <a:rPr lang="en-US" sz="1000" b="1">
                <a:solidFill>
                  <a:schemeClr val="bg2">
                    <a:lumMod val="50000"/>
                  </a:schemeClr>
                </a:solidFill>
                <a:latin typeface="Courier New"/>
                <a:ea typeface="Times New Roman"/>
              </a:rPr>
              <a:t>(</a:t>
            </a:r>
            <a:r>
              <a:rPr lang="en-US" sz="1000">
                <a:latin typeface="Courier New"/>
                <a:ea typeface="Times New Roman"/>
              </a:rPr>
              <a:t>POINT_LOAD_Y</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a:t>
            </a:r>
            <a:r>
              <a:rPr lang="en-US" sz="1000">
                <a:solidFill>
                  <a:srgbClr val="FF0000"/>
                </a:solidFill>
                <a:latin typeface="Courier New"/>
                <a:ea typeface="Times New Roman"/>
              </a:rPr>
              <a:t>-1</a:t>
            </a:r>
            <a:r>
              <a:rPr lang="en-US" sz="1000" b="1">
                <a:solidFill>
                  <a:schemeClr val="bg2">
                    <a:lumMod val="50000"/>
                  </a:schemeClr>
                </a:solidFill>
                <a:latin typeface="Courier New"/>
                <a:ea typeface="Times New Roman"/>
              </a:rPr>
              <a:t>*</a:t>
            </a:r>
            <a:r>
              <a:rPr lang="en-US" sz="1000">
                <a:latin typeface="Courier New"/>
                <a:ea typeface="Times New Roman"/>
              </a:rPr>
              <a:t>fluid_node.GetSolutionStepValue</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REACTION_Y</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b="1">
              <a:solidFill>
                <a:schemeClr val="bg2">
                  <a:lumMod val="50000"/>
                </a:schemeClr>
              </a:solidFill>
              <a:latin typeface="Courier New"/>
              <a:ea typeface="Times New Roman"/>
            </a:endParaRPr>
          </a:p>
          <a:p>
            <a:pPr>
              <a:lnSpc>
                <a:spcPct val="107000"/>
              </a:lnSpc>
              <a:spcAft>
                <a:spcPts val="0"/>
              </a:spcAft>
              <a:defRPr/>
            </a:pPr>
            <a:r>
              <a:rPr lang="en-US" sz="1000">
                <a:solidFill>
                  <a:srgbClr val="00B050"/>
                </a:solidFill>
                <a:latin typeface="Courier New"/>
                <a:ea typeface="Times New Roman"/>
              </a:rPr>
              <a:t># Apply Neumann B.C.'s from fluid solver to structural solver</a:t>
            </a:r>
            <a:endParaRPr/>
          </a:p>
          <a:p>
            <a:pPr>
              <a:lnSpc>
                <a:spcPct val="107000"/>
              </a:lnSpc>
              <a:spcAft>
                <a:spcPts val="0"/>
              </a:spcAft>
              <a:defRPr/>
            </a:pPr>
            <a:r>
              <a:rPr lang="en-US" sz="1000">
                <a:latin typeface="Courier New"/>
                <a:ea typeface="Times New Roman"/>
              </a:rPr>
              <a:t>NeumannToStructure</a:t>
            </a:r>
            <a:r>
              <a:rPr lang="en-US" sz="1000" b="1">
                <a:solidFill>
                  <a:schemeClr val="bg2">
                    <a:lumMod val="50000"/>
                  </a:schemeClr>
                </a:solidFill>
                <a:latin typeface="Courier New"/>
                <a:ea typeface="Times New Roman"/>
              </a:rPr>
              <a:t>(</a:t>
            </a:r>
            <a:r>
              <a:rPr lang="en-US" sz="1000">
                <a:latin typeface="Courier New"/>
                <a:ea typeface="Times New Roman"/>
              </a:rPr>
              <a:t>structure_interface.Nodes</a:t>
            </a:r>
            <a:r>
              <a:rPr lang="en-US" sz="1000" b="1">
                <a:solidFill>
                  <a:schemeClr val="bg2">
                    <a:lumMod val="50000"/>
                  </a:schemeClr>
                </a:solidFill>
                <a:latin typeface="Courier New"/>
                <a:ea typeface="Times New Roman"/>
              </a:rPr>
              <a:t>,</a:t>
            </a:r>
            <a:r>
              <a:rPr lang="en-US" sz="1000">
                <a:latin typeface="Courier New"/>
                <a:ea typeface="Times New Roman"/>
              </a:rPr>
              <a:t> fluid_interface.Nodes</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b="1">
              <a:solidFill>
                <a:schemeClr val="bg2">
                  <a:lumMod val="50000"/>
                </a:schemeClr>
              </a:solidFill>
              <a:latin typeface="Courier New"/>
              <a:ea typeface="Times New Roman"/>
            </a:endParaRPr>
          </a:p>
          <a:p>
            <a:pPr>
              <a:lnSpc>
                <a:spcPct val="107000"/>
              </a:lnSpc>
              <a:spcAft>
                <a:spcPts val="0"/>
              </a:spcAft>
              <a:defRPr/>
            </a:pPr>
            <a:endParaRPr lang="en-US" sz="1000" b="1">
              <a:solidFill>
                <a:schemeClr val="bg2">
                  <a:lumMod val="50000"/>
                </a:schemeClr>
              </a:solidFill>
              <a:latin typeface="Courier New"/>
              <a:ea typeface="Times New Roman"/>
            </a:endParaRPr>
          </a:p>
        </p:txBody>
      </p:sp>
      <p:sp>
        <p:nvSpPr>
          <p:cNvPr id="7" name="Rectangle 301"/>
          <p:cNvSpPr/>
          <p:nvPr/>
        </p:nvSpPr>
        <p:spPr bwMode="auto">
          <a:xfrm>
            <a:off x="338180" y="1045482"/>
            <a:ext cx="7809532" cy="538609"/>
          </a:xfrm>
          <a:prstGeom prst="rect">
            <a:avLst/>
          </a:prstGeom>
        </p:spPr>
        <p:txBody>
          <a:bodyPr wrap="square">
            <a:spAutoFit/>
          </a:bodyPr>
          <a:lstStyle/>
          <a:p>
            <a:pPr lvl="0">
              <a:spcBef>
                <a:spcPts val="600"/>
              </a:spcBef>
              <a:defRPr/>
            </a:pPr>
            <a:r>
              <a:rPr lang="de-DE" sz="1400">
                <a:solidFill>
                  <a:srgbClr val="0070C0"/>
                </a:solidFill>
              </a:rPr>
              <a:t>Apply forces from fluid on structure</a:t>
            </a:r>
            <a:endParaRPr lang="de-DE" sz="1400"/>
          </a:p>
          <a:p>
            <a:pPr lvl="0">
              <a:spcBef>
                <a:spcPts val="600"/>
              </a:spcBef>
              <a:defRPr/>
            </a:pPr>
            <a:r>
              <a:rPr lang="de-DE" sz="1000"/>
              <a:t>Compare Exercise_08: MainKratosFsiWithMatching.py: lines 264-271, 423, 460</a:t>
            </a:r>
            <a:endParaRPr/>
          </a:p>
        </p:txBody>
      </p:sp>
      <p:sp>
        <p:nvSpPr>
          <p:cNvPr id="8" name="Rectangle 301"/>
          <p:cNvSpPr/>
          <p:nvPr/>
        </p:nvSpPr>
        <p:spPr bwMode="auto">
          <a:xfrm>
            <a:off x="319090" y="3865651"/>
            <a:ext cx="7809532" cy="538609"/>
          </a:xfrm>
          <a:prstGeom prst="rect">
            <a:avLst/>
          </a:prstGeom>
        </p:spPr>
        <p:txBody>
          <a:bodyPr wrap="square">
            <a:spAutoFit/>
          </a:bodyPr>
          <a:lstStyle/>
          <a:p>
            <a:pPr lvl="0">
              <a:spcBef>
                <a:spcPts val="600"/>
              </a:spcBef>
              <a:defRPr/>
            </a:pPr>
            <a:r>
              <a:rPr lang="de-DE" sz="1400">
                <a:solidFill>
                  <a:srgbClr val="0070C0"/>
                </a:solidFill>
              </a:rPr>
              <a:t>Apply displacements of structure on fluid mesh</a:t>
            </a:r>
            <a:endParaRPr lang="de-DE" sz="1400"/>
          </a:p>
          <a:p>
            <a:pPr lvl="0">
              <a:spcBef>
                <a:spcPts val="600"/>
              </a:spcBef>
              <a:defRPr/>
            </a:pPr>
            <a:r>
              <a:rPr lang="de-DE" sz="1000"/>
              <a:t>Compare Exercise_08: MainKratosFsiWithMatching.py: lines 273-276, 410, 449</a:t>
            </a:r>
            <a:endParaRPr/>
          </a:p>
        </p:txBody>
      </p:sp>
      <p:sp>
        <p:nvSpPr>
          <p:cNvPr id="9" name="Rectangle 161"/>
          <p:cNvSpPr/>
          <p:nvPr/>
        </p:nvSpPr>
        <p:spPr bwMode="auto">
          <a:xfrm>
            <a:off x="338180" y="4518492"/>
            <a:ext cx="8709566" cy="1738937"/>
          </a:xfrm>
          <a:prstGeom prst="rect">
            <a:avLst/>
          </a:prstGeom>
        </p:spPr>
        <p:txBody>
          <a:bodyPr wrap="square">
            <a:spAutoFit/>
          </a:bodyPr>
          <a:lstStyle/>
          <a:p>
            <a:pPr>
              <a:lnSpc>
                <a:spcPct val="107000"/>
              </a:lnSpc>
              <a:spcAft>
                <a:spcPts val="0"/>
              </a:spcAft>
              <a:defRPr/>
            </a:pPr>
            <a:r>
              <a:rPr lang="en-US" sz="1000" b="1">
                <a:solidFill>
                  <a:srgbClr val="0065BD"/>
                </a:solidFill>
                <a:latin typeface="Courier New"/>
                <a:ea typeface="Times New Roman"/>
              </a:rPr>
              <a:t>def</a:t>
            </a:r>
            <a:r>
              <a:rPr lang="en-US" sz="1000">
                <a:latin typeface="Courier New"/>
                <a:ea typeface="Times New Roman"/>
              </a:rPr>
              <a:t> </a:t>
            </a:r>
            <a:r>
              <a:rPr lang="en-US" sz="1000">
                <a:solidFill>
                  <a:srgbClr val="FF33CC"/>
                </a:solidFill>
                <a:latin typeface="Courier New"/>
                <a:ea typeface="Times New Roman"/>
              </a:rPr>
              <a:t>DisplacementToMesh</a:t>
            </a:r>
            <a:r>
              <a:rPr lang="en-US" sz="1000" b="1">
                <a:solidFill>
                  <a:schemeClr val="bg2">
                    <a:lumMod val="50000"/>
                  </a:schemeClr>
                </a:solidFill>
                <a:latin typeface="Courier New"/>
                <a:ea typeface="Times New Roman"/>
              </a:rPr>
              <a:t>(</a:t>
            </a:r>
            <a:r>
              <a:rPr lang="en-US" sz="1000">
                <a:latin typeface="Courier New"/>
                <a:ea typeface="Times New Roman"/>
              </a:rPr>
              <a:t>FluidNodes</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a:t>
            </a:r>
            <a:r>
              <a:rPr lang="en-US" sz="1000">
                <a:solidFill>
                  <a:srgbClr val="0065BD"/>
                </a:solidFill>
                <a:latin typeface="Courier New"/>
                <a:ea typeface="Times New Roman"/>
              </a:rPr>
              <a:t>for</a:t>
            </a:r>
            <a:r>
              <a:rPr lang="en-US" sz="1000">
                <a:latin typeface="Courier New"/>
                <a:ea typeface="Times New Roman"/>
              </a:rPr>
              <a:t> struct_node </a:t>
            </a:r>
            <a:r>
              <a:rPr lang="en-US" sz="1000">
                <a:solidFill>
                  <a:srgbClr val="0065BD"/>
                </a:solidFill>
                <a:latin typeface="Courier New"/>
                <a:ea typeface="Times New Roman"/>
              </a:rPr>
              <a:t>in</a:t>
            </a:r>
            <a:r>
              <a:rPr lang="en-US" sz="1000">
                <a:latin typeface="Courier New"/>
                <a:ea typeface="Times New Roman"/>
              </a:rPr>
              <a:t> StructNodes</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FluidNodes</a:t>
            </a:r>
            <a:r>
              <a:rPr lang="en-US" sz="1000" b="1">
                <a:solidFill>
                  <a:schemeClr val="bg2">
                    <a:lumMod val="50000"/>
                  </a:schemeClr>
                </a:solidFill>
                <a:latin typeface="Courier New"/>
                <a:ea typeface="Times New Roman"/>
              </a:rPr>
              <a:t>[</a:t>
            </a:r>
            <a:r>
              <a:rPr lang="en-US" sz="1000">
                <a:latin typeface="Courier New"/>
                <a:ea typeface="Times New Roman"/>
              </a:rPr>
              <a:t>struct_node.GetValue</a:t>
            </a:r>
            <a:r>
              <a:rPr lang="en-US" sz="1000" b="1">
                <a:solidFill>
                  <a:schemeClr val="bg2">
                    <a:lumMod val="50000"/>
                  </a:schemeClr>
                </a:solidFill>
                <a:latin typeface="Courier New"/>
                <a:ea typeface="Times New Roman"/>
              </a:rPr>
              <a:t>(</a:t>
            </a:r>
            <a:r>
              <a:rPr lang="en-US" sz="1000">
                <a:latin typeface="Courier New"/>
                <a:ea typeface="Times New Roman"/>
              </a:rPr>
              <a:t>PATCH_INDEX</a:t>
            </a:r>
            <a:r>
              <a:rPr lang="en-US" sz="1000" b="1">
                <a:solidFill>
                  <a:schemeClr val="bg2">
                    <a:lumMod val="50000"/>
                  </a:schemeClr>
                </a:solidFill>
                <a:latin typeface="Courier New"/>
                <a:ea typeface="Times New Roman"/>
              </a:rPr>
              <a:t>)].</a:t>
            </a:r>
            <a:r>
              <a:rPr lang="en-US" sz="1000">
                <a:latin typeface="Courier New"/>
                <a:ea typeface="Times New Roman"/>
              </a:rPr>
              <a:t>SetSolutionStepValue</a:t>
            </a:r>
            <a:r>
              <a:rPr lang="en-US" sz="1000" b="1">
                <a:solidFill>
                  <a:schemeClr val="bg2">
                    <a:lumMod val="50000"/>
                  </a:schemeClr>
                </a:solidFill>
                <a:latin typeface="Courier New"/>
                <a:ea typeface="Times New Roman"/>
              </a:rPr>
              <a:t>(</a:t>
            </a:r>
            <a:r>
              <a:rPr lang="en-US" sz="1000">
                <a:latin typeface="Courier New"/>
                <a:ea typeface="Times New Roman"/>
              </a:rPr>
              <a:t>DISPLACEMENT_X</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struct_node.GetSolutionStepValue</a:t>
            </a:r>
            <a:r>
              <a:rPr lang="en-US" sz="1000" b="1">
                <a:solidFill>
                  <a:schemeClr val="bg2">
                    <a:lumMod val="50000"/>
                  </a:schemeClr>
                </a:solidFill>
                <a:latin typeface="Courier New"/>
                <a:ea typeface="Times New Roman"/>
              </a:rPr>
              <a:t>(</a:t>
            </a:r>
            <a:r>
              <a:rPr lang="en-US" sz="1000">
                <a:latin typeface="Courier New"/>
                <a:ea typeface="Times New Roman"/>
              </a:rPr>
              <a:t>DISPLACEMENT_X</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a:t>
            </a:r>
            <a:endParaRPr/>
          </a:p>
          <a:p>
            <a:pPr>
              <a:lnSpc>
                <a:spcPct val="107000"/>
              </a:lnSpc>
              <a:spcAft>
                <a:spcPts val="0"/>
              </a:spcAft>
              <a:defRPr/>
            </a:pPr>
            <a:r>
              <a:rPr lang="en-US" sz="1000">
                <a:latin typeface="Courier New"/>
                <a:ea typeface="Times New Roman"/>
              </a:rPr>
              <a:t>        FluidNodes</a:t>
            </a:r>
            <a:r>
              <a:rPr lang="en-US" sz="1000" b="1">
                <a:solidFill>
                  <a:schemeClr val="bg2">
                    <a:lumMod val="50000"/>
                  </a:schemeClr>
                </a:solidFill>
                <a:latin typeface="Courier New"/>
                <a:ea typeface="Times New Roman"/>
              </a:rPr>
              <a:t>[</a:t>
            </a:r>
            <a:r>
              <a:rPr lang="en-US" sz="1000">
                <a:latin typeface="Courier New"/>
                <a:ea typeface="Times New Roman"/>
              </a:rPr>
              <a:t>struct_node.GetValue</a:t>
            </a:r>
            <a:r>
              <a:rPr lang="en-US" sz="1000" b="1">
                <a:solidFill>
                  <a:schemeClr val="bg2">
                    <a:lumMod val="50000"/>
                  </a:schemeClr>
                </a:solidFill>
                <a:latin typeface="Courier New"/>
                <a:ea typeface="Times New Roman"/>
              </a:rPr>
              <a:t>(</a:t>
            </a:r>
            <a:r>
              <a:rPr lang="en-US" sz="1000">
                <a:latin typeface="Courier New"/>
                <a:ea typeface="Times New Roman"/>
              </a:rPr>
              <a:t>PATCH_INDEX</a:t>
            </a:r>
            <a:r>
              <a:rPr lang="en-US" sz="1000" b="1">
                <a:solidFill>
                  <a:schemeClr val="bg2">
                    <a:lumMod val="50000"/>
                  </a:schemeClr>
                </a:solidFill>
                <a:latin typeface="Courier New"/>
                <a:ea typeface="Times New Roman"/>
              </a:rPr>
              <a:t>)].</a:t>
            </a:r>
            <a:r>
              <a:rPr lang="en-US" sz="1000">
                <a:latin typeface="Courier New"/>
                <a:ea typeface="Times New Roman"/>
              </a:rPr>
              <a:t>SetSolutionStepValue</a:t>
            </a:r>
            <a:r>
              <a:rPr lang="en-US" sz="1000" b="1">
                <a:solidFill>
                  <a:schemeClr val="bg2">
                    <a:lumMod val="50000"/>
                  </a:schemeClr>
                </a:solidFill>
                <a:latin typeface="Courier New"/>
                <a:ea typeface="Times New Roman"/>
              </a:rPr>
              <a:t>(</a:t>
            </a:r>
            <a:r>
              <a:rPr lang="en-US" sz="1000">
                <a:latin typeface="Courier New"/>
                <a:ea typeface="Times New Roman"/>
              </a:rPr>
              <a:t>DISPLACEMENT_Y</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struct_node.GetSolutionStepValue</a:t>
            </a:r>
            <a:r>
              <a:rPr lang="en-US" sz="1000" b="1">
                <a:solidFill>
                  <a:schemeClr val="bg2">
                    <a:lumMod val="50000"/>
                  </a:schemeClr>
                </a:solidFill>
                <a:latin typeface="Courier New"/>
                <a:ea typeface="Times New Roman"/>
              </a:rPr>
              <a:t>(</a:t>
            </a:r>
            <a:r>
              <a:rPr lang="en-US" sz="1000">
                <a:latin typeface="Courier New"/>
                <a:ea typeface="Times New Roman"/>
              </a:rPr>
              <a:t>DISPLACEMENT_Y</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solidFill>
                  <a:srgbClr val="00B050"/>
                </a:solidFill>
                <a:latin typeface="Courier New"/>
                <a:ea typeface="Times New Roman"/>
              </a:rPr>
              <a:t># Apply Dirichlet B.C.'s from structural solver to mesh solver</a:t>
            </a:r>
            <a:endParaRPr/>
          </a:p>
          <a:p>
            <a:pPr>
              <a:lnSpc>
                <a:spcPct val="107000"/>
              </a:lnSpc>
              <a:spcAft>
                <a:spcPts val="0"/>
              </a:spcAft>
              <a:defRPr/>
            </a:pPr>
            <a:r>
              <a:rPr lang="en-US" sz="1000">
                <a:latin typeface="Courier New"/>
                <a:ea typeface="Times New Roman"/>
              </a:rPr>
              <a:t>DisplacementToMesh</a:t>
            </a:r>
            <a:r>
              <a:rPr lang="en-US" sz="1000" b="1">
                <a:solidFill>
                  <a:schemeClr val="bg2">
                    <a:lumMod val="50000"/>
                  </a:schemeClr>
                </a:solidFill>
                <a:latin typeface="Courier New"/>
                <a:ea typeface="Times New Roman"/>
              </a:rPr>
              <a:t>(</a:t>
            </a:r>
            <a:r>
              <a:rPr lang="en-US" sz="1000">
                <a:latin typeface="Courier New"/>
                <a:ea typeface="Times New Roman"/>
              </a:rPr>
              <a:t>structure_interface.Nodes</a:t>
            </a:r>
            <a:r>
              <a:rPr lang="en-US" sz="1000" b="1">
                <a:solidFill>
                  <a:schemeClr val="bg2">
                    <a:lumMod val="50000"/>
                  </a:schemeClr>
                </a:solidFill>
                <a:latin typeface="Courier New"/>
                <a:ea typeface="Times New Roman"/>
              </a:rPr>
              <a:t>,</a:t>
            </a:r>
            <a:r>
              <a:rPr lang="en-US" sz="1000">
                <a:latin typeface="Courier New"/>
                <a:ea typeface="Times New Roman"/>
              </a:rPr>
              <a:t> fluid_interface.Nodes</a:t>
            </a:r>
            <a:r>
              <a:rPr lang="en-US" sz="1000" b="1">
                <a:solidFill>
                  <a:schemeClr val="bg2">
                    <a:lumMod val="50000"/>
                  </a:schemeClr>
                </a:solidFill>
                <a:latin typeface="Courier New"/>
                <a:ea typeface="Times New Roman"/>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FROM CFD TO FSI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38</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latin typeface="Cambria Math"/>
                <a:ea typeface="Cambria Math"/>
              </a:rPr>
              <a:t>⇒</a:t>
            </a:r>
            <a:r>
              <a:rPr lang="hu-HU"/>
              <a:t> </a:t>
            </a:r>
            <a:r>
              <a:rPr lang="hu-HU" u="sng"/>
              <a:t>non-matching</a:t>
            </a:r>
            <a:r>
              <a:rPr lang="hu-HU"/>
              <a:t> grid</a:t>
            </a:r>
            <a:endParaRPr lang="de-DE"/>
          </a:p>
        </p:txBody>
      </p:sp>
      <p:sp>
        <p:nvSpPr>
          <p:cNvPr id="6" name="Rectangle 66"/>
          <p:cNvSpPr/>
          <p:nvPr/>
        </p:nvSpPr>
        <p:spPr bwMode="auto">
          <a:xfrm>
            <a:off x="345029" y="4593808"/>
            <a:ext cx="3373032" cy="1323439"/>
          </a:xfrm>
          <a:prstGeom prst="rect">
            <a:avLst/>
          </a:prstGeom>
        </p:spPr>
        <p:txBody>
          <a:bodyPr wrap="square">
            <a:spAutoFit/>
          </a:bodyPr>
          <a:lstStyle/>
          <a:p>
            <a:pPr lvl="0">
              <a:spcBef>
                <a:spcPts val="600"/>
              </a:spcBef>
              <a:defRPr/>
            </a:pPr>
            <a:r>
              <a:rPr lang="hu-HU" sz="1400">
                <a:solidFill>
                  <a:srgbClr val="0070C0"/>
                </a:solidFill>
              </a:rPr>
              <a:t>CFD – </a:t>
            </a:r>
            <a:r>
              <a:rPr lang="de-DE" sz="1400">
                <a:solidFill>
                  <a:srgbClr val="0070C0"/>
                </a:solidFill>
              </a:rPr>
              <a:t>Reaction magnitude</a:t>
            </a:r>
            <a:r>
              <a:rPr lang="hu-HU" sz="1400">
                <a:solidFill>
                  <a:srgbClr val="0070C0"/>
                </a:solidFill>
              </a:rPr>
              <a:t> </a:t>
            </a:r>
            <a:endParaRPr/>
          </a:p>
          <a:p>
            <a:pPr lvl="0">
              <a:spcBef>
                <a:spcPts val="600"/>
              </a:spcBef>
              <a:defRPr/>
            </a:pPr>
            <a:r>
              <a:rPr lang="hu-HU" sz="1400">
                <a:solidFill>
                  <a:srgbClr val="000000"/>
                </a:solidFill>
              </a:rPr>
              <a:t>⇒ needs to be „communicated/sent” to the structural solver</a:t>
            </a:r>
          </a:p>
          <a:p>
            <a:pPr lvl="0">
              <a:spcBef>
                <a:spcPts val="600"/>
              </a:spcBef>
              <a:defRPr/>
            </a:pPr>
            <a:r>
              <a:rPr lang="hu-HU" sz="1400">
                <a:solidFill>
                  <a:srgbClr val="000000"/>
                </a:solidFill>
              </a:rPr>
              <a:t>⇒ mesh size on the </a:t>
            </a:r>
            <a:r>
              <a:rPr lang="hu-HU" sz="1400" i="1">
                <a:solidFill>
                  <a:srgbClr val="000000"/>
                </a:solidFill>
              </a:rPr>
              <a:t>structure interface of the CFD domain </a:t>
            </a:r>
            <a:r>
              <a:rPr lang="hu-HU" sz="1400">
                <a:solidFill>
                  <a:srgbClr val="000000"/>
                </a:solidFill>
              </a:rPr>
              <a:t>is </a:t>
            </a:r>
            <a:r>
              <a:rPr lang="hu-HU" sz="1400" i="1">
                <a:solidFill>
                  <a:srgbClr val="000000"/>
                </a:solidFill>
              </a:rPr>
              <a:t>3.0</a:t>
            </a:r>
            <a:endParaRPr lang="hu-HU" sz="1400" i="1">
              <a:solidFill>
                <a:srgbClr val="0070C0"/>
              </a:solidFill>
            </a:endParaRPr>
          </a:p>
        </p:txBody>
      </p:sp>
      <p:grpSp>
        <p:nvGrpSpPr>
          <p:cNvPr id="7" name="Group 67"/>
          <p:cNvGrpSpPr/>
          <p:nvPr/>
        </p:nvGrpSpPr>
        <p:grpSpPr bwMode="auto">
          <a:xfrm>
            <a:off x="1731287" y="842809"/>
            <a:ext cx="3924063" cy="2043337"/>
            <a:chOff x="358775" y="1175975"/>
            <a:chExt cx="3924063" cy="2043337"/>
          </a:xfrm>
        </p:grpSpPr>
        <p:pic>
          <p:nvPicPr>
            <p:cNvPr id="8" name="Picture 68"/>
            <p:cNvPicPr>
              <a:picLocks noChangeAspect="1"/>
            </p:cNvPicPr>
            <p:nvPr/>
          </p:nvPicPr>
          <p:blipFill>
            <a:blip r:embed="rId2"/>
            <a:stretch/>
          </p:blipFill>
          <p:spPr bwMode="auto">
            <a:xfrm>
              <a:off x="358775" y="1175975"/>
              <a:ext cx="3924063" cy="2043337"/>
            </a:xfrm>
            <a:prstGeom prst="rect">
              <a:avLst/>
            </a:prstGeom>
            <a:ln w="12700">
              <a:noFill/>
            </a:ln>
          </p:spPr>
        </p:pic>
        <p:sp>
          <p:nvSpPr>
            <p:cNvPr id="9" name="Oval 69"/>
            <p:cNvSpPr/>
            <p:nvPr/>
          </p:nvSpPr>
          <p:spPr bwMode="auto">
            <a:xfrm>
              <a:off x="1471633" y="1270936"/>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Oval 70"/>
            <p:cNvSpPr/>
            <p:nvPr/>
          </p:nvSpPr>
          <p:spPr bwMode="auto">
            <a:xfrm>
              <a:off x="1825659" y="1270936"/>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Oval 71"/>
            <p:cNvSpPr/>
            <p:nvPr/>
          </p:nvSpPr>
          <p:spPr bwMode="auto">
            <a:xfrm>
              <a:off x="2168889" y="1271559"/>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Oval 72"/>
            <p:cNvSpPr/>
            <p:nvPr/>
          </p:nvSpPr>
          <p:spPr bwMode="auto">
            <a:xfrm>
              <a:off x="2522916" y="1266962"/>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Oval 73"/>
            <p:cNvSpPr/>
            <p:nvPr/>
          </p:nvSpPr>
          <p:spPr bwMode="auto">
            <a:xfrm>
              <a:off x="2876942"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Oval 74"/>
            <p:cNvSpPr/>
            <p:nvPr/>
          </p:nvSpPr>
          <p:spPr bwMode="auto">
            <a:xfrm>
              <a:off x="3220452"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5" name="Oval 75"/>
            <p:cNvSpPr/>
            <p:nvPr/>
          </p:nvSpPr>
          <p:spPr bwMode="auto">
            <a:xfrm>
              <a:off x="1484085" y="163382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76"/>
            <p:cNvSpPr/>
            <p:nvPr/>
          </p:nvSpPr>
          <p:spPr bwMode="auto">
            <a:xfrm>
              <a:off x="1470893" y="1983967"/>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7" name="Oval 77"/>
            <p:cNvSpPr/>
            <p:nvPr/>
          </p:nvSpPr>
          <p:spPr bwMode="auto">
            <a:xfrm>
              <a:off x="1470154" y="2334110"/>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Oval 78"/>
            <p:cNvSpPr/>
            <p:nvPr/>
          </p:nvSpPr>
          <p:spPr bwMode="auto">
            <a:xfrm>
              <a:off x="1479930" y="2684254"/>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9" name="Oval 79"/>
            <p:cNvSpPr/>
            <p:nvPr/>
          </p:nvSpPr>
          <p:spPr bwMode="auto">
            <a:xfrm>
              <a:off x="1479930" y="3040307"/>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0" name="Oval 80"/>
            <p:cNvSpPr/>
            <p:nvPr/>
          </p:nvSpPr>
          <p:spPr bwMode="auto">
            <a:xfrm>
              <a:off x="3579889"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1" name="Oval 81"/>
            <p:cNvSpPr/>
            <p:nvPr/>
          </p:nvSpPr>
          <p:spPr bwMode="auto">
            <a:xfrm>
              <a:off x="3925593"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22" name="Rectangle 159"/>
          <p:cNvSpPr/>
          <p:nvPr/>
        </p:nvSpPr>
        <p:spPr bwMode="auto">
          <a:xfrm>
            <a:off x="5504604" y="4457975"/>
            <a:ext cx="3306443" cy="1538883"/>
          </a:xfrm>
          <a:prstGeom prst="rect">
            <a:avLst/>
          </a:prstGeom>
        </p:spPr>
        <p:txBody>
          <a:bodyPr wrap="square">
            <a:spAutoFit/>
          </a:bodyPr>
          <a:lstStyle/>
          <a:p>
            <a:pPr lvl="0">
              <a:spcBef>
                <a:spcPts val="600"/>
              </a:spcBef>
              <a:defRPr/>
            </a:pPr>
            <a:r>
              <a:rPr lang="hu-HU" sz="1400">
                <a:solidFill>
                  <a:srgbClr val="0070C0"/>
                </a:solidFill>
              </a:rPr>
              <a:t>CSD – Displacement</a:t>
            </a:r>
            <a:r>
              <a:rPr lang="de-DE" sz="1400">
                <a:solidFill>
                  <a:srgbClr val="0070C0"/>
                </a:solidFill>
              </a:rPr>
              <a:t> magnitude</a:t>
            </a:r>
            <a:r>
              <a:rPr lang="hu-HU" sz="1400">
                <a:solidFill>
                  <a:srgbClr val="0070C0"/>
                </a:solidFill>
              </a:rPr>
              <a:t> </a:t>
            </a:r>
            <a:endParaRPr/>
          </a:p>
          <a:p>
            <a:pPr lvl="0">
              <a:spcBef>
                <a:spcPts val="600"/>
              </a:spcBef>
              <a:defRPr/>
            </a:pPr>
            <a:r>
              <a:rPr lang="hu-HU" sz="1400">
                <a:solidFill>
                  <a:srgbClr val="000000"/>
                </a:solidFill>
              </a:rPr>
              <a:t>⇒ needs to be „communicated/sent” to the fluid (or mesh) solver</a:t>
            </a:r>
          </a:p>
          <a:p>
            <a:pPr lvl="0">
              <a:spcBef>
                <a:spcPts val="600"/>
              </a:spcBef>
              <a:defRPr/>
            </a:pPr>
            <a:r>
              <a:rPr lang="hu-HU" sz="1400">
                <a:solidFill>
                  <a:srgbClr val="000000"/>
                </a:solidFill>
              </a:rPr>
              <a:t>⇒ mesh size on the </a:t>
            </a:r>
            <a:r>
              <a:rPr lang="hu-HU" sz="1400" i="1">
                <a:solidFill>
                  <a:srgbClr val="000000"/>
                </a:solidFill>
              </a:rPr>
              <a:t>structure interface of the CSD domain</a:t>
            </a:r>
            <a:r>
              <a:rPr lang="hu-HU" sz="1400">
                <a:solidFill>
                  <a:srgbClr val="000000"/>
                </a:solidFill>
              </a:rPr>
              <a:t> is </a:t>
            </a:r>
            <a:r>
              <a:rPr lang="hu-HU" sz="1400" i="1">
                <a:solidFill>
                  <a:srgbClr val="000000"/>
                </a:solidFill>
              </a:rPr>
              <a:t>3.0 (</a:t>
            </a:r>
            <a:r>
              <a:rPr lang="hu-HU" sz="1400" b="1" i="1">
                <a:solidFill>
                  <a:srgbClr val="000000"/>
                </a:solidFill>
              </a:rPr>
              <a:t>matching the one on the CFD side</a:t>
            </a:r>
            <a:r>
              <a:rPr lang="hu-HU" sz="1400" i="1">
                <a:solidFill>
                  <a:srgbClr val="000000"/>
                </a:solidFill>
              </a:rPr>
              <a:t>)</a:t>
            </a:r>
            <a:endParaRPr lang="hu-HU" sz="1400" i="1">
              <a:solidFill>
                <a:srgbClr val="0070C0"/>
              </a:solidFill>
            </a:endParaRPr>
          </a:p>
        </p:txBody>
      </p:sp>
      <p:grpSp>
        <p:nvGrpSpPr>
          <p:cNvPr id="23" name="Group 160"/>
          <p:cNvGrpSpPr>
            <a:grpSpLocks noChangeAspect="1"/>
          </p:cNvGrpSpPr>
          <p:nvPr/>
        </p:nvGrpSpPr>
        <p:grpSpPr bwMode="auto">
          <a:xfrm>
            <a:off x="3835919" y="4653051"/>
            <a:ext cx="1455577" cy="1216571"/>
            <a:chOff x="1082198" y="2642488"/>
            <a:chExt cx="1794744" cy="1500048"/>
          </a:xfrm>
        </p:grpSpPr>
        <p:sp>
          <p:nvSpPr>
            <p:cNvPr id="24" name="AutoShape 26"/>
            <p:cNvSpPr>
              <a:spLocks noChangeArrowheads="1"/>
            </p:cNvSpPr>
            <p:nvPr/>
          </p:nvSpPr>
          <p:spPr bwMode="auto">
            <a:xfrm>
              <a:off x="1082198" y="2642488"/>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sp>
          <p:nvSpPr>
            <p:cNvPr id="25" name="AutoShape 26"/>
            <p:cNvSpPr>
              <a:spLocks noChangeArrowheads="1"/>
            </p:cNvSpPr>
            <p:nvPr/>
          </p:nvSpPr>
          <p:spPr bwMode="auto">
            <a:xfrm flipH="1" flipV="1">
              <a:off x="1082198" y="3074892"/>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grpSp>
      <p:sp>
        <p:nvSpPr>
          <p:cNvPr id="26" name="Rectangle 176"/>
          <p:cNvSpPr/>
          <p:nvPr/>
        </p:nvSpPr>
        <p:spPr bwMode="auto">
          <a:xfrm>
            <a:off x="358775" y="6034071"/>
            <a:ext cx="8421688" cy="307777"/>
          </a:xfrm>
          <a:prstGeom prst="rect">
            <a:avLst/>
          </a:prstGeom>
        </p:spPr>
        <p:txBody>
          <a:bodyPr wrap="square">
            <a:spAutoFit/>
          </a:bodyPr>
          <a:lstStyle/>
          <a:p>
            <a:pPr lvl="0" algn="ctr">
              <a:spcBef>
                <a:spcPts val="600"/>
              </a:spcBef>
              <a:defRPr/>
            </a:pPr>
            <a:r>
              <a:rPr lang="hu-HU" sz="1400">
                <a:solidFill>
                  <a:srgbClr val="0070C0"/>
                </a:solidFill>
              </a:rPr>
              <a:t>Matching nodes on i</a:t>
            </a:r>
            <a:r>
              <a:rPr lang="de-DE" sz="1400">
                <a:solidFill>
                  <a:srgbClr val="0070C0"/>
                </a:solidFill>
              </a:rPr>
              <a:t>n</a:t>
            </a:r>
            <a:r>
              <a:rPr lang="hu-HU" sz="1400">
                <a:solidFill>
                  <a:srgbClr val="0070C0"/>
                </a:solidFill>
              </a:rPr>
              <a:t>terface </a:t>
            </a:r>
            <a:r>
              <a:rPr lang="hu-HU" sz="1400">
                <a:solidFill>
                  <a:srgbClr val="000000"/>
                </a:solidFill>
              </a:rPr>
              <a:t>⇒ needs a searching</a:t>
            </a:r>
            <a:r>
              <a:rPr lang="de-DE" sz="1400">
                <a:solidFill>
                  <a:srgbClr val="000000"/>
                </a:solidFill>
              </a:rPr>
              <a:t>, </a:t>
            </a:r>
            <a:r>
              <a:rPr lang="hu-HU" sz="1400">
                <a:solidFill>
                  <a:srgbClr val="000000"/>
                </a:solidFill>
              </a:rPr>
              <a:t>matching</a:t>
            </a:r>
            <a:r>
              <a:rPr lang="de-DE" sz="1400">
                <a:solidFill>
                  <a:srgbClr val="000000"/>
                </a:solidFill>
              </a:rPr>
              <a:t> and storing</a:t>
            </a:r>
            <a:r>
              <a:rPr lang="hu-HU" sz="1400">
                <a:solidFill>
                  <a:srgbClr val="000000"/>
                </a:solidFill>
              </a:rPr>
              <a:t> algorithm for pairing nodes</a:t>
            </a:r>
            <a:r>
              <a:rPr lang="hu-HU" sz="1400">
                <a:solidFill>
                  <a:srgbClr val="0070C0"/>
                </a:solidFill>
              </a:rPr>
              <a:t> </a:t>
            </a:r>
            <a:endParaRPr lang="hu-HU" sz="1400" i="1">
              <a:solidFill>
                <a:srgbClr val="0070C0"/>
              </a:solidFill>
            </a:endParaRPr>
          </a:p>
        </p:txBody>
      </p:sp>
      <p:grpSp>
        <p:nvGrpSpPr>
          <p:cNvPr id="27" name="Group 51"/>
          <p:cNvGrpSpPr/>
          <p:nvPr/>
        </p:nvGrpSpPr>
        <p:grpSpPr bwMode="auto">
          <a:xfrm>
            <a:off x="4829941" y="2309406"/>
            <a:ext cx="2547060" cy="2105416"/>
            <a:chOff x="6195883" y="4224174"/>
            <a:chExt cx="2547060" cy="2105416"/>
          </a:xfrm>
        </p:grpSpPr>
        <p:pic>
          <p:nvPicPr>
            <p:cNvPr id="28" name="Picture 52"/>
            <p:cNvPicPr>
              <a:picLocks noChangeAspect="1"/>
            </p:cNvPicPr>
            <p:nvPr/>
          </p:nvPicPr>
          <p:blipFill>
            <a:blip r:embed="rId3"/>
            <a:srcRect l="41250" r="10325" b="22105"/>
            <a:stretch/>
          </p:blipFill>
          <p:spPr bwMode="auto">
            <a:xfrm>
              <a:off x="6229299" y="4224174"/>
              <a:ext cx="2513644" cy="2105416"/>
            </a:xfrm>
            <a:prstGeom prst="rect">
              <a:avLst/>
            </a:prstGeom>
          </p:spPr>
        </p:pic>
        <p:sp>
          <p:nvSpPr>
            <p:cNvPr id="29" name="Isosceles Triangle 55"/>
            <p:cNvSpPr/>
            <p:nvPr/>
          </p:nvSpPr>
          <p:spPr bwMode="auto">
            <a:xfrm>
              <a:off x="6195883"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0" name="Isosceles Triangle 56"/>
            <p:cNvSpPr/>
            <p:nvPr/>
          </p:nvSpPr>
          <p:spPr bwMode="auto">
            <a:xfrm>
              <a:off x="6195883" y="5075650"/>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1" name="Isosceles Triangle 57"/>
            <p:cNvSpPr/>
            <p:nvPr/>
          </p:nvSpPr>
          <p:spPr bwMode="auto">
            <a:xfrm>
              <a:off x="6195883" y="5889389"/>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2" name="Isosceles Triangle 58"/>
            <p:cNvSpPr/>
            <p:nvPr/>
          </p:nvSpPr>
          <p:spPr bwMode="auto">
            <a:xfrm>
              <a:off x="7025727"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3" name="Isosceles Triangle 59"/>
            <p:cNvSpPr/>
            <p:nvPr/>
          </p:nvSpPr>
          <p:spPr bwMode="auto">
            <a:xfrm>
              <a:off x="7850688"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cxnSp>
        <p:nvCxnSpPr>
          <p:cNvPr id="34" name="Straight Connector 64"/>
          <p:cNvCxnSpPr>
            <a:cxnSpLocks/>
            <a:stCxn id="31" idx="1"/>
            <a:endCxn id="19" idx="5"/>
          </p:cNvCxnSpPr>
          <p:nvPr/>
        </p:nvCxnSpPr>
        <p:spPr bwMode="auto">
          <a:xfrm flipH="1" flipV="1">
            <a:off x="2982112" y="2831878"/>
            <a:ext cx="1904050" cy="12288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65"/>
          <p:cNvCxnSpPr>
            <a:cxnSpLocks/>
            <a:stCxn id="30" idx="1"/>
            <a:endCxn id="19" idx="5"/>
          </p:cNvCxnSpPr>
          <p:nvPr/>
        </p:nvCxnSpPr>
        <p:spPr bwMode="auto">
          <a:xfrm flipH="1" flipV="1">
            <a:off x="2982112" y="2831878"/>
            <a:ext cx="1904050" cy="41507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91"/>
          <p:cNvCxnSpPr>
            <a:cxnSpLocks/>
            <a:stCxn id="30" idx="1"/>
            <a:endCxn id="18" idx="5"/>
          </p:cNvCxnSpPr>
          <p:nvPr/>
        </p:nvCxnSpPr>
        <p:spPr bwMode="auto">
          <a:xfrm flipH="1" flipV="1">
            <a:off x="2982112" y="2475824"/>
            <a:ext cx="1904050" cy="77112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92"/>
          <p:cNvCxnSpPr>
            <a:cxnSpLocks/>
            <a:stCxn id="31" idx="1"/>
            <a:endCxn id="18" idx="5"/>
          </p:cNvCxnSpPr>
          <p:nvPr/>
        </p:nvCxnSpPr>
        <p:spPr bwMode="auto">
          <a:xfrm flipH="1" flipV="1">
            <a:off x="2982112" y="2475824"/>
            <a:ext cx="1904050" cy="15848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93"/>
          <p:cNvCxnSpPr>
            <a:cxnSpLocks/>
            <a:stCxn id="31" idx="1"/>
            <a:endCxn id="17" idx="5"/>
          </p:cNvCxnSpPr>
          <p:nvPr/>
        </p:nvCxnSpPr>
        <p:spPr bwMode="auto">
          <a:xfrm flipH="1" flipV="1">
            <a:off x="2972336" y="2125681"/>
            <a:ext cx="1913826" cy="193500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94"/>
          <p:cNvCxnSpPr>
            <a:cxnSpLocks/>
            <a:stCxn id="30" idx="1"/>
            <a:endCxn id="17" idx="5"/>
          </p:cNvCxnSpPr>
          <p:nvPr/>
        </p:nvCxnSpPr>
        <p:spPr bwMode="auto">
          <a:xfrm flipH="1" flipV="1">
            <a:off x="2972336" y="2125681"/>
            <a:ext cx="1913826" cy="112126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95"/>
          <p:cNvCxnSpPr>
            <a:cxnSpLocks/>
            <a:stCxn id="30" idx="1"/>
          </p:cNvCxnSpPr>
          <p:nvPr/>
        </p:nvCxnSpPr>
        <p:spPr bwMode="auto">
          <a:xfrm flipH="1" flipV="1">
            <a:off x="2978580" y="1745402"/>
            <a:ext cx="1907582" cy="15015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96"/>
          <p:cNvCxnSpPr>
            <a:cxnSpLocks/>
            <a:stCxn id="30" idx="1"/>
            <a:endCxn id="15" idx="5"/>
          </p:cNvCxnSpPr>
          <p:nvPr/>
        </p:nvCxnSpPr>
        <p:spPr bwMode="auto">
          <a:xfrm flipH="1" flipV="1">
            <a:off x="2986267" y="1425394"/>
            <a:ext cx="1899895" cy="18215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97"/>
          <p:cNvCxnSpPr>
            <a:cxnSpLocks/>
            <a:stCxn id="29" idx="1"/>
            <a:endCxn id="15" idx="5"/>
          </p:cNvCxnSpPr>
          <p:nvPr/>
        </p:nvCxnSpPr>
        <p:spPr bwMode="auto">
          <a:xfrm flipH="1" flipV="1">
            <a:off x="2986267" y="1425394"/>
            <a:ext cx="1899895" cy="100781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98"/>
          <p:cNvCxnSpPr>
            <a:cxnSpLocks/>
            <a:stCxn id="29" idx="1"/>
          </p:cNvCxnSpPr>
          <p:nvPr/>
        </p:nvCxnSpPr>
        <p:spPr bwMode="auto">
          <a:xfrm flipH="1" flipV="1">
            <a:off x="2982112" y="1079934"/>
            <a:ext cx="1904050" cy="135327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99"/>
          <p:cNvCxnSpPr>
            <a:cxnSpLocks/>
            <a:stCxn id="29" idx="1"/>
          </p:cNvCxnSpPr>
          <p:nvPr/>
        </p:nvCxnSpPr>
        <p:spPr bwMode="auto">
          <a:xfrm flipH="1" flipV="1">
            <a:off x="3350089" y="1079934"/>
            <a:ext cx="1536073" cy="13532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100"/>
          <p:cNvCxnSpPr>
            <a:cxnSpLocks/>
            <a:stCxn id="30" idx="1"/>
          </p:cNvCxnSpPr>
          <p:nvPr/>
        </p:nvCxnSpPr>
        <p:spPr bwMode="auto">
          <a:xfrm flipH="1" flipV="1">
            <a:off x="2972336" y="1079934"/>
            <a:ext cx="1913826" cy="216701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101"/>
          <p:cNvCxnSpPr>
            <a:cxnSpLocks/>
            <a:stCxn id="29" idx="1"/>
            <a:endCxn id="11" idx="5"/>
          </p:cNvCxnSpPr>
          <p:nvPr/>
        </p:nvCxnSpPr>
        <p:spPr bwMode="auto">
          <a:xfrm flipH="1" flipV="1">
            <a:off x="3671071" y="1063130"/>
            <a:ext cx="1215091" cy="13700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102"/>
          <p:cNvCxnSpPr>
            <a:cxnSpLocks/>
            <a:stCxn id="32" idx="1"/>
            <a:endCxn id="12" idx="5"/>
          </p:cNvCxnSpPr>
          <p:nvPr/>
        </p:nvCxnSpPr>
        <p:spPr bwMode="auto">
          <a:xfrm flipH="1" flipV="1">
            <a:off x="4025098" y="1058533"/>
            <a:ext cx="1690908" cy="137467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103"/>
          <p:cNvCxnSpPr>
            <a:cxnSpLocks/>
            <a:stCxn id="32" idx="1"/>
            <a:endCxn id="10" idx="5"/>
          </p:cNvCxnSpPr>
          <p:nvPr/>
        </p:nvCxnSpPr>
        <p:spPr bwMode="auto">
          <a:xfrm flipH="1" flipV="1">
            <a:off x="3327841" y="1062507"/>
            <a:ext cx="2388165" cy="137070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104"/>
          <p:cNvCxnSpPr>
            <a:cxnSpLocks/>
            <a:stCxn id="32" idx="1"/>
          </p:cNvCxnSpPr>
          <p:nvPr/>
        </p:nvCxnSpPr>
        <p:spPr bwMode="auto">
          <a:xfrm flipH="1" flipV="1">
            <a:off x="3693319" y="1062507"/>
            <a:ext cx="2022687" cy="137070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105"/>
          <p:cNvCxnSpPr>
            <a:cxnSpLocks/>
            <a:stCxn id="33" idx="1"/>
            <a:endCxn id="12" idx="5"/>
          </p:cNvCxnSpPr>
          <p:nvPr/>
        </p:nvCxnSpPr>
        <p:spPr bwMode="auto">
          <a:xfrm flipH="1" flipV="1">
            <a:off x="4025098" y="1058533"/>
            <a:ext cx="2515869" cy="137467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106"/>
          <p:cNvCxnSpPr>
            <a:cxnSpLocks/>
            <a:stCxn id="33" idx="1"/>
            <a:endCxn id="13" idx="5"/>
          </p:cNvCxnSpPr>
          <p:nvPr/>
        </p:nvCxnSpPr>
        <p:spPr bwMode="auto">
          <a:xfrm flipH="1" flipV="1">
            <a:off x="4379124" y="1066385"/>
            <a:ext cx="2161843" cy="136682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107"/>
          <p:cNvCxnSpPr>
            <a:cxnSpLocks/>
            <a:stCxn id="33" idx="1"/>
            <a:endCxn id="14" idx="5"/>
          </p:cNvCxnSpPr>
          <p:nvPr/>
        </p:nvCxnSpPr>
        <p:spPr bwMode="auto">
          <a:xfrm flipH="1" flipV="1">
            <a:off x="4722634" y="1066384"/>
            <a:ext cx="1818333" cy="136682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108"/>
          <p:cNvCxnSpPr>
            <a:cxnSpLocks/>
            <a:stCxn id="32" idx="1"/>
            <a:endCxn id="13" idx="5"/>
          </p:cNvCxnSpPr>
          <p:nvPr/>
        </p:nvCxnSpPr>
        <p:spPr bwMode="auto">
          <a:xfrm flipH="1" flipV="1">
            <a:off x="4379124" y="1066385"/>
            <a:ext cx="1336882" cy="13668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109"/>
          <p:cNvCxnSpPr>
            <a:cxnSpLocks/>
            <a:stCxn id="32" idx="1"/>
            <a:endCxn id="14" idx="5"/>
          </p:cNvCxnSpPr>
          <p:nvPr/>
        </p:nvCxnSpPr>
        <p:spPr bwMode="auto">
          <a:xfrm flipH="1" flipV="1">
            <a:off x="4722634" y="1066384"/>
            <a:ext cx="993372" cy="13668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118"/>
          <p:cNvCxnSpPr>
            <a:cxnSpLocks/>
            <a:stCxn id="29" idx="1"/>
            <a:endCxn id="16" idx="6"/>
          </p:cNvCxnSpPr>
          <p:nvPr/>
        </p:nvCxnSpPr>
        <p:spPr bwMode="auto">
          <a:xfrm flipH="1" flipV="1">
            <a:off x="2995323" y="1723870"/>
            <a:ext cx="1890839" cy="70933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39</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latin typeface="Cambria Math"/>
                <a:ea typeface="Cambria Math"/>
              </a:rPr>
              <a:t>⇒</a:t>
            </a:r>
            <a:r>
              <a:rPr lang="hu-HU"/>
              <a:t> </a:t>
            </a:r>
            <a:r>
              <a:rPr lang="hu-HU" u="sng"/>
              <a:t>non-matching</a:t>
            </a:r>
            <a:r>
              <a:rPr lang="hu-HU"/>
              <a:t> grid</a:t>
            </a:r>
            <a:endParaRPr lang="de-DE"/>
          </a:p>
        </p:txBody>
      </p:sp>
      <p:sp>
        <p:nvSpPr>
          <p:cNvPr id="6" name="Rectangle 51"/>
          <p:cNvSpPr/>
          <p:nvPr/>
        </p:nvSpPr>
        <p:spPr bwMode="auto">
          <a:xfrm>
            <a:off x="345029" y="4593808"/>
            <a:ext cx="3373032" cy="1323439"/>
          </a:xfrm>
          <a:prstGeom prst="rect">
            <a:avLst/>
          </a:prstGeom>
        </p:spPr>
        <p:txBody>
          <a:bodyPr wrap="square">
            <a:spAutoFit/>
          </a:bodyPr>
          <a:lstStyle/>
          <a:p>
            <a:pPr lvl="0">
              <a:spcBef>
                <a:spcPts val="600"/>
              </a:spcBef>
              <a:defRPr/>
            </a:pPr>
            <a:r>
              <a:rPr lang="hu-HU" sz="1400">
                <a:solidFill>
                  <a:srgbClr val="0070C0"/>
                </a:solidFill>
              </a:rPr>
              <a:t>CFD – </a:t>
            </a:r>
            <a:r>
              <a:rPr lang="de-DE" sz="1400">
                <a:solidFill>
                  <a:srgbClr val="0070C0"/>
                </a:solidFill>
              </a:rPr>
              <a:t>Reaction magnitude</a:t>
            </a:r>
            <a:r>
              <a:rPr lang="hu-HU" sz="1400">
                <a:solidFill>
                  <a:srgbClr val="0070C0"/>
                </a:solidFill>
              </a:rPr>
              <a:t> </a:t>
            </a:r>
            <a:endParaRPr/>
          </a:p>
          <a:p>
            <a:pPr lvl="0">
              <a:spcBef>
                <a:spcPts val="600"/>
              </a:spcBef>
              <a:defRPr/>
            </a:pPr>
            <a:r>
              <a:rPr lang="hu-HU" sz="1400">
                <a:solidFill>
                  <a:srgbClr val="000000"/>
                </a:solidFill>
              </a:rPr>
              <a:t>⇒ needs to be „communicated/sent” to the structural solver</a:t>
            </a:r>
          </a:p>
          <a:p>
            <a:pPr lvl="0">
              <a:spcBef>
                <a:spcPts val="600"/>
              </a:spcBef>
              <a:defRPr/>
            </a:pPr>
            <a:r>
              <a:rPr lang="hu-HU" sz="1400">
                <a:solidFill>
                  <a:srgbClr val="000000"/>
                </a:solidFill>
              </a:rPr>
              <a:t>⇒ mesh size on the </a:t>
            </a:r>
            <a:r>
              <a:rPr lang="hu-HU" sz="1400" i="1">
                <a:solidFill>
                  <a:srgbClr val="000000"/>
                </a:solidFill>
              </a:rPr>
              <a:t>structure interface of the CFD domain </a:t>
            </a:r>
            <a:r>
              <a:rPr lang="hu-HU" sz="1400">
                <a:solidFill>
                  <a:srgbClr val="000000"/>
                </a:solidFill>
              </a:rPr>
              <a:t>is </a:t>
            </a:r>
            <a:r>
              <a:rPr lang="hu-HU" sz="1400" i="1">
                <a:solidFill>
                  <a:srgbClr val="000000"/>
                </a:solidFill>
              </a:rPr>
              <a:t>3.0</a:t>
            </a:r>
            <a:endParaRPr lang="hu-HU" sz="1400" i="1">
              <a:solidFill>
                <a:srgbClr val="0070C0"/>
              </a:solidFill>
            </a:endParaRPr>
          </a:p>
        </p:txBody>
      </p:sp>
      <p:sp>
        <p:nvSpPr>
          <p:cNvPr id="7" name="Rectangle 52"/>
          <p:cNvSpPr/>
          <p:nvPr/>
        </p:nvSpPr>
        <p:spPr bwMode="auto">
          <a:xfrm>
            <a:off x="5504604" y="4457975"/>
            <a:ext cx="3306443" cy="1538883"/>
          </a:xfrm>
          <a:prstGeom prst="rect">
            <a:avLst/>
          </a:prstGeom>
        </p:spPr>
        <p:txBody>
          <a:bodyPr wrap="square">
            <a:spAutoFit/>
          </a:bodyPr>
          <a:lstStyle/>
          <a:p>
            <a:pPr lvl="0">
              <a:spcBef>
                <a:spcPts val="600"/>
              </a:spcBef>
              <a:defRPr/>
            </a:pPr>
            <a:r>
              <a:rPr lang="hu-HU" sz="1400">
                <a:solidFill>
                  <a:srgbClr val="0070C0"/>
                </a:solidFill>
              </a:rPr>
              <a:t>CSD – Displacement</a:t>
            </a:r>
            <a:r>
              <a:rPr lang="de-DE" sz="1400">
                <a:solidFill>
                  <a:srgbClr val="0070C0"/>
                </a:solidFill>
              </a:rPr>
              <a:t> magnitude</a:t>
            </a:r>
            <a:r>
              <a:rPr lang="hu-HU" sz="1400">
                <a:solidFill>
                  <a:srgbClr val="0070C0"/>
                </a:solidFill>
              </a:rPr>
              <a:t> </a:t>
            </a:r>
            <a:endParaRPr/>
          </a:p>
          <a:p>
            <a:pPr lvl="0">
              <a:spcBef>
                <a:spcPts val="600"/>
              </a:spcBef>
              <a:defRPr/>
            </a:pPr>
            <a:r>
              <a:rPr lang="hu-HU" sz="1400">
                <a:solidFill>
                  <a:srgbClr val="000000"/>
                </a:solidFill>
              </a:rPr>
              <a:t>⇒ needs to be „communicated/sent” to the fluid (or mesh) solver</a:t>
            </a:r>
          </a:p>
          <a:p>
            <a:pPr lvl="0">
              <a:spcBef>
                <a:spcPts val="600"/>
              </a:spcBef>
              <a:defRPr/>
            </a:pPr>
            <a:r>
              <a:rPr lang="hu-HU" sz="1400">
                <a:solidFill>
                  <a:srgbClr val="000000"/>
                </a:solidFill>
              </a:rPr>
              <a:t>⇒ mesh size on the </a:t>
            </a:r>
            <a:r>
              <a:rPr lang="hu-HU" sz="1400" i="1">
                <a:solidFill>
                  <a:srgbClr val="000000"/>
                </a:solidFill>
              </a:rPr>
              <a:t>structure interface of the CSD domain</a:t>
            </a:r>
            <a:r>
              <a:rPr lang="hu-HU" sz="1400">
                <a:solidFill>
                  <a:srgbClr val="000000"/>
                </a:solidFill>
              </a:rPr>
              <a:t> is </a:t>
            </a:r>
            <a:r>
              <a:rPr lang="hu-HU" sz="1400" i="1">
                <a:solidFill>
                  <a:srgbClr val="000000"/>
                </a:solidFill>
              </a:rPr>
              <a:t>7.5 (</a:t>
            </a:r>
            <a:r>
              <a:rPr lang="hu-HU" sz="1400" b="1" i="1">
                <a:solidFill>
                  <a:srgbClr val="000000"/>
                </a:solidFill>
              </a:rPr>
              <a:t>not matching the one on the CFD side</a:t>
            </a:r>
            <a:r>
              <a:rPr lang="hu-HU" sz="1400" i="1">
                <a:solidFill>
                  <a:srgbClr val="000000"/>
                </a:solidFill>
              </a:rPr>
              <a:t>)</a:t>
            </a:r>
            <a:endParaRPr lang="hu-HU" sz="1400" i="1">
              <a:solidFill>
                <a:srgbClr val="0070C0"/>
              </a:solidFill>
            </a:endParaRPr>
          </a:p>
        </p:txBody>
      </p:sp>
      <p:grpSp>
        <p:nvGrpSpPr>
          <p:cNvPr id="8" name="Group 53"/>
          <p:cNvGrpSpPr>
            <a:grpSpLocks noChangeAspect="1"/>
          </p:cNvGrpSpPr>
          <p:nvPr/>
        </p:nvGrpSpPr>
        <p:grpSpPr bwMode="auto">
          <a:xfrm>
            <a:off x="3835919" y="4653051"/>
            <a:ext cx="1455577" cy="1216571"/>
            <a:chOff x="1082198" y="2642488"/>
            <a:chExt cx="1794744" cy="1500048"/>
          </a:xfrm>
        </p:grpSpPr>
        <p:sp>
          <p:nvSpPr>
            <p:cNvPr id="9" name="AutoShape 26"/>
            <p:cNvSpPr>
              <a:spLocks noChangeArrowheads="1"/>
            </p:cNvSpPr>
            <p:nvPr/>
          </p:nvSpPr>
          <p:spPr bwMode="auto">
            <a:xfrm>
              <a:off x="1082198" y="2642488"/>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sp>
          <p:nvSpPr>
            <p:cNvPr id="10" name="AutoShape 26"/>
            <p:cNvSpPr>
              <a:spLocks noChangeArrowheads="1"/>
            </p:cNvSpPr>
            <p:nvPr/>
          </p:nvSpPr>
          <p:spPr bwMode="auto">
            <a:xfrm flipH="1" flipV="1">
              <a:off x="1082198" y="3074892"/>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grpSp>
      <p:sp>
        <p:nvSpPr>
          <p:cNvPr id="11" name="Rectangle 56"/>
          <p:cNvSpPr/>
          <p:nvPr/>
        </p:nvSpPr>
        <p:spPr bwMode="auto">
          <a:xfrm>
            <a:off x="358775" y="6034071"/>
            <a:ext cx="8421688" cy="307777"/>
          </a:xfrm>
          <a:prstGeom prst="rect">
            <a:avLst/>
          </a:prstGeom>
        </p:spPr>
        <p:txBody>
          <a:bodyPr wrap="square">
            <a:spAutoFit/>
          </a:bodyPr>
          <a:lstStyle/>
          <a:p>
            <a:pPr lvl="0" algn="ctr">
              <a:spcBef>
                <a:spcPts val="600"/>
              </a:spcBef>
              <a:defRPr/>
            </a:pPr>
            <a:r>
              <a:rPr lang="hu-HU" sz="1400">
                <a:solidFill>
                  <a:srgbClr val="0070C0"/>
                </a:solidFill>
              </a:rPr>
              <a:t>Non-matching nodes on i</a:t>
            </a:r>
            <a:r>
              <a:rPr lang="de-DE" sz="1400">
                <a:solidFill>
                  <a:srgbClr val="0070C0"/>
                </a:solidFill>
              </a:rPr>
              <a:t>n</a:t>
            </a:r>
            <a:r>
              <a:rPr lang="hu-HU" sz="1400">
                <a:solidFill>
                  <a:srgbClr val="0070C0"/>
                </a:solidFill>
              </a:rPr>
              <a:t>terface </a:t>
            </a:r>
            <a:r>
              <a:rPr lang="hu-HU" sz="1400">
                <a:solidFill>
                  <a:srgbClr val="000000"/>
                </a:solidFill>
              </a:rPr>
              <a:t>⇒ each fluid node is connected to the closest 2 structural nodes </a:t>
            </a:r>
            <a:r>
              <a:rPr lang="de-DE" sz="1400">
                <a:solidFill>
                  <a:srgbClr val="0070C0"/>
                </a:solidFill>
              </a:rPr>
              <a:t>✓</a:t>
            </a:r>
            <a:r>
              <a:rPr lang="hu-HU" sz="1400">
                <a:solidFill>
                  <a:srgbClr val="0070C0"/>
                </a:solidFill>
              </a:rPr>
              <a:t> </a:t>
            </a:r>
            <a:endParaRPr lang="hu-HU" sz="1400" i="1">
              <a:solidFill>
                <a:srgbClr val="0070C0"/>
              </a:solidFill>
            </a:endParaRPr>
          </a:p>
        </p:txBody>
      </p:sp>
      <p:grpSp>
        <p:nvGrpSpPr>
          <p:cNvPr id="12" name="Group 57"/>
          <p:cNvGrpSpPr/>
          <p:nvPr/>
        </p:nvGrpSpPr>
        <p:grpSpPr bwMode="auto">
          <a:xfrm>
            <a:off x="563630" y="838880"/>
            <a:ext cx="2303176" cy="2316162"/>
            <a:chOff x="2849631" y="937722"/>
            <a:chExt cx="2045463" cy="2056996"/>
          </a:xfrm>
        </p:grpSpPr>
        <p:cxnSp>
          <p:nvCxnSpPr>
            <p:cNvPr id="13" name="Straight Connector 58"/>
            <p:cNvCxnSpPr>
              <a:cxnSpLocks/>
            </p:cNvCxnSpPr>
            <p:nvPr/>
          </p:nvCxnSpPr>
          <p:spPr bwMode="auto">
            <a:xfrm>
              <a:off x="2915094" y="1008853"/>
              <a:ext cx="1980000" cy="38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59"/>
            <p:cNvCxnSpPr>
              <a:cxnSpLocks/>
            </p:cNvCxnSpPr>
            <p:nvPr/>
          </p:nvCxnSpPr>
          <p:spPr bwMode="auto">
            <a:xfrm rot="5400000">
              <a:off x="1935590" y="2002779"/>
              <a:ext cx="1980000" cy="38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Oval 60"/>
            <p:cNvSpPr/>
            <p:nvPr/>
          </p:nvSpPr>
          <p:spPr bwMode="auto">
            <a:xfrm>
              <a:off x="2849631"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61"/>
            <p:cNvSpPr/>
            <p:nvPr/>
          </p:nvSpPr>
          <p:spPr bwMode="auto">
            <a:xfrm>
              <a:off x="3199413"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7" name="Oval 62"/>
            <p:cNvSpPr/>
            <p:nvPr/>
          </p:nvSpPr>
          <p:spPr bwMode="auto">
            <a:xfrm>
              <a:off x="3549195"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Oval 63"/>
            <p:cNvSpPr/>
            <p:nvPr/>
          </p:nvSpPr>
          <p:spPr bwMode="auto">
            <a:xfrm>
              <a:off x="3898977"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9" name="Oval 64"/>
            <p:cNvSpPr/>
            <p:nvPr/>
          </p:nvSpPr>
          <p:spPr bwMode="auto">
            <a:xfrm>
              <a:off x="4248759"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0" name="Oval 65"/>
            <p:cNvSpPr/>
            <p:nvPr/>
          </p:nvSpPr>
          <p:spPr bwMode="auto">
            <a:xfrm>
              <a:off x="4598541"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1" name="Oval 91"/>
            <p:cNvSpPr/>
            <p:nvPr/>
          </p:nvSpPr>
          <p:spPr bwMode="auto">
            <a:xfrm>
              <a:off x="2849631" y="1291644"/>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2" name="Oval 92"/>
            <p:cNvSpPr/>
            <p:nvPr/>
          </p:nvSpPr>
          <p:spPr bwMode="auto">
            <a:xfrm>
              <a:off x="2849631" y="1645518"/>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3" name="Oval 93"/>
            <p:cNvSpPr/>
            <p:nvPr/>
          </p:nvSpPr>
          <p:spPr bwMode="auto">
            <a:xfrm>
              <a:off x="2849631" y="199939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4" name="Oval 94"/>
            <p:cNvSpPr/>
            <p:nvPr/>
          </p:nvSpPr>
          <p:spPr bwMode="auto">
            <a:xfrm>
              <a:off x="2849631" y="2353266"/>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5" name="Oval 95"/>
            <p:cNvSpPr/>
            <p:nvPr/>
          </p:nvSpPr>
          <p:spPr bwMode="auto">
            <a:xfrm>
              <a:off x="2849631" y="2707141"/>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26" name="Group 96"/>
          <p:cNvGrpSpPr/>
          <p:nvPr/>
        </p:nvGrpSpPr>
        <p:grpSpPr bwMode="auto">
          <a:xfrm>
            <a:off x="2386063" y="2205690"/>
            <a:ext cx="2347137" cy="2347107"/>
            <a:chOff x="5061011" y="903367"/>
            <a:chExt cx="2084505" cy="2084479"/>
          </a:xfrm>
        </p:grpSpPr>
        <p:sp>
          <p:nvSpPr>
            <p:cNvPr id="27" name="Isosceles Triangle 97"/>
            <p:cNvSpPr/>
            <p:nvPr/>
          </p:nvSpPr>
          <p:spPr bwMode="auto">
            <a:xfrm>
              <a:off x="5061011" y="903367"/>
              <a:ext cx="224882" cy="172129"/>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8" name="Isosceles Triangle 98"/>
            <p:cNvSpPr/>
            <p:nvPr/>
          </p:nvSpPr>
          <p:spPr bwMode="auto">
            <a:xfrm>
              <a:off x="5061011" y="1778066"/>
              <a:ext cx="224882" cy="172129"/>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9" name="Isosceles Triangle 99"/>
            <p:cNvSpPr/>
            <p:nvPr/>
          </p:nvSpPr>
          <p:spPr bwMode="auto">
            <a:xfrm>
              <a:off x="5061011" y="2652765"/>
              <a:ext cx="224882" cy="172129"/>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0" name="Isosceles Triangle 100"/>
            <p:cNvSpPr/>
            <p:nvPr/>
          </p:nvSpPr>
          <p:spPr bwMode="auto">
            <a:xfrm>
              <a:off x="5934134" y="903367"/>
              <a:ext cx="224882" cy="172129"/>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1" name="Isosceles Triangle 101"/>
            <p:cNvSpPr/>
            <p:nvPr/>
          </p:nvSpPr>
          <p:spPr bwMode="auto">
            <a:xfrm>
              <a:off x="6807256" y="903367"/>
              <a:ext cx="224882" cy="172129"/>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32" name="Straight Connector 102"/>
            <p:cNvCxnSpPr>
              <a:cxnSpLocks/>
            </p:cNvCxnSpPr>
            <p:nvPr/>
          </p:nvCxnSpPr>
          <p:spPr bwMode="auto">
            <a:xfrm>
              <a:off x="5165516" y="1001981"/>
              <a:ext cx="1980000" cy="38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103"/>
            <p:cNvCxnSpPr>
              <a:cxnSpLocks/>
            </p:cNvCxnSpPr>
            <p:nvPr/>
          </p:nvCxnSpPr>
          <p:spPr bwMode="auto">
            <a:xfrm rot="5400000">
              <a:off x="4186012" y="1995907"/>
              <a:ext cx="1980000" cy="38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104"/>
          <p:cNvCxnSpPr>
            <a:cxnSpLocks/>
            <a:stCxn id="29" idx="1"/>
            <a:endCxn id="25" idx="6"/>
          </p:cNvCxnSpPr>
          <p:nvPr/>
        </p:nvCxnSpPr>
        <p:spPr bwMode="auto">
          <a:xfrm flipH="1" flipV="1">
            <a:off x="734689" y="2913507"/>
            <a:ext cx="1714679" cy="135889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105"/>
          <p:cNvCxnSpPr>
            <a:cxnSpLocks/>
            <a:stCxn id="28" idx="1"/>
            <a:endCxn id="25" idx="6"/>
          </p:cNvCxnSpPr>
          <p:nvPr/>
        </p:nvCxnSpPr>
        <p:spPr bwMode="auto">
          <a:xfrm flipH="1" flipV="1">
            <a:off x="734689" y="2913507"/>
            <a:ext cx="1714679" cy="37399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106"/>
          <p:cNvCxnSpPr>
            <a:cxnSpLocks/>
            <a:stCxn id="28" idx="1"/>
            <a:endCxn id="24" idx="6"/>
          </p:cNvCxnSpPr>
          <p:nvPr/>
        </p:nvCxnSpPr>
        <p:spPr bwMode="auto">
          <a:xfrm flipH="1" flipV="1">
            <a:off x="734689" y="2515047"/>
            <a:ext cx="1714679" cy="77245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107"/>
          <p:cNvCxnSpPr>
            <a:cxnSpLocks/>
            <a:stCxn id="29" idx="1"/>
            <a:endCxn id="24" idx="6"/>
          </p:cNvCxnSpPr>
          <p:nvPr/>
        </p:nvCxnSpPr>
        <p:spPr bwMode="auto">
          <a:xfrm flipH="1" flipV="1">
            <a:off x="734689" y="2515047"/>
            <a:ext cx="1714679" cy="17573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108"/>
          <p:cNvCxnSpPr>
            <a:cxnSpLocks/>
            <a:stCxn id="29" idx="1"/>
            <a:endCxn id="23" idx="6"/>
          </p:cNvCxnSpPr>
          <p:nvPr/>
        </p:nvCxnSpPr>
        <p:spPr bwMode="auto">
          <a:xfrm flipH="1" flipV="1">
            <a:off x="734689" y="2116587"/>
            <a:ext cx="1714679" cy="21558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109"/>
          <p:cNvCxnSpPr>
            <a:cxnSpLocks/>
            <a:stCxn id="28" idx="1"/>
            <a:endCxn id="23" idx="6"/>
          </p:cNvCxnSpPr>
          <p:nvPr/>
        </p:nvCxnSpPr>
        <p:spPr bwMode="auto">
          <a:xfrm flipH="1" flipV="1">
            <a:off x="734689" y="2116587"/>
            <a:ext cx="1714679" cy="117091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110"/>
          <p:cNvCxnSpPr>
            <a:cxnSpLocks/>
            <a:stCxn id="28" idx="1"/>
            <a:endCxn id="22" idx="6"/>
          </p:cNvCxnSpPr>
          <p:nvPr/>
        </p:nvCxnSpPr>
        <p:spPr bwMode="auto">
          <a:xfrm flipH="1" flipV="1">
            <a:off x="734689" y="1718128"/>
            <a:ext cx="1714679" cy="156937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111"/>
          <p:cNvCxnSpPr>
            <a:cxnSpLocks/>
            <a:stCxn id="27" idx="1"/>
            <a:endCxn id="22" idx="6"/>
          </p:cNvCxnSpPr>
          <p:nvPr/>
        </p:nvCxnSpPr>
        <p:spPr bwMode="auto">
          <a:xfrm flipH="1" flipV="1">
            <a:off x="734689" y="1718128"/>
            <a:ext cx="1714679" cy="58447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112"/>
          <p:cNvCxnSpPr>
            <a:cxnSpLocks/>
            <a:stCxn id="28" idx="1"/>
            <a:endCxn id="21" idx="6"/>
          </p:cNvCxnSpPr>
          <p:nvPr/>
        </p:nvCxnSpPr>
        <p:spPr bwMode="auto">
          <a:xfrm flipH="1" flipV="1">
            <a:off x="734689" y="1319669"/>
            <a:ext cx="1714679" cy="19678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113"/>
          <p:cNvCxnSpPr>
            <a:cxnSpLocks/>
            <a:stCxn id="27" idx="1"/>
            <a:endCxn id="21" idx="6"/>
          </p:cNvCxnSpPr>
          <p:nvPr/>
        </p:nvCxnSpPr>
        <p:spPr bwMode="auto">
          <a:xfrm flipH="1" flipV="1">
            <a:off x="734689" y="1319669"/>
            <a:ext cx="1714679" cy="9829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114"/>
          <p:cNvCxnSpPr>
            <a:cxnSpLocks/>
            <a:stCxn id="27" idx="1"/>
            <a:endCxn id="15" idx="5"/>
          </p:cNvCxnSpPr>
          <p:nvPr/>
        </p:nvCxnSpPr>
        <p:spPr bwMode="auto">
          <a:xfrm flipH="1" flipV="1">
            <a:off x="709637" y="979333"/>
            <a:ext cx="1739730" cy="132326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115"/>
          <p:cNvCxnSpPr>
            <a:cxnSpLocks/>
            <a:stCxn id="27" idx="1"/>
            <a:endCxn id="16" idx="4"/>
          </p:cNvCxnSpPr>
          <p:nvPr/>
        </p:nvCxnSpPr>
        <p:spPr bwMode="auto">
          <a:xfrm flipH="1" flipV="1">
            <a:off x="1043011" y="1003430"/>
            <a:ext cx="1406357" cy="129916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116"/>
          <p:cNvCxnSpPr>
            <a:cxnSpLocks/>
            <a:stCxn id="28" idx="1"/>
            <a:endCxn id="15" idx="5"/>
          </p:cNvCxnSpPr>
          <p:nvPr/>
        </p:nvCxnSpPr>
        <p:spPr bwMode="auto">
          <a:xfrm flipH="1" flipV="1">
            <a:off x="709637" y="979333"/>
            <a:ext cx="1739730" cy="230817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117"/>
          <p:cNvCxnSpPr>
            <a:cxnSpLocks/>
            <a:stCxn id="27" idx="1"/>
            <a:endCxn id="17" idx="4"/>
          </p:cNvCxnSpPr>
          <p:nvPr/>
        </p:nvCxnSpPr>
        <p:spPr bwMode="auto">
          <a:xfrm flipH="1" flipV="1">
            <a:off x="1436863" y="1003430"/>
            <a:ext cx="1012505" cy="129916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118"/>
          <p:cNvCxnSpPr>
            <a:cxnSpLocks/>
            <a:stCxn id="30" idx="0"/>
            <a:endCxn id="18" idx="4"/>
          </p:cNvCxnSpPr>
          <p:nvPr/>
        </p:nvCxnSpPr>
        <p:spPr bwMode="auto">
          <a:xfrm flipH="1" flipV="1">
            <a:off x="1830715" y="1003430"/>
            <a:ext cx="1665087" cy="12022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119"/>
          <p:cNvCxnSpPr>
            <a:cxnSpLocks/>
            <a:stCxn id="30" idx="0"/>
            <a:endCxn id="16" idx="4"/>
          </p:cNvCxnSpPr>
          <p:nvPr/>
        </p:nvCxnSpPr>
        <p:spPr bwMode="auto">
          <a:xfrm flipH="1" flipV="1">
            <a:off x="1043011" y="1003430"/>
            <a:ext cx="2452791" cy="120225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120"/>
          <p:cNvCxnSpPr>
            <a:cxnSpLocks/>
            <a:stCxn id="30" idx="0"/>
            <a:endCxn id="17" idx="4"/>
          </p:cNvCxnSpPr>
          <p:nvPr/>
        </p:nvCxnSpPr>
        <p:spPr bwMode="auto">
          <a:xfrm flipH="1" flipV="1">
            <a:off x="1436863" y="1003430"/>
            <a:ext cx="2058938" cy="120225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121"/>
          <p:cNvCxnSpPr>
            <a:cxnSpLocks/>
            <a:stCxn id="31" idx="0"/>
            <a:endCxn id="18" idx="4"/>
          </p:cNvCxnSpPr>
          <p:nvPr/>
        </p:nvCxnSpPr>
        <p:spPr bwMode="auto">
          <a:xfrm flipH="1" flipV="1">
            <a:off x="1830715" y="1003430"/>
            <a:ext cx="2648216" cy="120225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122"/>
          <p:cNvCxnSpPr>
            <a:cxnSpLocks/>
            <a:stCxn id="31" idx="0"/>
            <a:endCxn id="19" idx="4"/>
          </p:cNvCxnSpPr>
          <p:nvPr/>
        </p:nvCxnSpPr>
        <p:spPr bwMode="auto">
          <a:xfrm flipH="1" flipV="1">
            <a:off x="2224567" y="1003430"/>
            <a:ext cx="2254364" cy="120225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123"/>
          <p:cNvCxnSpPr>
            <a:cxnSpLocks/>
            <a:stCxn id="31" idx="0"/>
            <a:endCxn id="20" idx="4"/>
          </p:cNvCxnSpPr>
          <p:nvPr/>
        </p:nvCxnSpPr>
        <p:spPr bwMode="auto">
          <a:xfrm flipH="1" flipV="1">
            <a:off x="2618419" y="1003430"/>
            <a:ext cx="1860512" cy="120225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124"/>
          <p:cNvCxnSpPr>
            <a:cxnSpLocks/>
            <a:stCxn id="30" idx="0"/>
            <a:endCxn id="19" idx="4"/>
          </p:cNvCxnSpPr>
          <p:nvPr/>
        </p:nvCxnSpPr>
        <p:spPr bwMode="auto">
          <a:xfrm flipH="1" flipV="1">
            <a:off x="2224567" y="1003430"/>
            <a:ext cx="1271235" cy="12022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125"/>
          <p:cNvCxnSpPr>
            <a:cxnSpLocks/>
            <a:stCxn id="30" idx="0"/>
            <a:endCxn id="20" idx="4"/>
          </p:cNvCxnSpPr>
          <p:nvPr/>
        </p:nvCxnSpPr>
        <p:spPr bwMode="auto">
          <a:xfrm flipH="1" flipV="1">
            <a:off x="2618419" y="1003430"/>
            <a:ext cx="877383" cy="120225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6" name="Rectangle 126"/>
          <p:cNvSpPr/>
          <p:nvPr/>
        </p:nvSpPr>
        <p:spPr bwMode="auto">
          <a:xfrm>
            <a:off x="5941668" y="1213883"/>
            <a:ext cx="2802802" cy="2143373"/>
          </a:xfrm>
          <a:prstGeom prst="rect">
            <a:avLst/>
          </a:prstGeom>
          <a:solidFill>
            <a:srgbClr val="0070C0">
              <a:alpha val="20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57" name="Group 127"/>
          <p:cNvGrpSpPr/>
          <p:nvPr/>
        </p:nvGrpSpPr>
        <p:grpSpPr bwMode="auto">
          <a:xfrm>
            <a:off x="6087169" y="1257276"/>
            <a:ext cx="279072" cy="2069998"/>
            <a:chOff x="5230418" y="1919628"/>
            <a:chExt cx="171059" cy="1268819"/>
          </a:xfrm>
        </p:grpSpPr>
        <p:cxnSp>
          <p:nvCxnSpPr>
            <p:cNvPr id="58" name="Straight Connector 128"/>
            <p:cNvCxnSpPr>
              <a:cxnSpLocks/>
            </p:cNvCxnSpPr>
            <p:nvPr/>
          </p:nvCxnSpPr>
          <p:spPr bwMode="auto">
            <a:xfrm rot="5400000">
              <a:off x="4681538" y="2551855"/>
              <a:ext cx="1268819" cy="43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9" name="Oval 129"/>
            <p:cNvSpPr/>
            <p:nvPr/>
          </p:nvSpPr>
          <p:spPr bwMode="auto">
            <a:xfrm>
              <a:off x="5230418" y="215550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60" name="Oval 130"/>
            <p:cNvSpPr/>
            <p:nvPr/>
          </p:nvSpPr>
          <p:spPr bwMode="auto">
            <a:xfrm>
              <a:off x="5230418" y="255396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61" name="Oval 131"/>
            <p:cNvSpPr/>
            <p:nvPr/>
          </p:nvSpPr>
          <p:spPr bwMode="auto">
            <a:xfrm>
              <a:off x="5230418" y="295242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62" name="Group 132"/>
          <p:cNvGrpSpPr/>
          <p:nvPr/>
        </p:nvGrpSpPr>
        <p:grpSpPr bwMode="auto">
          <a:xfrm>
            <a:off x="8127988" y="1250866"/>
            <a:ext cx="413108" cy="2070000"/>
            <a:chOff x="7052851" y="3271934"/>
            <a:chExt cx="253217" cy="1268820"/>
          </a:xfrm>
        </p:grpSpPr>
        <p:sp>
          <p:nvSpPr>
            <p:cNvPr id="63" name="Isosceles Triangle 133"/>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4" name="Isosceles Triangle 134"/>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65" name="Straight Connector 135"/>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6" name="Straight Connector 136"/>
          <p:cNvCxnSpPr>
            <a:cxnSpLocks/>
            <a:stCxn id="64" idx="1"/>
            <a:endCxn id="61" idx="6"/>
          </p:cNvCxnSpPr>
          <p:nvPr/>
        </p:nvCxnSpPr>
        <p:spPr bwMode="auto">
          <a:xfrm flipH="1" flipV="1">
            <a:off x="6366241" y="3076453"/>
            <a:ext cx="1865024" cy="434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137"/>
          <p:cNvCxnSpPr>
            <a:cxnSpLocks/>
            <a:stCxn id="63" idx="1"/>
            <a:endCxn id="61" idx="6"/>
          </p:cNvCxnSpPr>
          <p:nvPr/>
        </p:nvCxnSpPr>
        <p:spPr bwMode="auto">
          <a:xfrm flipH="1">
            <a:off x="6366241" y="1473985"/>
            <a:ext cx="1865024" cy="160246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138"/>
          <p:cNvCxnSpPr>
            <a:cxnSpLocks/>
            <a:stCxn id="63" idx="1"/>
            <a:endCxn id="60" idx="6"/>
          </p:cNvCxnSpPr>
          <p:nvPr/>
        </p:nvCxnSpPr>
        <p:spPr bwMode="auto">
          <a:xfrm flipH="1">
            <a:off x="6366241" y="1473985"/>
            <a:ext cx="1865024" cy="95240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139"/>
          <p:cNvCxnSpPr>
            <a:cxnSpLocks/>
            <a:stCxn id="64" idx="1"/>
            <a:endCxn id="60" idx="6"/>
          </p:cNvCxnSpPr>
          <p:nvPr/>
        </p:nvCxnSpPr>
        <p:spPr bwMode="auto">
          <a:xfrm flipH="1" flipV="1">
            <a:off x="6366241" y="2426390"/>
            <a:ext cx="1865024" cy="6544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140"/>
          <p:cNvCxnSpPr>
            <a:cxnSpLocks/>
            <a:stCxn id="64" idx="1"/>
            <a:endCxn id="59" idx="6"/>
          </p:cNvCxnSpPr>
          <p:nvPr/>
        </p:nvCxnSpPr>
        <p:spPr bwMode="auto">
          <a:xfrm flipH="1" flipV="1">
            <a:off x="6366241" y="1776328"/>
            <a:ext cx="1865024" cy="130446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141"/>
          <p:cNvCxnSpPr>
            <a:cxnSpLocks/>
            <a:stCxn id="63" idx="1"/>
            <a:endCxn id="59" idx="6"/>
          </p:cNvCxnSpPr>
          <p:nvPr/>
        </p:nvCxnSpPr>
        <p:spPr bwMode="auto">
          <a:xfrm flipH="1">
            <a:off x="6366241" y="1473985"/>
            <a:ext cx="1865024" cy="30234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72" name="Straight Arrow Connector 142"/>
          <p:cNvCxnSpPr>
            <a:cxnSpLocks/>
            <a:stCxn id="56" idx="1"/>
            <a:endCxn id="73" idx="0"/>
          </p:cNvCxnSpPr>
          <p:nvPr/>
        </p:nvCxnSpPr>
        <p:spPr bwMode="auto">
          <a:xfrm flipH="1" flipV="1">
            <a:off x="661142" y="1974377"/>
            <a:ext cx="5280526" cy="311193"/>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143"/>
          <p:cNvSpPr/>
          <p:nvPr/>
        </p:nvSpPr>
        <p:spPr bwMode="auto">
          <a:xfrm>
            <a:off x="420918" y="1974377"/>
            <a:ext cx="480447" cy="1123845"/>
          </a:xfrm>
          <a:prstGeom prst="rect">
            <a:avLst/>
          </a:prstGeom>
          <a:solidFill>
            <a:srgbClr val="0070C0">
              <a:alpha val="20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74" name="Rectangle 144"/>
          <p:cNvSpPr/>
          <p:nvPr/>
        </p:nvSpPr>
        <p:spPr bwMode="auto">
          <a:xfrm>
            <a:off x="2267438" y="3101687"/>
            <a:ext cx="480447" cy="1312929"/>
          </a:xfrm>
          <a:prstGeom prst="rect">
            <a:avLst/>
          </a:prstGeom>
          <a:solidFill>
            <a:srgbClr val="0070C0">
              <a:alpha val="20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cxnSp>
        <p:nvCxnSpPr>
          <p:cNvPr id="75" name="Straight Arrow Connector 145"/>
          <p:cNvCxnSpPr>
            <a:cxnSpLocks/>
            <a:stCxn id="56" idx="1"/>
            <a:endCxn id="74" idx="3"/>
          </p:cNvCxnSpPr>
          <p:nvPr/>
        </p:nvCxnSpPr>
        <p:spPr bwMode="auto">
          <a:xfrm flipH="1">
            <a:off x="2747884" y="2285570"/>
            <a:ext cx="3193783" cy="1472582"/>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146"/>
          <p:cNvSpPr/>
          <p:nvPr/>
        </p:nvSpPr>
        <p:spPr bwMode="auto">
          <a:xfrm>
            <a:off x="2873843" y="775947"/>
            <a:ext cx="3373032" cy="307777"/>
          </a:xfrm>
          <a:prstGeom prst="rect">
            <a:avLst/>
          </a:prstGeom>
        </p:spPr>
        <p:txBody>
          <a:bodyPr wrap="square">
            <a:spAutoFit/>
          </a:bodyPr>
          <a:lstStyle/>
          <a:p>
            <a:pPr lvl="0">
              <a:spcBef>
                <a:spcPts val="600"/>
              </a:spcBef>
              <a:defRPr/>
            </a:pPr>
            <a:r>
              <a:rPr lang="de-DE" sz="1400">
                <a:solidFill>
                  <a:srgbClr val="0070C0"/>
                </a:solidFill>
              </a:rPr>
              <a:t>Nodes on the interface – CFD domain</a:t>
            </a:r>
            <a:endParaRPr lang="hu-HU" sz="1400" i="1">
              <a:solidFill>
                <a:srgbClr val="0070C0"/>
              </a:solidFill>
            </a:endParaRPr>
          </a:p>
        </p:txBody>
      </p:sp>
      <p:sp>
        <p:nvSpPr>
          <p:cNvPr id="77" name="Rectangle 147"/>
          <p:cNvSpPr/>
          <p:nvPr/>
        </p:nvSpPr>
        <p:spPr bwMode="auto">
          <a:xfrm>
            <a:off x="2744400" y="2376042"/>
            <a:ext cx="3373032" cy="600164"/>
          </a:xfrm>
          <a:prstGeom prst="rect">
            <a:avLst/>
          </a:prstGeom>
        </p:spPr>
        <p:txBody>
          <a:bodyPr wrap="square">
            <a:spAutoFit/>
          </a:bodyPr>
          <a:lstStyle/>
          <a:p>
            <a:pPr lvl="0">
              <a:spcBef>
                <a:spcPts val="600"/>
              </a:spcBef>
              <a:defRPr/>
            </a:pPr>
            <a:r>
              <a:rPr lang="de-DE" sz="1400">
                <a:solidFill>
                  <a:srgbClr val="FF0000"/>
                </a:solidFill>
              </a:rPr>
              <a:t>Nodes on the interface </a:t>
            </a:r>
            <a:endParaRPr/>
          </a:p>
          <a:p>
            <a:pPr lvl="0">
              <a:spcBef>
                <a:spcPts val="600"/>
              </a:spcBef>
              <a:defRPr/>
            </a:pPr>
            <a:r>
              <a:rPr lang="de-DE" sz="1400">
                <a:solidFill>
                  <a:srgbClr val="FF0000"/>
                </a:solidFill>
              </a:rPr>
              <a:t>– CSD domain</a:t>
            </a:r>
            <a:endParaRPr lang="hu-HU" sz="1400" i="1">
              <a:solidFill>
                <a:srgbClr val="FF0000"/>
              </a:solidFill>
            </a:endParaRPr>
          </a:p>
        </p:txBody>
      </p:sp>
      <p:sp>
        <p:nvSpPr>
          <p:cNvPr id="78" name="TextBox 3"/>
          <p:cNvSpPr>
            <a:spLocks/>
          </p:cNvSpPr>
          <p:nvPr/>
        </p:nvSpPr>
        <p:spPr bwMode="auto">
          <a:xfrm>
            <a:off x="5960575" y="3423104"/>
            <a:ext cx="2783895" cy="736740"/>
          </a:xfrm>
          <a:prstGeom prst="rect">
            <a:avLst/>
          </a:prstGeom>
          <a:noFill/>
        </p:spPr>
        <p:txBody>
          <a:bodyPr wrap="square" lIns="0" tIns="0" rIns="0" bIns="0" rtlCol="0">
            <a:spAutoFit/>
          </a:bodyPr>
          <a:lstStyle/>
          <a:p>
            <a:pPr>
              <a:lnSpc>
                <a:spcPct val="113999"/>
              </a:lnSpc>
              <a:defRPr/>
            </a:pPr>
            <a:r>
              <a:rPr lang="de-DE" sz="1400" i="1">
                <a:latin typeface="+mn-lt"/>
              </a:rPr>
              <a:t>Assumption: </a:t>
            </a:r>
            <a:endParaRPr/>
          </a:p>
          <a:p>
            <a:pPr>
              <a:lnSpc>
                <a:spcPct val="113999"/>
              </a:lnSpc>
              <a:defRPr/>
            </a:pPr>
            <a:r>
              <a:rPr lang="de-DE" sz="1400">
                <a:latin typeface="+mn-lt"/>
              </a:rPr>
              <a:t>	CFD mesh finer than </a:t>
            </a:r>
            <a:endParaRPr/>
          </a:p>
          <a:p>
            <a:pPr>
              <a:lnSpc>
                <a:spcPct val="113999"/>
              </a:lnSpc>
              <a:defRPr/>
            </a:pPr>
            <a:r>
              <a:rPr lang="de-DE" sz="1400">
                <a:latin typeface="+mn-lt"/>
              </a:rPr>
              <a:t>	CSD on the interface </a:t>
            </a:r>
            <a:endParaRPr lang="hu-HU" sz="1400">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40</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latin typeface="Cambria Math"/>
                <a:ea typeface="Cambria Math"/>
              </a:rPr>
              <a:t>⇒</a:t>
            </a:r>
            <a:r>
              <a:rPr lang="hu-HU"/>
              <a:t> </a:t>
            </a:r>
            <a:r>
              <a:rPr lang="hu-HU" u="sng"/>
              <a:t>non-matching</a:t>
            </a:r>
            <a:r>
              <a:rPr lang="hu-HU"/>
              <a:t> grid</a:t>
            </a:r>
            <a:endParaRPr lang="de-DE"/>
          </a:p>
        </p:txBody>
      </p:sp>
      <p:sp>
        <p:nvSpPr>
          <p:cNvPr id="6" name="Rectangle 51"/>
          <p:cNvSpPr/>
          <p:nvPr/>
        </p:nvSpPr>
        <p:spPr bwMode="auto">
          <a:xfrm>
            <a:off x="358775" y="6034071"/>
            <a:ext cx="8421688" cy="307777"/>
          </a:xfrm>
          <a:prstGeom prst="rect">
            <a:avLst/>
          </a:prstGeom>
        </p:spPr>
        <p:txBody>
          <a:bodyPr wrap="square">
            <a:spAutoFit/>
          </a:bodyPr>
          <a:lstStyle/>
          <a:p>
            <a:pPr lvl="0" algn="ctr">
              <a:spcBef>
                <a:spcPts val="600"/>
              </a:spcBef>
              <a:defRPr/>
            </a:pPr>
            <a:r>
              <a:rPr lang="hu-HU" sz="1400">
                <a:solidFill>
                  <a:srgbClr val="0070C0"/>
                </a:solidFill>
              </a:rPr>
              <a:t>Non-matching nodes on i</a:t>
            </a:r>
            <a:r>
              <a:rPr lang="de-DE" sz="1400">
                <a:solidFill>
                  <a:srgbClr val="0070C0"/>
                </a:solidFill>
              </a:rPr>
              <a:t>n</a:t>
            </a:r>
            <a:r>
              <a:rPr lang="hu-HU" sz="1400">
                <a:solidFill>
                  <a:srgbClr val="0070C0"/>
                </a:solidFill>
              </a:rPr>
              <a:t>terface </a:t>
            </a:r>
            <a:r>
              <a:rPr lang="hu-HU" sz="1400">
                <a:solidFill>
                  <a:srgbClr val="000000"/>
                </a:solidFill>
              </a:rPr>
              <a:t>⇒ each fluid node is connected to the closest 2 structural nodes </a:t>
            </a:r>
            <a:r>
              <a:rPr lang="de-DE" sz="1400">
                <a:solidFill>
                  <a:srgbClr val="0070C0"/>
                </a:solidFill>
              </a:rPr>
              <a:t>✓</a:t>
            </a:r>
            <a:r>
              <a:rPr lang="hu-HU" sz="1400">
                <a:solidFill>
                  <a:srgbClr val="0070C0"/>
                </a:solidFill>
              </a:rPr>
              <a:t> </a:t>
            </a:r>
            <a:endParaRPr lang="hu-HU" sz="1400" i="1">
              <a:solidFill>
                <a:srgbClr val="0070C0"/>
              </a:solidFill>
            </a:endParaRPr>
          </a:p>
        </p:txBody>
      </p:sp>
      <p:grpSp>
        <p:nvGrpSpPr>
          <p:cNvPr id="7" name="Group 52"/>
          <p:cNvGrpSpPr/>
          <p:nvPr/>
        </p:nvGrpSpPr>
        <p:grpSpPr bwMode="auto">
          <a:xfrm>
            <a:off x="390683" y="898923"/>
            <a:ext cx="279072" cy="2069998"/>
            <a:chOff x="5230418" y="1919628"/>
            <a:chExt cx="171059" cy="1268819"/>
          </a:xfrm>
        </p:grpSpPr>
        <p:cxnSp>
          <p:nvCxnSpPr>
            <p:cNvPr id="8" name="Straight Connector 53"/>
            <p:cNvCxnSpPr>
              <a:cxnSpLocks/>
            </p:cNvCxnSpPr>
            <p:nvPr/>
          </p:nvCxnSpPr>
          <p:spPr bwMode="auto">
            <a:xfrm rot="5400000">
              <a:off x="4681538" y="2551855"/>
              <a:ext cx="1268819" cy="43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Oval 54"/>
            <p:cNvSpPr/>
            <p:nvPr/>
          </p:nvSpPr>
          <p:spPr bwMode="auto">
            <a:xfrm>
              <a:off x="5230418" y="215550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Oval 55"/>
            <p:cNvSpPr/>
            <p:nvPr/>
          </p:nvSpPr>
          <p:spPr bwMode="auto">
            <a:xfrm>
              <a:off x="5230418" y="255396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Oval 56"/>
            <p:cNvSpPr/>
            <p:nvPr/>
          </p:nvSpPr>
          <p:spPr bwMode="auto">
            <a:xfrm>
              <a:off x="5230418" y="295242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12" name="Group 57"/>
          <p:cNvGrpSpPr/>
          <p:nvPr/>
        </p:nvGrpSpPr>
        <p:grpSpPr bwMode="auto">
          <a:xfrm>
            <a:off x="2431502" y="892513"/>
            <a:ext cx="413108" cy="2070000"/>
            <a:chOff x="7052851" y="3271934"/>
            <a:chExt cx="253217" cy="1268820"/>
          </a:xfrm>
        </p:grpSpPr>
        <p:sp>
          <p:nvSpPr>
            <p:cNvPr id="13" name="Isosceles Triangle 58"/>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 name="Isosceles Triangle 59"/>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15" name="Straight Connector 60"/>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61"/>
          <p:cNvCxnSpPr>
            <a:cxnSpLocks/>
            <a:stCxn id="14" idx="1"/>
            <a:endCxn id="11" idx="6"/>
          </p:cNvCxnSpPr>
          <p:nvPr/>
        </p:nvCxnSpPr>
        <p:spPr bwMode="auto">
          <a:xfrm flipH="1" flipV="1">
            <a:off x="669755" y="2718100"/>
            <a:ext cx="1865024" cy="434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62"/>
          <p:cNvCxnSpPr>
            <a:cxnSpLocks/>
            <a:stCxn id="13" idx="1"/>
            <a:endCxn id="11" idx="6"/>
          </p:cNvCxnSpPr>
          <p:nvPr/>
        </p:nvCxnSpPr>
        <p:spPr bwMode="auto">
          <a:xfrm flipH="1">
            <a:off x="669755" y="1115632"/>
            <a:ext cx="1865024" cy="160246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63"/>
          <p:cNvCxnSpPr>
            <a:cxnSpLocks/>
            <a:stCxn id="13" idx="1"/>
            <a:endCxn id="10" idx="6"/>
          </p:cNvCxnSpPr>
          <p:nvPr/>
        </p:nvCxnSpPr>
        <p:spPr bwMode="auto">
          <a:xfrm flipH="1">
            <a:off x="669755" y="1115632"/>
            <a:ext cx="1865024" cy="95240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64"/>
          <p:cNvCxnSpPr>
            <a:cxnSpLocks/>
            <a:stCxn id="14" idx="1"/>
            <a:endCxn id="10" idx="6"/>
          </p:cNvCxnSpPr>
          <p:nvPr/>
        </p:nvCxnSpPr>
        <p:spPr bwMode="auto">
          <a:xfrm flipH="1" flipV="1">
            <a:off x="669755" y="2068037"/>
            <a:ext cx="1865024" cy="6544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5"/>
          <p:cNvCxnSpPr>
            <a:cxnSpLocks/>
            <a:stCxn id="14" idx="1"/>
            <a:endCxn id="9" idx="6"/>
          </p:cNvCxnSpPr>
          <p:nvPr/>
        </p:nvCxnSpPr>
        <p:spPr bwMode="auto">
          <a:xfrm flipH="1" flipV="1">
            <a:off x="669755" y="1417975"/>
            <a:ext cx="1865024" cy="130446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91"/>
          <p:cNvCxnSpPr>
            <a:cxnSpLocks/>
            <a:stCxn id="13" idx="1"/>
            <a:endCxn id="9" idx="6"/>
          </p:cNvCxnSpPr>
          <p:nvPr/>
        </p:nvCxnSpPr>
        <p:spPr bwMode="auto">
          <a:xfrm flipH="1">
            <a:off x="669755" y="1115632"/>
            <a:ext cx="1865024" cy="30234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nvGrpSpPr>
          <p:cNvPr id="22" name="Group 92"/>
          <p:cNvGrpSpPr/>
          <p:nvPr/>
        </p:nvGrpSpPr>
        <p:grpSpPr bwMode="auto">
          <a:xfrm>
            <a:off x="3891780" y="903039"/>
            <a:ext cx="279072" cy="2069998"/>
            <a:chOff x="5230418" y="1919628"/>
            <a:chExt cx="171059" cy="1268819"/>
          </a:xfrm>
        </p:grpSpPr>
        <p:cxnSp>
          <p:nvCxnSpPr>
            <p:cNvPr id="23" name="Straight Connector 93"/>
            <p:cNvCxnSpPr>
              <a:cxnSpLocks/>
            </p:cNvCxnSpPr>
            <p:nvPr/>
          </p:nvCxnSpPr>
          <p:spPr bwMode="auto">
            <a:xfrm rot="5400000">
              <a:off x="4681538" y="2551855"/>
              <a:ext cx="1268819" cy="43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Oval 94"/>
            <p:cNvSpPr/>
            <p:nvPr/>
          </p:nvSpPr>
          <p:spPr bwMode="auto">
            <a:xfrm>
              <a:off x="5230418" y="2155506"/>
              <a:ext cx="171059" cy="164550"/>
            </a:xfrm>
            <a:prstGeom prst="ellipse">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5" name="Oval 95"/>
            <p:cNvSpPr/>
            <p:nvPr/>
          </p:nvSpPr>
          <p:spPr bwMode="auto">
            <a:xfrm>
              <a:off x="5230418" y="255396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6" name="Oval 96"/>
            <p:cNvSpPr/>
            <p:nvPr/>
          </p:nvSpPr>
          <p:spPr bwMode="auto">
            <a:xfrm>
              <a:off x="5230418" y="2952426"/>
              <a:ext cx="171059" cy="164550"/>
            </a:xfrm>
            <a:prstGeom prst="ellipse">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27" name="Group 97"/>
          <p:cNvGrpSpPr/>
          <p:nvPr/>
        </p:nvGrpSpPr>
        <p:grpSpPr bwMode="auto">
          <a:xfrm>
            <a:off x="5932599" y="896629"/>
            <a:ext cx="413108" cy="2070000"/>
            <a:chOff x="7052851" y="3271934"/>
            <a:chExt cx="253217" cy="1268820"/>
          </a:xfrm>
        </p:grpSpPr>
        <p:sp>
          <p:nvSpPr>
            <p:cNvPr id="28" name="Isosceles Triangle 98"/>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9" name="Isosceles Triangle 99"/>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30" name="Straight Connector 100"/>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101"/>
          <p:cNvCxnSpPr>
            <a:cxnSpLocks/>
            <a:stCxn id="29" idx="1"/>
            <a:endCxn id="26" idx="6"/>
          </p:cNvCxnSpPr>
          <p:nvPr/>
        </p:nvCxnSpPr>
        <p:spPr bwMode="auto">
          <a:xfrm flipH="1" flipV="1">
            <a:off x="4170852" y="2722216"/>
            <a:ext cx="1865024" cy="4341"/>
          </a:xfrm>
          <a:prstGeom prst="line">
            <a:avLst/>
          </a:prstGeom>
          <a:ln>
            <a:solidFill>
              <a:schemeClr val="accent1">
                <a:shade val="95000"/>
                <a:satMod val="105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102"/>
          <p:cNvCxnSpPr>
            <a:cxnSpLocks/>
            <a:stCxn id="28" idx="1"/>
            <a:endCxn id="26" idx="6"/>
          </p:cNvCxnSpPr>
          <p:nvPr/>
        </p:nvCxnSpPr>
        <p:spPr bwMode="auto">
          <a:xfrm flipH="1">
            <a:off x="4170852" y="1119748"/>
            <a:ext cx="1865024" cy="1602468"/>
          </a:xfrm>
          <a:prstGeom prst="line">
            <a:avLst/>
          </a:prstGeom>
          <a:ln>
            <a:solidFill>
              <a:schemeClr val="accent1">
                <a:shade val="95000"/>
                <a:satMod val="105000"/>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103"/>
          <p:cNvCxnSpPr>
            <a:cxnSpLocks/>
            <a:stCxn id="28" idx="1"/>
            <a:endCxn id="25" idx="6"/>
          </p:cNvCxnSpPr>
          <p:nvPr/>
        </p:nvCxnSpPr>
        <p:spPr bwMode="auto">
          <a:xfrm flipH="1">
            <a:off x="4170852" y="1119748"/>
            <a:ext cx="1865024" cy="95240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104"/>
          <p:cNvCxnSpPr>
            <a:cxnSpLocks/>
            <a:stCxn id="29" idx="1"/>
            <a:endCxn id="25" idx="6"/>
          </p:cNvCxnSpPr>
          <p:nvPr/>
        </p:nvCxnSpPr>
        <p:spPr bwMode="auto">
          <a:xfrm flipH="1" flipV="1">
            <a:off x="4170852" y="2072153"/>
            <a:ext cx="1865024" cy="6544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105"/>
          <p:cNvCxnSpPr>
            <a:cxnSpLocks/>
            <a:stCxn id="29" idx="1"/>
            <a:endCxn id="24" idx="6"/>
          </p:cNvCxnSpPr>
          <p:nvPr/>
        </p:nvCxnSpPr>
        <p:spPr bwMode="auto">
          <a:xfrm flipH="1" flipV="1">
            <a:off x="4170852" y="1422091"/>
            <a:ext cx="1865024" cy="1304466"/>
          </a:xfrm>
          <a:prstGeom prst="line">
            <a:avLst/>
          </a:prstGeom>
          <a:ln>
            <a:solidFill>
              <a:schemeClr val="accent1">
                <a:shade val="95000"/>
                <a:satMod val="105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106"/>
          <p:cNvCxnSpPr>
            <a:cxnSpLocks/>
            <a:stCxn id="28" idx="1"/>
            <a:endCxn id="24" idx="6"/>
          </p:cNvCxnSpPr>
          <p:nvPr/>
        </p:nvCxnSpPr>
        <p:spPr bwMode="auto">
          <a:xfrm flipH="1">
            <a:off x="4170852" y="1119748"/>
            <a:ext cx="1865024" cy="302343"/>
          </a:xfrm>
          <a:prstGeom prst="line">
            <a:avLst/>
          </a:prstGeom>
          <a:ln>
            <a:solidFill>
              <a:schemeClr val="accent1">
                <a:shade val="95000"/>
                <a:satMod val="105000"/>
                <a:alpha val="2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Oval 107"/>
          <p:cNvSpPr/>
          <p:nvPr/>
        </p:nvSpPr>
        <p:spPr bwMode="auto">
          <a:xfrm>
            <a:off x="7059230" y="1942037"/>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38" name="Group 108"/>
          <p:cNvGrpSpPr/>
          <p:nvPr/>
        </p:nvGrpSpPr>
        <p:grpSpPr bwMode="auto">
          <a:xfrm>
            <a:off x="8284500" y="900745"/>
            <a:ext cx="413108" cy="2070000"/>
            <a:chOff x="7052851" y="3271934"/>
            <a:chExt cx="253217" cy="1268820"/>
          </a:xfrm>
        </p:grpSpPr>
        <p:sp>
          <p:nvSpPr>
            <p:cNvPr id="39" name="Isosceles Triangle 109"/>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0" name="Isosceles Triangle 110"/>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41" name="Straight Connector 111"/>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2" name="Straight Arrow Connector 112"/>
          <p:cNvCxnSpPr>
            <a:cxnSpLocks/>
            <a:stCxn id="37" idx="6"/>
          </p:cNvCxnSpPr>
          <p:nvPr/>
        </p:nvCxnSpPr>
        <p:spPr bwMode="auto">
          <a:xfrm flipV="1">
            <a:off x="7338302" y="2068037"/>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113"/>
          <p:cNvCxnSpPr>
            <a:cxnSpLocks/>
          </p:cNvCxnSpPr>
          <p:nvPr/>
        </p:nvCxnSpPr>
        <p:spPr bwMode="auto">
          <a:xfrm flipV="1">
            <a:off x="7966373" y="1123864"/>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14"/>
          <p:cNvCxnSpPr>
            <a:cxnSpLocks/>
          </p:cNvCxnSpPr>
          <p:nvPr/>
        </p:nvCxnSpPr>
        <p:spPr bwMode="auto">
          <a:xfrm flipV="1">
            <a:off x="7995455" y="2768737"/>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Connector 115"/>
          <p:cNvCxnSpPr>
            <a:cxnSpLocks/>
          </p:cNvCxnSpPr>
          <p:nvPr/>
        </p:nvCxnSpPr>
        <p:spPr bwMode="auto">
          <a:xfrm flipH="1">
            <a:off x="7302513" y="1143641"/>
            <a:ext cx="1036288" cy="9398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116"/>
          <p:cNvCxnSpPr>
            <a:cxnSpLocks/>
            <a:stCxn id="40" idx="1"/>
            <a:endCxn id="37" idx="6"/>
          </p:cNvCxnSpPr>
          <p:nvPr/>
        </p:nvCxnSpPr>
        <p:spPr bwMode="auto">
          <a:xfrm flipH="1" flipV="1">
            <a:off x="7338302" y="2076264"/>
            <a:ext cx="1049475" cy="6544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117"/>
          <p:cNvCxnSpPr>
            <a:cxnSpLocks/>
          </p:cNvCxnSpPr>
          <p:nvPr/>
        </p:nvCxnSpPr>
        <p:spPr bwMode="auto">
          <a:xfrm>
            <a:off x="358775" y="3214134"/>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118"/>
          <p:cNvCxnSpPr>
            <a:cxnSpLocks/>
          </p:cNvCxnSpPr>
          <p:nvPr/>
        </p:nvCxnSpPr>
        <p:spPr bwMode="auto">
          <a:xfrm>
            <a:off x="371132" y="5994419"/>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49" name="Oval 119"/>
          <p:cNvSpPr/>
          <p:nvPr/>
        </p:nvSpPr>
        <p:spPr bwMode="auto">
          <a:xfrm>
            <a:off x="390683" y="4496523"/>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50" name="Group 120"/>
          <p:cNvGrpSpPr/>
          <p:nvPr/>
        </p:nvGrpSpPr>
        <p:grpSpPr bwMode="auto">
          <a:xfrm>
            <a:off x="1615953" y="3455231"/>
            <a:ext cx="413108" cy="2070000"/>
            <a:chOff x="7052851" y="3271934"/>
            <a:chExt cx="253217" cy="1268820"/>
          </a:xfrm>
        </p:grpSpPr>
        <p:sp>
          <p:nvSpPr>
            <p:cNvPr id="51" name="Isosceles Triangle 121"/>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52" name="Isosceles Triangle 122"/>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53" name="Straight Connector 123"/>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4" name="Straight Arrow Connector 124"/>
          <p:cNvCxnSpPr>
            <a:cxnSpLocks/>
            <a:stCxn id="49" idx="6"/>
          </p:cNvCxnSpPr>
          <p:nvPr/>
        </p:nvCxnSpPr>
        <p:spPr bwMode="auto">
          <a:xfrm flipV="1">
            <a:off x="669755" y="462252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125"/>
          <p:cNvCxnSpPr>
            <a:cxnSpLocks/>
          </p:cNvCxnSpPr>
          <p:nvPr/>
        </p:nvCxnSpPr>
        <p:spPr bwMode="auto">
          <a:xfrm flipV="1">
            <a:off x="1297826" y="3678350"/>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126"/>
          <p:cNvCxnSpPr>
            <a:cxnSpLocks/>
          </p:cNvCxnSpPr>
          <p:nvPr/>
        </p:nvCxnSpPr>
        <p:spPr bwMode="auto">
          <a:xfrm flipV="1">
            <a:off x="1326908" y="532322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Connector 127"/>
          <p:cNvCxnSpPr>
            <a:cxnSpLocks/>
          </p:cNvCxnSpPr>
          <p:nvPr/>
        </p:nvCxnSpPr>
        <p:spPr bwMode="auto">
          <a:xfrm flipH="1">
            <a:off x="633966" y="3698127"/>
            <a:ext cx="1036288" cy="9398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128"/>
          <p:cNvCxnSpPr>
            <a:cxnSpLocks/>
            <a:stCxn id="52" idx="1"/>
            <a:endCxn id="49" idx="6"/>
          </p:cNvCxnSpPr>
          <p:nvPr/>
        </p:nvCxnSpPr>
        <p:spPr bwMode="auto">
          <a:xfrm flipH="1" flipV="1">
            <a:off x="669755" y="4630750"/>
            <a:ext cx="1049475" cy="65440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9" name="TextBox 129"/>
          <p:cNvSpPr>
            <a:spLocks/>
          </p:cNvSpPr>
          <p:nvPr/>
        </p:nvSpPr>
        <p:spPr bwMode="auto">
          <a:xfrm>
            <a:off x="753846" y="4300814"/>
            <a:ext cx="293670" cy="307777"/>
          </a:xfrm>
          <a:prstGeom prst="rect">
            <a:avLst/>
          </a:prstGeom>
          <a:noFill/>
        </p:spPr>
        <p:txBody>
          <a:bodyPr wrap="none" rtlCol="0">
            <a:spAutoFit/>
          </a:bodyPr>
          <a:lstStyle/>
          <a:p>
            <a:pPr>
              <a:defRPr/>
            </a:pPr>
            <a:r>
              <a:rPr lang="hu-HU" sz="1400" b="1"/>
              <a:t>F</a:t>
            </a:r>
            <a:endParaRPr lang="en-US" sz="1400" b="1"/>
          </a:p>
        </p:txBody>
      </p:sp>
      <p:sp>
        <p:nvSpPr>
          <p:cNvPr id="60" name="TextBox 130"/>
          <p:cNvSpPr>
            <a:spLocks/>
          </p:cNvSpPr>
          <p:nvPr/>
        </p:nvSpPr>
        <p:spPr bwMode="auto">
          <a:xfrm>
            <a:off x="1351788" y="5453737"/>
            <a:ext cx="360996" cy="307777"/>
          </a:xfrm>
          <a:prstGeom prst="rect">
            <a:avLst/>
          </a:prstGeom>
          <a:noFill/>
        </p:spPr>
        <p:txBody>
          <a:bodyPr wrap="none" rtlCol="0">
            <a:spAutoFit/>
          </a:bodyPr>
          <a:lstStyle/>
          <a:p>
            <a:pPr>
              <a:defRPr/>
            </a:pPr>
            <a:r>
              <a:rPr lang="hu-HU" sz="1400" b="1"/>
              <a:t>F</a:t>
            </a:r>
            <a:r>
              <a:rPr lang="hu-HU" sz="1400" b="1" baseline="-25000"/>
              <a:t>a</a:t>
            </a:r>
            <a:endParaRPr lang="en-US" sz="1400" b="1" baseline="-25000"/>
          </a:p>
        </p:txBody>
      </p:sp>
      <p:sp>
        <p:nvSpPr>
          <p:cNvPr id="61" name="TextBox 131"/>
          <p:cNvSpPr>
            <a:spLocks/>
          </p:cNvSpPr>
          <p:nvPr/>
        </p:nvSpPr>
        <p:spPr bwMode="auto">
          <a:xfrm>
            <a:off x="1297826" y="3346135"/>
            <a:ext cx="367408" cy="307777"/>
          </a:xfrm>
          <a:prstGeom prst="rect">
            <a:avLst/>
          </a:prstGeom>
          <a:noFill/>
        </p:spPr>
        <p:txBody>
          <a:bodyPr wrap="none" rtlCol="0">
            <a:spAutoFit/>
          </a:bodyPr>
          <a:lstStyle/>
          <a:p>
            <a:pPr>
              <a:defRPr/>
            </a:pPr>
            <a:r>
              <a:rPr lang="hu-HU" sz="1400" b="1"/>
              <a:t>F</a:t>
            </a:r>
            <a:r>
              <a:rPr lang="hu-HU" sz="1400" b="1" baseline="-25000"/>
              <a:t>b</a:t>
            </a:r>
            <a:endParaRPr lang="en-US" sz="1400" b="1" baseline="-25000"/>
          </a:p>
        </p:txBody>
      </p:sp>
      <p:sp>
        <p:nvSpPr>
          <p:cNvPr id="62" name="Oval 132"/>
          <p:cNvSpPr/>
          <p:nvPr/>
        </p:nvSpPr>
        <p:spPr bwMode="auto">
          <a:xfrm>
            <a:off x="2622363" y="4512183"/>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3" name="Group 133"/>
          <p:cNvGrpSpPr/>
          <p:nvPr/>
        </p:nvGrpSpPr>
        <p:grpSpPr bwMode="auto">
          <a:xfrm>
            <a:off x="3180364" y="3470891"/>
            <a:ext cx="413108" cy="2070000"/>
            <a:chOff x="7052851" y="3271934"/>
            <a:chExt cx="253217" cy="1268820"/>
          </a:xfrm>
        </p:grpSpPr>
        <p:sp>
          <p:nvSpPr>
            <p:cNvPr id="64" name="Isosceles Triangle 134"/>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5" name="Isosceles Triangle 135"/>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66" name="Straight Connector 136"/>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7" name="Straight Arrow Connector 137"/>
          <p:cNvCxnSpPr>
            <a:cxnSpLocks/>
            <a:stCxn id="62" idx="6"/>
          </p:cNvCxnSpPr>
          <p:nvPr/>
        </p:nvCxnSpPr>
        <p:spPr bwMode="auto">
          <a:xfrm flipV="1">
            <a:off x="2901435" y="463818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138"/>
          <p:cNvCxnSpPr>
            <a:cxnSpLocks/>
          </p:cNvCxnSpPr>
          <p:nvPr/>
        </p:nvCxnSpPr>
        <p:spPr bwMode="auto">
          <a:xfrm flipH="1" flipV="1">
            <a:off x="3368866" y="3694009"/>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139"/>
          <p:cNvCxnSpPr>
            <a:cxnSpLocks/>
          </p:cNvCxnSpPr>
          <p:nvPr/>
        </p:nvCxnSpPr>
        <p:spPr bwMode="auto">
          <a:xfrm flipH="1" flipV="1">
            <a:off x="3397948" y="533888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140"/>
          <p:cNvSpPr>
            <a:spLocks/>
          </p:cNvSpPr>
          <p:nvPr/>
        </p:nvSpPr>
        <p:spPr bwMode="auto">
          <a:xfrm>
            <a:off x="2985526" y="4316474"/>
            <a:ext cx="293670" cy="307777"/>
          </a:xfrm>
          <a:prstGeom prst="rect">
            <a:avLst/>
          </a:prstGeom>
          <a:noFill/>
        </p:spPr>
        <p:txBody>
          <a:bodyPr wrap="none" rtlCol="0">
            <a:spAutoFit/>
          </a:bodyPr>
          <a:lstStyle/>
          <a:p>
            <a:pPr>
              <a:defRPr/>
            </a:pPr>
            <a:r>
              <a:rPr lang="hu-HU" sz="1400" b="1"/>
              <a:t>F</a:t>
            </a:r>
            <a:endParaRPr lang="en-US" sz="1400" b="1"/>
          </a:p>
        </p:txBody>
      </p:sp>
      <p:sp>
        <p:nvSpPr>
          <p:cNvPr id="71" name="TextBox 141"/>
          <p:cNvSpPr>
            <a:spLocks/>
          </p:cNvSpPr>
          <p:nvPr/>
        </p:nvSpPr>
        <p:spPr bwMode="auto">
          <a:xfrm>
            <a:off x="3534040" y="5469397"/>
            <a:ext cx="381836" cy="307777"/>
          </a:xfrm>
          <a:prstGeom prst="rect">
            <a:avLst/>
          </a:prstGeom>
          <a:noFill/>
        </p:spPr>
        <p:txBody>
          <a:bodyPr wrap="none" rtlCol="0">
            <a:spAutoFit/>
          </a:bodyPr>
          <a:lstStyle/>
          <a:p>
            <a:pPr>
              <a:defRPr/>
            </a:pPr>
            <a:r>
              <a:rPr lang="hu-HU" sz="1400" b="1"/>
              <a:t>R</a:t>
            </a:r>
            <a:r>
              <a:rPr lang="hu-HU" sz="1400" b="1" baseline="-25000"/>
              <a:t>a</a:t>
            </a:r>
            <a:endParaRPr lang="en-US" sz="1400" b="1" baseline="-25000"/>
          </a:p>
        </p:txBody>
      </p:sp>
      <p:sp>
        <p:nvSpPr>
          <p:cNvPr id="72" name="TextBox 142"/>
          <p:cNvSpPr>
            <a:spLocks/>
          </p:cNvSpPr>
          <p:nvPr/>
        </p:nvSpPr>
        <p:spPr bwMode="auto">
          <a:xfrm>
            <a:off x="3533866" y="3361795"/>
            <a:ext cx="388248" cy="307777"/>
          </a:xfrm>
          <a:prstGeom prst="rect">
            <a:avLst/>
          </a:prstGeom>
          <a:noFill/>
        </p:spPr>
        <p:txBody>
          <a:bodyPr wrap="none" rtlCol="0">
            <a:spAutoFit/>
          </a:bodyPr>
          <a:lstStyle/>
          <a:p>
            <a:pPr>
              <a:defRPr/>
            </a:pPr>
            <a:r>
              <a:rPr lang="hu-HU" sz="1400" b="1"/>
              <a:t>R</a:t>
            </a:r>
            <a:r>
              <a:rPr lang="hu-HU" sz="1400" b="1" baseline="-25000"/>
              <a:t>b</a:t>
            </a:r>
            <a:endParaRPr lang="en-US" sz="1400" b="1" baseline="-25000"/>
          </a:p>
        </p:txBody>
      </p:sp>
      <p:cxnSp>
        <p:nvCxnSpPr>
          <p:cNvPr id="73" name="Straight Arrow Connector 143"/>
          <p:cNvCxnSpPr>
            <a:cxnSpLocks/>
          </p:cNvCxnSpPr>
          <p:nvPr/>
        </p:nvCxnSpPr>
        <p:spPr bwMode="auto">
          <a:xfrm rot="16199999">
            <a:off x="3458832" y="4179603"/>
            <a:ext cx="97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TextBox 144"/>
          <p:cNvSpPr>
            <a:spLocks/>
          </p:cNvSpPr>
          <p:nvPr/>
        </p:nvSpPr>
        <p:spPr bwMode="auto">
          <a:xfrm rot="16199999">
            <a:off x="3671493" y="4077291"/>
            <a:ext cx="284052" cy="307777"/>
          </a:xfrm>
          <a:prstGeom prst="rect">
            <a:avLst/>
          </a:prstGeom>
          <a:noFill/>
        </p:spPr>
        <p:txBody>
          <a:bodyPr wrap="none" rtlCol="0">
            <a:spAutoFit/>
          </a:bodyPr>
          <a:lstStyle/>
          <a:p>
            <a:pPr>
              <a:defRPr/>
            </a:pPr>
            <a:r>
              <a:rPr lang="hu-HU" sz="1400"/>
              <a:t>b</a:t>
            </a:r>
            <a:endParaRPr lang="en-US" sz="1400"/>
          </a:p>
        </p:txBody>
      </p:sp>
      <p:cxnSp>
        <p:nvCxnSpPr>
          <p:cNvPr id="75" name="Straight Arrow Connector 145"/>
          <p:cNvCxnSpPr>
            <a:cxnSpLocks/>
          </p:cNvCxnSpPr>
          <p:nvPr/>
        </p:nvCxnSpPr>
        <p:spPr bwMode="auto">
          <a:xfrm rot="16199999">
            <a:off x="3586471" y="5022879"/>
            <a:ext cx="72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TextBox 146"/>
          <p:cNvSpPr>
            <a:spLocks/>
          </p:cNvSpPr>
          <p:nvPr/>
        </p:nvSpPr>
        <p:spPr bwMode="auto">
          <a:xfrm rot="16199999">
            <a:off x="3673952" y="4885248"/>
            <a:ext cx="284052" cy="307777"/>
          </a:xfrm>
          <a:prstGeom prst="rect">
            <a:avLst/>
          </a:prstGeom>
          <a:noFill/>
        </p:spPr>
        <p:txBody>
          <a:bodyPr wrap="none" rtlCol="0">
            <a:spAutoFit/>
          </a:bodyPr>
          <a:lstStyle/>
          <a:p>
            <a:pPr>
              <a:defRPr/>
            </a:pPr>
            <a:r>
              <a:rPr lang="hu-HU" sz="1400"/>
              <a:t>a</a:t>
            </a:r>
            <a:endParaRPr lang="en-US" sz="1400"/>
          </a:p>
        </p:txBody>
      </p:sp>
      <p:cxnSp>
        <p:nvCxnSpPr>
          <p:cNvPr id="77" name="Straight Arrow Connector 147"/>
          <p:cNvCxnSpPr>
            <a:cxnSpLocks/>
          </p:cNvCxnSpPr>
          <p:nvPr/>
        </p:nvCxnSpPr>
        <p:spPr bwMode="auto">
          <a:xfrm rot="16199999">
            <a:off x="3461622" y="4538181"/>
            <a:ext cx="169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TextBox 148"/>
          <p:cNvSpPr>
            <a:spLocks/>
          </p:cNvSpPr>
          <p:nvPr/>
        </p:nvSpPr>
        <p:spPr bwMode="auto">
          <a:xfrm rot="16199999">
            <a:off x="3786481" y="4469234"/>
            <a:ext cx="783933" cy="307777"/>
          </a:xfrm>
          <a:prstGeom prst="rect">
            <a:avLst/>
          </a:prstGeom>
          <a:noFill/>
        </p:spPr>
        <p:txBody>
          <a:bodyPr wrap="none" rtlCol="0">
            <a:spAutoFit/>
          </a:bodyPr>
          <a:lstStyle/>
          <a:p>
            <a:pPr>
              <a:defRPr/>
            </a:pPr>
            <a:r>
              <a:rPr lang="hu-HU" sz="1400"/>
              <a:t>L = a+b</a:t>
            </a:r>
            <a:endParaRPr lang="en-US" sz="1400"/>
          </a:p>
        </p:txBody>
      </p:sp>
      <p:sp>
        <p:nvSpPr>
          <p:cNvPr id="79" name="TextBox 149"/>
          <p:cNvSpPr>
            <a:spLocks/>
          </p:cNvSpPr>
          <p:nvPr/>
        </p:nvSpPr>
        <p:spPr bwMode="auto">
          <a:xfrm>
            <a:off x="4840941" y="3354747"/>
            <a:ext cx="3956641" cy="2677656"/>
          </a:xfrm>
          <a:prstGeom prst="rect">
            <a:avLst/>
          </a:prstGeom>
          <a:noFill/>
        </p:spPr>
        <p:txBody>
          <a:bodyPr wrap="square" rtlCol="0">
            <a:spAutoFit/>
          </a:bodyPr>
          <a:lstStyle/>
          <a:p>
            <a:pPr>
              <a:defRPr/>
            </a:pPr>
            <a:r>
              <a:rPr lang="hu-HU" sz="1400">
                <a:solidFill>
                  <a:srgbClr val="0070C0"/>
                </a:solidFill>
              </a:rPr>
              <a:t>Action/point load </a:t>
            </a:r>
            <a:r>
              <a:rPr lang="hu-HU" sz="1400"/>
              <a:t>on the structure seen as a distance weigh</a:t>
            </a:r>
            <a:r>
              <a:rPr lang="de-DE" sz="1400"/>
              <a:t>t</a:t>
            </a:r>
            <a:r>
              <a:rPr lang="hu-HU" sz="1400"/>
              <a:t>ed value of the reaction of the fluid</a:t>
            </a:r>
            <a:endParaRPr/>
          </a:p>
          <a:p>
            <a:pPr>
              <a:defRPr/>
            </a:pPr>
            <a:r>
              <a:rPr lang="hu-HU" sz="1400"/>
              <a:t>	</a:t>
            </a:r>
            <a:r>
              <a:rPr lang="hu-HU" sz="1400" i="1"/>
              <a:t>F</a:t>
            </a:r>
            <a:r>
              <a:rPr lang="hu-HU" sz="1400" i="1" baseline="-25000"/>
              <a:t>b</a:t>
            </a:r>
            <a:r>
              <a:rPr lang="hu-HU" sz="1400" i="1"/>
              <a:t> = F * w</a:t>
            </a:r>
            <a:r>
              <a:rPr lang="hu-HU" sz="1400" i="1" baseline="-25000"/>
              <a:t>b</a:t>
            </a:r>
            <a:r>
              <a:rPr lang="hu-HU" sz="1400" i="1"/>
              <a:t> = F * a</a:t>
            </a:r>
            <a:r>
              <a:rPr lang="de-DE" sz="1400" i="1"/>
              <a:t> </a:t>
            </a:r>
            <a:r>
              <a:rPr lang="hu-HU" sz="1400" i="1"/>
              <a:t>/</a:t>
            </a:r>
            <a:r>
              <a:rPr lang="de-DE" sz="1400" i="1"/>
              <a:t> </a:t>
            </a:r>
            <a:r>
              <a:rPr lang="hu-HU" sz="1400" i="1"/>
              <a:t>(a+b) </a:t>
            </a:r>
            <a:endParaRPr/>
          </a:p>
          <a:p>
            <a:pPr>
              <a:defRPr/>
            </a:pPr>
            <a:r>
              <a:rPr lang="hu-HU" sz="1400" i="1"/>
              <a:t>	F</a:t>
            </a:r>
            <a:r>
              <a:rPr lang="hu-HU" sz="1400" i="1" baseline="-25000"/>
              <a:t>a</a:t>
            </a:r>
            <a:r>
              <a:rPr lang="hu-HU" sz="1400" i="1"/>
              <a:t> = F * w</a:t>
            </a:r>
            <a:r>
              <a:rPr lang="hu-HU" sz="1400" i="1" baseline="-25000"/>
              <a:t>a</a:t>
            </a:r>
            <a:r>
              <a:rPr lang="hu-HU" sz="1400" i="1"/>
              <a:t> = F * b</a:t>
            </a:r>
            <a:r>
              <a:rPr lang="de-DE" sz="1400" i="1"/>
              <a:t> </a:t>
            </a:r>
            <a:r>
              <a:rPr lang="hu-HU" sz="1400" i="1"/>
              <a:t>/</a:t>
            </a:r>
            <a:r>
              <a:rPr lang="de-DE" sz="1400" i="1"/>
              <a:t> </a:t>
            </a:r>
            <a:r>
              <a:rPr lang="hu-HU" sz="1400" i="1"/>
              <a:t>(a+b)</a:t>
            </a:r>
            <a:endParaRPr/>
          </a:p>
          <a:p>
            <a:pPr>
              <a:defRPr/>
            </a:pPr>
            <a:r>
              <a:rPr lang="hu-HU" sz="1400">
                <a:solidFill>
                  <a:srgbClr val="000000"/>
                </a:solidFill>
              </a:rPr>
              <a:t>⇒  a</a:t>
            </a:r>
            <a:r>
              <a:rPr lang="hu-HU" sz="1400"/>
              <a:t>nalogy with the point load on a simply supported beam </a:t>
            </a:r>
            <a:endParaRPr/>
          </a:p>
          <a:p>
            <a:pPr>
              <a:defRPr/>
            </a:pPr>
            <a:r>
              <a:rPr lang="hu-HU" sz="1400">
                <a:solidFill>
                  <a:srgbClr val="000000"/>
                </a:solidFill>
              </a:rPr>
              <a:t>⇒  structure nodes and respective weights (</a:t>
            </a:r>
            <a:r>
              <a:rPr lang="hu-HU" sz="1400" i="1">
                <a:solidFill>
                  <a:srgbClr val="000000"/>
                </a:solidFill>
              </a:rPr>
              <a:t>wa</a:t>
            </a:r>
            <a:r>
              <a:rPr lang="hu-HU" sz="1400">
                <a:solidFill>
                  <a:srgbClr val="000000"/>
                </a:solidFill>
              </a:rPr>
              <a:t>, </a:t>
            </a:r>
            <a:r>
              <a:rPr lang="hu-HU" sz="1400" i="1">
                <a:solidFill>
                  <a:srgbClr val="000000"/>
                </a:solidFill>
              </a:rPr>
              <a:t>wb</a:t>
            </a:r>
            <a:r>
              <a:rPr lang="hu-HU" sz="1400">
                <a:solidFill>
                  <a:srgbClr val="000000"/>
                </a:solidFill>
              </a:rPr>
              <a:t>) for each fluid node on the interface have to be searched for, computed and stored</a:t>
            </a:r>
            <a:endParaRPr lang="de-DE" sz="1400">
              <a:solidFill>
                <a:srgbClr val="000000"/>
              </a:solidFill>
            </a:endParaRPr>
          </a:p>
          <a:p>
            <a:pPr>
              <a:defRPr/>
            </a:pPr>
            <a:r>
              <a:rPr lang="hu-HU" sz="1400">
                <a:solidFill>
                  <a:srgbClr val="000000"/>
                </a:solidFill>
              </a:rPr>
              <a:t>⇒</a:t>
            </a:r>
            <a:r>
              <a:rPr lang="de-DE" sz="1400">
                <a:solidFill>
                  <a:srgbClr val="000000"/>
                </a:solidFill>
              </a:rPr>
              <a:t> one way of data transformation between different discretizations</a:t>
            </a:r>
            <a:endParaRPr lang="en-US"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41</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latin typeface="Cambria Math"/>
                <a:ea typeface="Cambria Math"/>
              </a:rPr>
              <a:t>⇒</a:t>
            </a:r>
            <a:r>
              <a:rPr lang="hu-HU"/>
              <a:t> </a:t>
            </a:r>
            <a:r>
              <a:rPr lang="hu-HU" u="sng"/>
              <a:t>non-matching</a:t>
            </a:r>
            <a:r>
              <a:rPr lang="hu-HU"/>
              <a:t> grid</a:t>
            </a:r>
            <a:endParaRPr lang="de-DE"/>
          </a:p>
        </p:txBody>
      </p:sp>
      <p:sp>
        <p:nvSpPr>
          <p:cNvPr id="6" name="Isosceles Triangle 3"/>
          <p:cNvSpPr/>
          <p:nvPr/>
        </p:nvSpPr>
        <p:spPr bwMode="auto">
          <a:xfrm>
            <a:off x="4542254" y="3530424"/>
            <a:ext cx="413108" cy="316200"/>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7" name="Isosceles Triangle 4"/>
          <p:cNvSpPr/>
          <p:nvPr/>
        </p:nvSpPr>
        <p:spPr bwMode="auto">
          <a:xfrm>
            <a:off x="4288254" y="5137233"/>
            <a:ext cx="413108" cy="316200"/>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8" name="Straight Connector 5"/>
          <p:cNvCxnSpPr>
            <a:cxnSpLocks/>
          </p:cNvCxnSpPr>
          <p:nvPr/>
        </p:nvCxnSpPr>
        <p:spPr bwMode="auto">
          <a:xfrm flipH="1">
            <a:off x="4424346" y="3419208"/>
            <a:ext cx="337721" cy="21408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6"/>
          <p:cNvSpPr/>
          <p:nvPr/>
        </p:nvSpPr>
        <p:spPr bwMode="auto">
          <a:xfrm>
            <a:off x="358775" y="6034071"/>
            <a:ext cx="8421688" cy="307777"/>
          </a:xfrm>
          <a:prstGeom prst="rect">
            <a:avLst/>
          </a:prstGeom>
        </p:spPr>
        <p:txBody>
          <a:bodyPr wrap="square">
            <a:spAutoFit/>
          </a:bodyPr>
          <a:lstStyle/>
          <a:p>
            <a:pPr lvl="0" algn="ctr">
              <a:spcBef>
                <a:spcPts val="600"/>
              </a:spcBef>
              <a:defRPr/>
            </a:pPr>
            <a:r>
              <a:rPr lang="hu-HU" sz="1400">
                <a:solidFill>
                  <a:srgbClr val="0070C0"/>
                </a:solidFill>
              </a:rPr>
              <a:t>Non-matching nodes on i</a:t>
            </a:r>
            <a:r>
              <a:rPr lang="de-DE" sz="1400">
                <a:solidFill>
                  <a:srgbClr val="0070C0"/>
                </a:solidFill>
              </a:rPr>
              <a:t>n</a:t>
            </a:r>
            <a:r>
              <a:rPr lang="hu-HU" sz="1400">
                <a:solidFill>
                  <a:srgbClr val="0070C0"/>
                </a:solidFill>
              </a:rPr>
              <a:t>terface </a:t>
            </a:r>
            <a:r>
              <a:rPr lang="hu-HU" sz="1400">
                <a:solidFill>
                  <a:srgbClr val="000000"/>
                </a:solidFill>
              </a:rPr>
              <a:t>⇒ each fluid node is connected to the closest 2 structural nodes </a:t>
            </a:r>
            <a:r>
              <a:rPr lang="de-DE" sz="1400">
                <a:solidFill>
                  <a:srgbClr val="0070C0"/>
                </a:solidFill>
              </a:rPr>
              <a:t>✓</a:t>
            </a:r>
            <a:r>
              <a:rPr lang="hu-HU" sz="1400">
                <a:solidFill>
                  <a:srgbClr val="0070C0"/>
                </a:solidFill>
              </a:rPr>
              <a:t> </a:t>
            </a:r>
            <a:endParaRPr lang="hu-HU" sz="1400" i="1">
              <a:solidFill>
                <a:srgbClr val="0070C0"/>
              </a:solidFill>
            </a:endParaRPr>
          </a:p>
        </p:txBody>
      </p:sp>
      <p:cxnSp>
        <p:nvCxnSpPr>
          <p:cNvPr id="10" name="Straight Connector 7"/>
          <p:cNvCxnSpPr>
            <a:cxnSpLocks/>
          </p:cNvCxnSpPr>
          <p:nvPr/>
        </p:nvCxnSpPr>
        <p:spPr bwMode="auto">
          <a:xfrm>
            <a:off x="358775" y="3219135"/>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8"/>
          <p:cNvCxnSpPr>
            <a:cxnSpLocks/>
          </p:cNvCxnSpPr>
          <p:nvPr/>
        </p:nvCxnSpPr>
        <p:spPr bwMode="auto">
          <a:xfrm>
            <a:off x="371132" y="5994419"/>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12" name="TextBox 9"/>
          <p:cNvSpPr>
            <a:spLocks/>
          </p:cNvSpPr>
          <p:nvPr/>
        </p:nvSpPr>
        <p:spPr bwMode="auto">
          <a:xfrm>
            <a:off x="5259318" y="3481747"/>
            <a:ext cx="3538264" cy="2246769"/>
          </a:xfrm>
          <a:prstGeom prst="rect">
            <a:avLst/>
          </a:prstGeom>
          <a:noFill/>
        </p:spPr>
        <p:txBody>
          <a:bodyPr wrap="square" rtlCol="0">
            <a:spAutoFit/>
          </a:bodyPr>
          <a:lstStyle/>
          <a:p>
            <a:pPr>
              <a:defRPr/>
            </a:pPr>
            <a:r>
              <a:rPr lang="de-DE" sz="1400">
                <a:solidFill>
                  <a:srgbClr val="0070C0"/>
                </a:solidFill>
              </a:rPr>
              <a:t>Displacement </a:t>
            </a:r>
            <a:r>
              <a:rPr lang="de-DE" sz="1400"/>
              <a:t>of the nodes on the structural interface of the CSD solver sent to the paired node on the fluid side</a:t>
            </a:r>
            <a:endParaRPr lang="hu-HU" sz="1400" i="1"/>
          </a:p>
          <a:p>
            <a:pPr>
              <a:defRPr/>
            </a:pPr>
            <a:r>
              <a:rPr lang="hu-HU" sz="1400">
                <a:solidFill>
                  <a:srgbClr val="000000"/>
                </a:solidFill>
              </a:rPr>
              <a:t>⇒  </a:t>
            </a:r>
            <a:r>
              <a:rPr lang="de-DE" sz="1400">
                <a:solidFill>
                  <a:srgbClr val="000000"/>
                </a:solidFill>
              </a:rPr>
              <a:t>linear interpolation of the displacements </a:t>
            </a:r>
            <a:r>
              <a:rPr lang="de-DE" sz="1400" i="1">
                <a:solidFill>
                  <a:srgbClr val="000000"/>
                </a:solidFill>
              </a:rPr>
              <a:t>Disp_X</a:t>
            </a:r>
            <a:r>
              <a:rPr lang="de-DE" sz="1400" i="1" baseline="-25000">
                <a:solidFill>
                  <a:srgbClr val="000000"/>
                </a:solidFill>
              </a:rPr>
              <a:t>b</a:t>
            </a:r>
            <a:r>
              <a:rPr lang="de-DE" sz="1400">
                <a:solidFill>
                  <a:srgbClr val="000000"/>
                </a:solidFill>
              </a:rPr>
              <a:t> and </a:t>
            </a:r>
            <a:r>
              <a:rPr lang="de-DE" sz="1400" i="1">
                <a:solidFill>
                  <a:srgbClr val="000000"/>
                </a:solidFill>
              </a:rPr>
              <a:t>Disp_X</a:t>
            </a:r>
            <a:r>
              <a:rPr lang="de-DE" sz="1400" i="1" baseline="-25000">
                <a:solidFill>
                  <a:srgbClr val="000000"/>
                </a:solidFill>
              </a:rPr>
              <a:t>a</a:t>
            </a:r>
            <a:r>
              <a:rPr lang="de-DE" sz="1400">
                <a:solidFill>
                  <a:srgbClr val="000000"/>
                </a:solidFill>
              </a:rPr>
              <a:t> for the node of the fluid mesh</a:t>
            </a:r>
            <a:endParaRPr/>
          </a:p>
          <a:p>
            <a:pPr>
              <a:defRPr/>
            </a:pPr>
            <a:r>
              <a:rPr lang="de-DE" sz="1400"/>
              <a:t>      </a:t>
            </a:r>
            <a:r>
              <a:rPr lang="de-DE" sz="1400" i="1"/>
              <a:t>Disp_X</a:t>
            </a:r>
            <a:r>
              <a:rPr lang="de-DE" sz="1400" i="1" baseline="-25000"/>
              <a:t>ab</a:t>
            </a:r>
            <a:r>
              <a:rPr lang="hu-HU" sz="1400" i="1"/>
              <a:t> = </a:t>
            </a:r>
            <a:r>
              <a:rPr lang="de-DE" sz="1400" i="1"/>
              <a:t>Disp_X</a:t>
            </a:r>
            <a:r>
              <a:rPr lang="de-DE" sz="1400" i="1" baseline="-25000"/>
              <a:t>b</a:t>
            </a:r>
            <a:r>
              <a:rPr lang="hu-HU" sz="1400" i="1"/>
              <a:t> * w</a:t>
            </a:r>
            <a:r>
              <a:rPr lang="hu-HU" sz="1400" i="1" baseline="-25000"/>
              <a:t>b</a:t>
            </a:r>
            <a:r>
              <a:rPr lang="de-DE" sz="1400" i="1"/>
              <a:t> + </a:t>
            </a:r>
            <a:endParaRPr/>
          </a:p>
          <a:p>
            <a:pPr>
              <a:defRPr/>
            </a:pPr>
            <a:r>
              <a:rPr lang="de-DE" sz="1400" i="1"/>
              <a:t>	      Disp_X</a:t>
            </a:r>
            <a:r>
              <a:rPr lang="de-DE" sz="1400" i="1" baseline="-25000"/>
              <a:t>a</a:t>
            </a:r>
            <a:r>
              <a:rPr lang="hu-HU" sz="1400" i="1"/>
              <a:t> * w</a:t>
            </a:r>
            <a:r>
              <a:rPr lang="de-DE" sz="1400" i="1" baseline="-25000"/>
              <a:t>a</a:t>
            </a:r>
            <a:endParaRPr/>
          </a:p>
          <a:p>
            <a:pPr>
              <a:defRPr/>
            </a:pPr>
            <a:r>
              <a:rPr lang="hu-HU" sz="1400">
                <a:solidFill>
                  <a:srgbClr val="000000"/>
                </a:solidFill>
              </a:rPr>
              <a:t>⇒  </a:t>
            </a:r>
            <a:r>
              <a:rPr lang="de-DE" sz="1400">
                <a:solidFill>
                  <a:srgbClr val="000000"/>
                </a:solidFill>
              </a:rPr>
              <a:t>using the</a:t>
            </a:r>
            <a:r>
              <a:rPr lang="hu-HU" sz="1400">
                <a:solidFill>
                  <a:srgbClr val="000000"/>
                </a:solidFill>
              </a:rPr>
              <a:t> respective weights (</a:t>
            </a:r>
            <a:r>
              <a:rPr lang="hu-HU" sz="1400" i="1">
                <a:solidFill>
                  <a:srgbClr val="000000"/>
                </a:solidFill>
              </a:rPr>
              <a:t>wa</a:t>
            </a:r>
            <a:r>
              <a:rPr lang="hu-HU" sz="1400">
                <a:solidFill>
                  <a:srgbClr val="000000"/>
                </a:solidFill>
              </a:rPr>
              <a:t>, </a:t>
            </a:r>
            <a:r>
              <a:rPr lang="hu-HU" sz="1400" i="1">
                <a:solidFill>
                  <a:srgbClr val="000000"/>
                </a:solidFill>
              </a:rPr>
              <a:t>wb</a:t>
            </a:r>
            <a:r>
              <a:rPr lang="hu-HU" sz="1400">
                <a:solidFill>
                  <a:srgbClr val="000000"/>
                </a:solidFill>
              </a:rPr>
              <a:t>) </a:t>
            </a:r>
            <a:r>
              <a:rPr lang="de-DE" sz="1400">
                <a:solidFill>
                  <a:srgbClr val="000000"/>
                </a:solidFill>
              </a:rPr>
              <a:t>already calculated and stored</a:t>
            </a:r>
            <a:endParaRPr lang="en-US" sz="1400"/>
          </a:p>
        </p:txBody>
      </p:sp>
      <p:sp>
        <p:nvSpPr>
          <p:cNvPr id="13" name="TextBox 10"/>
          <p:cNvSpPr>
            <a:spLocks/>
          </p:cNvSpPr>
          <p:nvPr/>
        </p:nvSpPr>
        <p:spPr bwMode="auto">
          <a:xfrm>
            <a:off x="5291226" y="1198073"/>
            <a:ext cx="3362237" cy="1600438"/>
          </a:xfrm>
          <a:prstGeom prst="rect">
            <a:avLst/>
          </a:prstGeom>
          <a:noFill/>
        </p:spPr>
        <p:txBody>
          <a:bodyPr wrap="square" rtlCol="0">
            <a:spAutoFit/>
          </a:bodyPr>
          <a:lstStyle/>
          <a:p>
            <a:pPr>
              <a:defRPr/>
            </a:pPr>
            <a:r>
              <a:rPr lang="hu-HU" sz="1400">
                <a:solidFill>
                  <a:srgbClr val="0070C0"/>
                </a:solidFill>
              </a:rPr>
              <a:t>Action/point load </a:t>
            </a:r>
            <a:r>
              <a:rPr lang="hu-HU" sz="1400"/>
              <a:t>on the structure seen as a distance weigh</a:t>
            </a:r>
            <a:r>
              <a:rPr lang="de-DE" sz="1400"/>
              <a:t>t</a:t>
            </a:r>
            <a:r>
              <a:rPr lang="hu-HU" sz="1400"/>
              <a:t>ed value of the reaction of the fluid</a:t>
            </a:r>
            <a:endParaRPr/>
          </a:p>
          <a:p>
            <a:pPr>
              <a:defRPr/>
            </a:pPr>
            <a:r>
              <a:rPr lang="hu-HU" sz="1400"/>
              <a:t>	</a:t>
            </a:r>
            <a:r>
              <a:rPr lang="hu-HU" sz="1400" i="1"/>
              <a:t>F</a:t>
            </a:r>
            <a:r>
              <a:rPr lang="hu-HU" sz="1400" i="1" baseline="-25000"/>
              <a:t>b</a:t>
            </a:r>
            <a:r>
              <a:rPr lang="hu-HU" sz="1400" i="1"/>
              <a:t> = F * w</a:t>
            </a:r>
            <a:r>
              <a:rPr lang="hu-HU" sz="1400" i="1" baseline="-25000"/>
              <a:t>b</a:t>
            </a:r>
            <a:r>
              <a:rPr lang="hu-HU" sz="1400" i="1"/>
              <a:t> = F * a</a:t>
            </a:r>
            <a:r>
              <a:rPr lang="de-DE" sz="1400" i="1"/>
              <a:t> </a:t>
            </a:r>
            <a:r>
              <a:rPr lang="hu-HU" sz="1400" i="1"/>
              <a:t>/</a:t>
            </a:r>
            <a:r>
              <a:rPr lang="de-DE" sz="1400" i="1"/>
              <a:t> </a:t>
            </a:r>
            <a:r>
              <a:rPr lang="hu-HU" sz="1400" i="1"/>
              <a:t>(a+b) </a:t>
            </a:r>
            <a:endParaRPr/>
          </a:p>
          <a:p>
            <a:pPr>
              <a:defRPr/>
            </a:pPr>
            <a:r>
              <a:rPr lang="hu-HU" sz="1400" i="1"/>
              <a:t>	F</a:t>
            </a:r>
            <a:r>
              <a:rPr lang="hu-HU" sz="1400" i="1" baseline="-25000"/>
              <a:t>a</a:t>
            </a:r>
            <a:r>
              <a:rPr lang="hu-HU" sz="1400" i="1"/>
              <a:t> = F * w</a:t>
            </a:r>
            <a:r>
              <a:rPr lang="hu-HU" sz="1400" i="1" baseline="-25000"/>
              <a:t>a</a:t>
            </a:r>
            <a:r>
              <a:rPr lang="hu-HU" sz="1400" i="1"/>
              <a:t> = F * b</a:t>
            </a:r>
            <a:r>
              <a:rPr lang="de-DE" sz="1400" i="1"/>
              <a:t> </a:t>
            </a:r>
            <a:r>
              <a:rPr lang="hu-HU" sz="1400" i="1"/>
              <a:t>/</a:t>
            </a:r>
            <a:r>
              <a:rPr lang="de-DE" sz="1400" i="1"/>
              <a:t> </a:t>
            </a:r>
            <a:r>
              <a:rPr lang="hu-HU" sz="1400" i="1"/>
              <a:t>(a+b)</a:t>
            </a:r>
            <a:endParaRPr/>
          </a:p>
          <a:p>
            <a:pPr>
              <a:defRPr/>
            </a:pPr>
            <a:r>
              <a:rPr lang="hu-HU" sz="1400">
                <a:solidFill>
                  <a:srgbClr val="000000"/>
                </a:solidFill>
              </a:rPr>
              <a:t>⇒  a</a:t>
            </a:r>
            <a:r>
              <a:rPr lang="hu-HU" sz="1400"/>
              <a:t>nalogy with the point load on a simply supported beam </a:t>
            </a:r>
            <a:endParaRPr/>
          </a:p>
        </p:txBody>
      </p:sp>
      <p:sp>
        <p:nvSpPr>
          <p:cNvPr id="14" name="Oval 11"/>
          <p:cNvSpPr/>
          <p:nvPr/>
        </p:nvSpPr>
        <p:spPr bwMode="auto">
          <a:xfrm>
            <a:off x="390683" y="4496523"/>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15" name="Group 12"/>
          <p:cNvGrpSpPr/>
          <p:nvPr/>
        </p:nvGrpSpPr>
        <p:grpSpPr bwMode="auto">
          <a:xfrm>
            <a:off x="1615953" y="3455231"/>
            <a:ext cx="413108" cy="2070000"/>
            <a:chOff x="7052851" y="3271934"/>
            <a:chExt cx="253217" cy="1268820"/>
          </a:xfrm>
        </p:grpSpPr>
        <p:sp>
          <p:nvSpPr>
            <p:cNvPr id="16" name="Isosceles Triangle 13"/>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7" name="Isosceles Triangle 14"/>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18" name="Straight Connector 15"/>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6"/>
          <p:cNvCxnSpPr>
            <a:cxnSpLocks/>
          </p:cNvCxnSpPr>
          <p:nvPr/>
        </p:nvCxnSpPr>
        <p:spPr bwMode="auto">
          <a:xfrm flipH="1">
            <a:off x="633966" y="3698127"/>
            <a:ext cx="1036288" cy="9398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7"/>
          <p:cNvCxnSpPr>
            <a:cxnSpLocks/>
            <a:stCxn id="17" idx="1"/>
            <a:endCxn id="14" idx="6"/>
          </p:cNvCxnSpPr>
          <p:nvPr/>
        </p:nvCxnSpPr>
        <p:spPr bwMode="auto">
          <a:xfrm flipH="1" flipV="1">
            <a:off x="669755" y="4630750"/>
            <a:ext cx="1049475" cy="65440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Oval 18"/>
          <p:cNvSpPr/>
          <p:nvPr/>
        </p:nvSpPr>
        <p:spPr bwMode="auto">
          <a:xfrm>
            <a:off x="3719692" y="4513276"/>
            <a:ext cx="279072" cy="268453"/>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22" name="Group 19"/>
          <p:cNvGrpSpPr/>
          <p:nvPr/>
        </p:nvGrpSpPr>
        <p:grpSpPr bwMode="auto">
          <a:xfrm>
            <a:off x="3656772" y="3470891"/>
            <a:ext cx="413108" cy="2070000"/>
            <a:chOff x="7052851" y="3271934"/>
            <a:chExt cx="253217" cy="1268820"/>
          </a:xfrm>
        </p:grpSpPr>
        <p:sp>
          <p:nvSpPr>
            <p:cNvPr id="23" name="Isosceles Triangle 20"/>
            <p:cNvSpPr/>
            <p:nvPr/>
          </p:nvSpPr>
          <p:spPr bwMode="auto">
            <a:xfrm>
              <a:off x="7052851" y="3311788"/>
              <a:ext cx="253217" cy="193817"/>
            </a:xfrm>
            <a:prstGeom prst="triangle">
              <a:avLst>
                <a:gd name="adj" fmla="val 50000"/>
              </a:avLst>
            </a:prstGeom>
            <a:solidFill>
              <a:srgbClr val="FF0000">
                <a:alpha val="20000"/>
              </a:srgbClr>
            </a:solidFill>
            <a:ln>
              <a:solidFill>
                <a:srgbClr val="FF0000">
                  <a:alpha val="5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4" name="Isosceles Triangle 21"/>
            <p:cNvSpPr/>
            <p:nvPr/>
          </p:nvSpPr>
          <p:spPr bwMode="auto">
            <a:xfrm>
              <a:off x="7052851" y="4296692"/>
              <a:ext cx="253217" cy="193817"/>
            </a:xfrm>
            <a:prstGeom prst="triangle">
              <a:avLst>
                <a:gd name="adj" fmla="val 50000"/>
              </a:avLst>
            </a:prstGeom>
            <a:solidFill>
              <a:srgbClr val="FF0000">
                <a:alpha val="20000"/>
              </a:srgbClr>
            </a:solidFill>
            <a:ln>
              <a:solidFill>
                <a:srgbClr val="FF0000">
                  <a:alpha val="5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25" name="Straight Connector 22"/>
            <p:cNvCxnSpPr>
              <a:cxnSpLocks/>
            </p:cNvCxnSpPr>
            <p:nvPr/>
          </p:nvCxnSpPr>
          <p:spPr bwMode="auto">
            <a:xfrm rot="5400000">
              <a:off x="6540356" y="3904161"/>
              <a:ext cx="1268820" cy="4365"/>
            </a:xfrm>
            <a:prstGeom prst="line">
              <a:avLst/>
            </a:prstGeom>
            <a:ln>
              <a:solidFill>
                <a:srgbClr val="FF0000">
                  <a:alpha val="50000"/>
                </a:srgbClr>
              </a:solidFill>
              <a:prstDash val="dash"/>
            </a:ln>
          </p:spPr>
          <p:style>
            <a:lnRef idx="1">
              <a:schemeClr val="accent1"/>
            </a:lnRef>
            <a:fillRef idx="0">
              <a:schemeClr val="accent1"/>
            </a:fillRef>
            <a:effectRef idx="0">
              <a:schemeClr val="accent1"/>
            </a:effectRef>
            <a:fontRef idx="minor">
              <a:schemeClr val="tx1"/>
            </a:fontRef>
          </p:style>
        </p:cxnSp>
      </p:grpSp>
      <p:cxnSp>
        <p:nvCxnSpPr>
          <p:cNvPr id="26" name="Straight Arrow Connector 23"/>
          <p:cNvCxnSpPr>
            <a:cxnSpLocks/>
          </p:cNvCxnSpPr>
          <p:nvPr/>
        </p:nvCxnSpPr>
        <p:spPr bwMode="auto">
          <a:xfrm flipV="1">
            <a:off x="3871764" y="4639276"/>
            <a:ext cx="684000" cy="8227"/>
          </a:xfrm>
          <a:prstGeom prst="straightConnector1">
            <a:avLst/>
          </a:prstGeom>
          <a:ln w="127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4"/>
          <p:cNvCxnSpPr>
            <a:cxnSpLocks/>
          </p:cNvCxnSpPr>
          <p:nvPr/>
        </p:nvCxnSpPr>
        <p:spPr bwMode="auto">
          <a:xfrm flipH="1" flipV="1">
            <a:off x="3845274" y="3694009"/>
            <a:ext cx="900000" cy="82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5"/>
          <p:cNvCxnSpPr>
            <a:cxnSpLocks/>
          </p:cNvCxnSpPr>
          <p:nvPr/>
        </p:nvCxnSpPr>
        <p:spPr bwMode="auto">
          <a:xfrm flipH="1" flipV="1">
            <a:off x="3874356" y="5338883"/>
            <a:ext cx="576000" cy="82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6"/>
          <p:cNvSpPr>
            <a:spLocks/>
          </p:cNvSpPr>
          <p:nvPr/>
        </p:nvSpPr>
        <p:spPr bwMode="auto">
          <a:xfrm>
            <a:off x="3776724" y="4291848"/>
            <a:ext cx="933269" cy="307777"/>
          </a:xfrm>
          <a:prstGeom prst="rect">
            <a:avLst/>
          </a:prstGeom>
          <a:noFill/>
        </p:spPr>
        <p:txBody>
          <a:bodyPr wrap="none" rtlCol="0">
            <a:spAutoFit/>
          </a:bodyPr>
          <a:lstStyle/>
          <a:p>
            <a:pPr>
              <a:defRPr/>
            </a:pPr>
            <a:r>
              <a:rPr lang="de-DE" sz="1400" b="1"/>
              <a:t>Disp_X</a:t>
            </a:r>
            <a:r>
              <a:rPr lang="de-DE" sz="1400" b="1" baseline="-25000"/>
              <a:t>ab</a:t>
            </a:r>
            <a:endParaRPr lang="en-US" sz="1400" b="1" baseline="-25000"/>
          </a:p>
        </p:txBody>
      </p:sp>
      <p:sp>
        <p:nvSpPr>
          <p:cNvPr id="30" name="TextBox 27"/>
          <p:cNvSpPr>
            <a:spLocks/>
          </p:cNvSpPr>
          <p:nvPr/>
        </p:nvSpPr>
        <p:spPr bwMode="auto">
          <a:xfrm>
            <a:off x="3756448" y="5469397"/>
            <a:ext cx="859531" cy="307777"/>
          </a:xfrm>
          <a:prstGeom prst="rect">
            <a:avLst/>
          </a:prstGeom>
          <a:noFill/>
        </p:spPr>
        <p:txBody>
          <a:bodyPr wrap="none" rtlCol="0">
            <a:spAutoFit/>
          </a:bodyPr>
          <a:lstStyle/>
          <a:p>
            <a:pPr>
              <a:defRPr/>
            </a:pPr>
            <a:r>
              <a:rPr lang="de-DE" sz="1400" b="1"/>
              <a:t>Disp_X</a:t>
            </a:r>
            <a:r>
              <a:rPr lang="de-DE" sz="1400" b="1" baseline="-25000"/>
              <a:t>a</a:t>
            </a:r>
            <a:endParaRPr lang="en-US" sz="1400" b="1" baseline="-25000"/>
          </a:p>
        </p:txBody>
      </p:sp>
      <p:sp>
        <p:nvSpPr>
          <p:cNvPr id="31" name="TextBox 28"/>
          <p:cNvSpPr>
            <a:spLocks/>
          </p:cNvSpPr>
          <p:nvPr/>
        </p:nvSpPr>
        <p:spPr bwMode="auto">
          <a:xfrm>
            <a:off x="3839411" y="3360571"/>
            <a:ext cx="865943" cy="307777"/>
          </a:xfrm>
          <a:prstGeom prst="rect">
            <a:avLst/>
          </a:prstGeom>
          <a:noFill/>
        </p:spPr>
        <p:txBody>
          <a:bodyPr wrap="none" rtlCol="0">
            <a:spAutoFit/>
          </a:bodyPr>
          <a:lstStyle/>
          <a:p>
            <a:pPr>
              <a:defRPr/>
            </a:pPr>
            <a:r>
              <a:rPr lang="de-DE" sz="1400" b="1"/>
              <a:t>Disp_X</a:t>
            </a:r>
            <a:r>
              <a:rPr lang="de-DE" sz="1400" b="1" baseline="-25000"/>
              <a:t>b</a:t>
            </a:r>
            <a:endParaRPr lang="en-US" sz="1400" b="1" baseline="-25000"/>
          </a:p>
        </p:txBody>
      </p:sp>
      <p:cxnSp>
        <p:nvCxnSpPr>
          <p:cNvPr id="32" name="Straight Arrow Connector 29"/>
          <p:cNvCxnSpPr>
            <a:cxnSpLocks/>
          </p:cNvCxnSpPr>
          <p:nvPr/>
        </p:nvCxnSpPr>
        <p:spPr bwMode="auto">
          <a:xfrm rot="16199999">
            <a:off x="1776240" y="4179603"/>
            <a:ext cx="97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0"/>
          <p:cNvSpPr>
            <a:spLocks/>
          </p:cNvSpPr>
          <p:nvPr/>
        </p:nvSpPr>
        <p:spPr bwMode="auto">
          <a:xfrm rot="16199999">
            <a:off x="1988901" y="4077291"/>
            <a:ext cx="284052" cy="307777"/>
          </a:xfrm>
          <a:prstGeom prst="rect">
            <a:avLst/>
          </a:prstGeom>
          <a:noFill/>
        </p:spPr>
        <p:txBody>
          <a:bodyPr wrap="none" rtlCol="0">
            <a:spAutoFit/>
          </a:bodyPr>
          <a:lstStyle/>
          <a:p>
            <a:pPr>
              <a:defRPr/>
            </a:pPr>
            <a:r>
              <a:rPr lang="hu-HU" sz="1400"/>
              <a:t>b</a:t>
            </a:r>
            <a:endParaRPr lang="en-US" sz="1400"/>
          </a:p>
        </p:txBody>
      </p:sp>
      <p:cxnSp>
        <p:nvCxnSpPr>
          <p:cNvPr id="34" name="Straight Arrow Connector 31"/>
          <p:cNvCxnSpPr>
            <a:cxnSpLocks/>
          </p:cNvCxnSpPr>
          <p:nvPr/>
        </p:nvCxnSpPr>
        <p:spPr bwMode="auto">
          <a:xfrm rot="16199999">
            <a:off x="1903878" y="5022879"/>
            <a:ext cx="72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2"/>
          <p:cNvSpPr>
            <a:spLocks/>
          </p:cNvSpPr>
          <p:nvPr/>
        </p:nvSpPr>
        <p:spPr bwMode="auto">
          <a:xfrm rot="16199999">
            <a:off x="1991360" y="4885248"/>
            <a:ext cx="284052" cy="307777"/>
          </a:xfrm>
          <a:prstGeom prst="rect">
            <a:avLst/>
          </a:prstGeom>
          <a:noFill/>
        </p:spPr>
        <p:txBody>
          <a:bodyPr wrap="none" rtlCol="0">
            <a:spAutoFit/>
          </a:bodyPr>
          <a:lstStyle/>
          <a:p>
            <a:pPr>
              <a:defRPr/>
            </a:pPr>
            <a:r>
              <a:rPr lang="hu-HU" sz="1400"/>
              <a:t>a</a:t>
            </a:r>
            <a:endParaRPr lang="en-US" sz="1400"/>
          </a:p>
        </p:txBody>
      </p:sp>
      <p:cxnSp>
        <p:nvCxnSpPr>
          <p:cNvPr id="36" name="Straight Arrow Connector 33"/>
          <p:cNvCxnSpPr>
            <a:cxnSpLocks/>
          </p:cNvCxnSpPr>
          <p:nvPr/>
        </p:nvCxnSpPr>
        <p:spPr bwMode="auto">
          <a:xfrm rot="16199999">
            <a:off x="1779030" y="4538181"/>
            <a:ext cx="169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4"/>
          <p:cNvSpPr>
            <a:spLocks/>
          </p:cNvSpPr>
          <p:nvPr/>
        </p:nvSpPr>
        <p:spPr bwMode="auto">
          <a:xfrm rot="16199999">
            <a:off x="2103889" y="4469234"/>
            <a:ext cx="783933" cy="307777"/>
          </a:xfrm>
          <a:prstGeom prst="rect">
            <a:avLst/>
          </a:prstGeom>
          <a:noFill/>
        </p:spPr>
        <p:txBody>
          <a:bodyPr wrap="none" rtlCol="0">
            <a:spAutoFit/>
          </a:bodyPr>
          <a:lstStyle/>
          <a:p>
            <a:pPr>
              <a:defRPr/>
            </a:pPr>
            <a:r>
              <a:rPr lang="hu-HU" sz="1400"/>
              <a:t>L = a+b</a:t>
            </a:r>
            <a:endParaRPr lang="en-US" sz="1400"/>
          </a:p>
        </p:txBody>
      </p:sp>
      <p:sp>
        <p:nvSpPr>
          <p:cNvPr id="38" name="Oval 35"/>
          <p:cNvSpPr/>
          <p:nvPr/>
        </p:nvSpPr>
        <p:spPr bwMode="auto">
          <a:xfrm>
            <a:off x="390683" y="1885543"/>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39" name="Group 36"/>
          <p:cNvGrpSpPr/>
          <p:nvPr/>
        </p:nvGrpSpPr>
        <p:grpSpPr bwMode="auto">
          <a:xfrm>
            <a:off x="1615953" y="844251"/>
            <a:ext cx="413108" cy="2070000"/>
            <a:chOff x="7052851" y="3271934"/>
            <a:chExt cx="253217" cy="1268820"/>
          </a:xfrm>
        </p:grpSpPr>
        <p:sp>
          <p:nvSpPr>
            <p:cNvPr id="40" name="Isosceles Triangle 37"/>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1" name="Isosceles Triangle 38"/>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42" name="Straight Connector 39"/>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3" name="Straight Arrow Connector 40"/>
          <p:cNvCxnSpPr>
            <a:cxnSpLocks/>
            <a:stCxn id="38" idx="6"/>
          </p:cNvCxnSpPr>
          <p:nvPr/>
        </p:nvCxnSpPr>
        <p:spPr bwMode="auto">
          <a:xfrm flipV="1">
            <a:off x="669755" y="201154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1"/>
          <p:cNvCxnSpPr>
            <a:cxnSpLocks/>
          </p:cNvCxnSpPr>
          <p:nvPr/>
        </p:nvCxnSpPr>
        <p:spPr bwMode="auto">
          <a:xfrm flipV="1">
            <a:off x="1297826" y="1067370"/>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2"/>
          <p:cNvCxnSpPr>
            <a:cxnSpLocks/>
          </p:cNvCxnSpPr>
          <p:nvPr/>
        </p:nvCxnSpPr>
        <p:spPr bwMode="auto">
          <a:xfrm flipV="1">
            <a:off x="1326908" y="271224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Connector 43"/>
          <p:cNvCxnSpPr>
            <a:cxnSpLocks/>
          </p:cNvCxnSpPr>
          <p:nvPr/>
        </p:nvCxnSpPr>
        <p:spPr bwMode="auto">
          <a:xfrm flipH="1">
            <a:off x="633966" y="1087147"/>
            <a:ext cx="1036288" cy="9398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4"/>
          <p:cNvCxnSpPr>
            <a:cxnSpLocks/>
            <a:stCxn id="41" idx="1"/>
            <a:endCxn id="38" idx="6"/>
          </p:cNvCxnSpPr>
          <p:nvPr/>
        </p:nvCxnSpPr>
        <p:spPr bwMode="auto">
          <a:xfrm flipH="1" flipV="1">
            <a:off x="669755" y="2019770"/>
            <a:ext cx="1049475" cy="65440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8" name="TextBox 45"/>
          <p:cNvSpPr>
            <a:spLocks/>
          </p:cNvSpPr>
          <p:nvPr/>
        </p:nvSpPr>
        <p:spPr bwMode="auto">
          <a:xfrm>
            <a:off x="753846" y="1689834"/>
            <a:ext cx="293670" cy="307777"/>
          </a:xfrm>
          <a:prstGeom prst="rect">
            <a:avLst/>
          </a:prstGeom>
          <a:noFill/>
        </p:spPr>
        <p:txBody>
          <a:bodyPr wrap="none" rtlCol="0">
            <a:spAutoFit/>
          </a:bodyPr>
          <a:lstStyle/>
          <a:p>
            <a:pPr>
              <a:defRPr/>
            </a:pPr>
            <a:r>
              <a:rPr lang="hu-HU" sz="1400" b="1"/>
              <a:t>F</a:t>
            </a:r>
            <a:endParaRPr lang="en-US" sz="1400" b="1"/>
          </a:p>
        </p:txBody>
      </p:sp>
      <p:sp>
        <p:nvSpPr>
          <p:cNvPr id="49" name="TextBox 46"/>
          <p:cNvSpPr>
            <a:spLocks/>
          </p:cNvSpPr>
          <p:nvPr/>
        </p:nvSpPr>
        <p:spPr bwMode="auto">
          <a:xfrm>
            <a:off x="1351788" y="2842757"/>
            <a:ext cx="360996" cy="307777"/>
          </a:xfrm>
          <a:prstGeom prst="rect">
            <a:avLst/>
          </a:prstGeom>
          <a:noFill/>
        </p:spPr>
        <p:txBody>
          <a:bodyPr wrap="none" rtlCol="0">
            <a:spAutoFit/>
          </a:bodyPr>
          <a:lstStyle/>
          <a:p>
            <a:pPr>
              <a:defRPr/>
            </a:pPr>
            <a:r>
              <a:rPr lang="hu-HU" sz="1400" b="1"/>
              <a:t>F</a:t>
            </a:r>
            <a:r>
              <a:rPr lang="hu-HU" sz="1400" b="1" baseline="-25000"/>
              <a:t>a</a:t>
            </a:r>
            <a:endParaRPr lang="en-US" sz="1400" b="1" baseline="-25000"/>
          </a:p>
        </p:txBody>
      </p:sp>
      <p:sp>
        <p:nvSpPr>
          <p:cNvPr id="50" name="TextBox 47"/>
          <p:cNvSpPr>
            <a:spLocks/>
          </p:cNvSpPr>
          <p:nvPr/>
        </p:nvSpPr>
        <p:spPr bwMode="auto">
          <a:xfrm>
            <a:off x="1297826" y="735155"/>
            <a:ext cx="367408" cy="307777"/>
          </a:xfrm>
          <a:prstGeom prst="rect">
            <a:avLst/>
          </a:prstGeom>
          <a:noFill/>
        </p:spPr>
        <p:txBody>
          <a:bodyPr wrap="none" rtlCol="0">
            <a:spAutoFit/>
          </a:bodyPr>
          <a:lstStyle/>
          <a:p>
            <a:pPr>
              <a:defRPr/>
            </a:pPr>
            <a:r>
              <a:rPr lang="hu-HU" sz="1400" b="1"/>
              <a:t>F</a:t>
            </a:r>
            <a:r>
              <a:rPr lang="hu-HU" sz="1400" b="1" baseline="-25000"/>
              <a:t>b</a:t>
            </a:r>
            <a:endParaRPr lang="en-US" sz="1400" b="1" baseline="-25000"/>
          </a:p>
        </p:txBody>
      </p:sp>
      <p:sp>
        <p:nvSpPr>
          <p:cNvPr id="51" name="Oval 48"/>
          <p:cNvSpPr/>
          <p:nvPr/>
        </p:nvSpPr>
        <p:spPr bwMode="auto">
          <a:xfrm>
            <a:off x="3098771" y="1901203"/>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52" name="Group 49"/>
          <p:cNvGrpSpPr/>
          <p:nvPr/>
        </p:nvGrpSpPr>
        <p:grpSpPr bwMode="auto">
          <a:xfrm>
            <a:off x="3656772" y="859911"/>
            <a:ext cx="413108" cy="2070000"/>
            <a:chOff x="7052851" y="3271934"/>
            <a:chExt cx="253217" cy="1268820"/>
          </a:xfrm>
        </p:grpSpPr>
        <p:sp>
          <p:nvSpPr>
            <p:cNvPr id="53" name="Isosceles Triangle 50"/>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54" name="Isosceles Triangle 51"/>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55" name="Straight Connector 52"/>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6" name="Straight Arrow Connector 53"/>
          <p:cNvCxnSpPr>
            <a:cxnSpLocks/>
            <a:stCxn id="51" idx="6"/>
          </p:cNvCxnSpPr>
          <p:nvPr/>
        </p:nvCxnSpPr>
        <p:spPr bwMode="auto">
          <a:xfrm flipV="1">
            <a:off x="3377843" y="202720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4"/>
          <p:cNvCxnSpPr>
            <a:cxnSpLocks/>
          </p:cNvCxnSpPr>
          <p:nvPr/>
        </p:nvCxnSpPr>
        <p:spPr bwMode="auto">
          <a:xfrm flipH="1" flipV="1">
            <a:off x="3845274" y="1083030"/>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5"/>
          <p:cNvCxnSpPr>
            <a:cxnSpLocks/>
          </p:cNvCxnSpPr>
          <p:nvPr/>
        </p:nvCxnSpPr>
        <p:spPr bwMode="auto">
          <a:xfrm flipH="1" flipV="1">
            <a:off x="3874356" y="272790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6"/>
          <p:cNvSpPr>
            <a:spLocks/>
          </p:cNvSpPr>
          <p:nvPr/>
        </p:nvSpPr>
        <p:spPr bwMode="auto">
          <a:xfrm>
            <a:off x="3461934" y="1705494"/>
            <a:ext cx="293670" cy="307777"/>
          </a:xfrm>
          <a:prstGeom prst="rect">
            <a:avLst/>
          </a:prstGeom>
          <a:noFill/>
        </p:spPr>
        <p:txBody>
          <a:bodyPr wrap="none" rtlCol="0">
            <a:spAutoFit/>
          </a:bodyPr>
          <a:lstStyle/>
          <a:p>
            <a:pPr>
              <a:defRPr/>
            </a:pPr>
            <a:r>
              <a:rPr lang="hu-HU" sz="1400" b="1"/>
              <a:t>F</a:t>
            </a:r>
            <a:endParaRPr lang="en-US" sz="1400" b="1"/>
          </a:p>
        </p:txBody>
      </p:sp>
      <p:sp>
        <p:nvSpPr>
          <p:cNvPr id="60" name="TextBox 57"/>
          <p:cNvSpPr>
            <a:spLocks/>
          </p:cNvSpPr>
          <p:nvPr/>
        </p:nvSpPr>
        <p:spPr bwMode="auto">
          <a:xfrm>
            <a:off x="4010447" y="2858417"/>
            <a:ext cx="413896" cy="307777"/>
          </a:xfrm>
          <a:prstGeom prst="rect">
            <a:avLst/>
          </a:prstGeom>
          <a:noFill/>
        </p:spPr>
        <p:txBody>
          <a:bodyPr wrap="none" rtlCol="0">
            <a:spAutoFit/>
          </a:bodyPr>
          <a:lstStyle/>
          <a:p>
            <a:pPr>
              <a:defRPr/>
            </a:pPr>
            <a:r>
              <a:rPr lang="hu-HU" sz="1400" b="1"/>
              <a:t>Ra</a:t>
            </a:r>
            <a:endParaRPr lang="en-US" sz="1400" b="1"/>
          </a:p>
        </p:txBody>
      </p:sp>
      <p:sp>
        <p:nvSpPr>
          <p:cNvPr id="61" name="TextBox 58"/>
          <p:cNvSpPr>
            <a:spLocks/>
          </p:cNvSpPr>
          <p:nvPr/>
        </p:nvSpPr>
        <p:spPr bwMode="auto">
          <a:xfrm>
            <a:off x="3956486" y="750814"/>
            <a:ext cx="388248" cy="307777"/>
          </a:xfrm>
          <a:prstGeom prst="rect">
            <a:avLst/>
          </a:prstGeom>
          <a:noFill/>
        </p:spPr>
        <p:txBody>
          <a:bodyPr wrap="none" rtlCol="0">
            <a:spAutoFit/>
          </a:bodyPr>
          <a:lstStyle/>
          <a:p>
            <a:pPr>
              <a:defRPr/>
            </a:pPr>
            <a:r>
              <a:rPr lang="hu-HU" sz="1400" b="1"/>
              <a:t>R</a:t>
            </a:r>
            <a:r>
              <a:rPr lang="hu-HU" sz="1400" b="1" baseline="-25000"/>
              <a:t>b</a:t>
            </a:r>
            <a:endParaRPr lang="en-US" sz="1400" b="1" baseline="-25000"/>
          </a:p>
        </p:txBody>
      </p:sp>
      <p:cxnSp>
        <p:nvCxnSpPr>
          <p:cNvPr id="62" name="Straight Arrow Connector 59"/>
          <p:cNvCxnSpPr>
            <a:cxnSpLocks/>
          </p:cNvCxnSpPr>
          <p:nvPr/>
        </p:nvCxnSpPr>
        <p:spPr bwMode="auto">
          <a:xfrm rot="16199999">
            <a:off x="3935240" y="1568623"/>
            <a:ext cx="97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0"/>
          <p:cNvSpPr>
            <a:spLocks/>
          </p:cNvSpPr>
          <p:nvPr/>
        </p:nvSpPr>
        <p:spPr bwMode="auto">
          <a:xfrm rot="16199999">
            <a:off x="4147901" y="1466311"/>
            <a:ext cx="284052" cy="307777"/>
          </a:xfrm>
          <a:prstGeom prst="rect">
            <a:avLst/>
          </a:prstGeom>
          <a:noFill/>
        </p:spPr>
        <p:txBody>
          <a:bodyPr wrap="none" rtlCol="0">
            <a:spAutoFit/>
          </a:bodyPr>
          <a:lstStyle/>
          <a:p>
            <a:pPr>
              <a:defRPr/>
            </a:pPr>
            <a:r>
              <a:rPr lang="hu-HU" sz="1400"/>
              <a:t>b</a:t>
            </a:r>
            <a:endParaRPr lang="en-US" sz="1400"/>
          </a:p>
        </p:txBody>
      </p:sp>
      <p:cxnSp>
        <p:nvCxnSpPr>
          <p:cNvPr id="64" name="Straight Arrow Connector 61"/>
          <p:cNvCxnSpPr>
            <a:cxnSpLocks/>
          </p:cNvCxnSpPr>
          <p:nvPr/>
        </p:nvCxnSpPr>
        <p:spPr bwMode="auto">
          <a:xfrm rot="16199999">
            <a:off x="4062879" y="2411899"/>
            <a:ext cx="72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2"/>
          <p:cNvSpPr>
            <a:spLocks/>
          </p:cNvSpPr>
          <p:nvPr/>
        </p:nvSpPr>
        <p:spPr bwMode="auto">
          <a:xfrm rot="16199999">
            <a:off x="4150360" y="2274268"/>
            <a:ext cx="284052" cy="307777"/>
          </a:xfrm>
          <a:prstGeom prst="rect">
            <a:avLst/>
          </a:prstGeom>
          <a:noFill/>
        </p:spPr>
        <p:txBody>
          <a:bodyPr wrap="none" rtlCol="0">
            <a:spAutoFit/>
          </a:bodyPr>
          <a:lstStyle/>
          <a:p>
            <a:pPr>
              <a:defRPr/>
            </a:pPr>
            <a:r>
              <a:rPr lang="hu-HU" sz="1400"/>
              <a:t>a</a:t>
            </a:r>
            <a:endParaRPr lang="en-US" sz="1400"/>
          </a:p>
        </p:txBody>
      </p:sp>
      <p:cxnSp>
        <p:nvCxnSpPr>
          <p:cNvPr id="66" name="Straight Arrow Connector 63"/>
          <p:cNvCxnSpPr>
            <a:cxnSpLocks/>
          </p:cNvCxnSpPr>
          <p:nvPr/>
        </p:nvCxnSpPr>
        <p:spPr bwMode="auto">
          <a:xfrm rot="16199999">
            <a:off x="3938030" y="1927201"/>
            <a:ext cx="169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4"/>
          <p:cNvSpPr>
            <a:spLocks/>
          </p:cNvSpPr>
          <p:nvPr/>
        </p:nvSpPr>
        <p:spPr bwMode="auto">
          <a:xfrm rot="16199999">
            <a:off x="4262889" y="1858254"/>
            <a:ext cx="783933" cy="307777"/>
          </a:xfrm>
          <a:prstGeom prst="rect">
            <a:avLst/>
          </a:prstGeom>
          <a:noFill/>
        </p:spPr>
        <p:txBody>
          <a:bodyPr wrap="none" rtlCol="0">
            <a:spAutoFit/>
          </a:bodyPr>
          <a:lstStyle/>
          <a:p>
            <a:pPr>
              <a:defRPr/>
            </a:pPr>
            <a:r>
              <a:rPr lang="hu-HU" sz="1400"/>
              <a:t>L = a+b</a:t>
            </a:r>
            <a:endParaRPr lang="en-US"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a:xfrm>
            <a:off x="6774934" y="6335084"/>
            <a:ext cx="2052074" cy="365125"/>
          </a:xfrm>
        </p:spPr>
        <p:txBody>
          <a:bodyPr/>
          <a:lstStyle/>
          <a:p>
            <a:pPr>
              <a:defRPr/>
            </a:pPr>
            <a:r>
              <a:rPr lang="de-DE"/>
              <a:t>42</a:t>
            </a:r>
          </a:p>
        </p:txBody>
      </p:sp>
      <p:sp>
        <p:nvSpPr>
          <p:cNvPr id="5" name="Title 2"/>
          <p:cNvSpPr>
            <a:spLocks noGrp="1"/>
          </p:cNvSpPr>
          <p:nvPr>
            <p:ph type="title"/>
          </p:nvPr>
        </p:nvSpPr>
        <p:spPr bwMode="auto">
          <a:xfrm>
            <a:off x="319090" y="271520"/>
            <a:ext cx="8508999" cy="820738"/>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non-matching</a:t>
            </a:r>
            <a:r>
              <a:rPr lang="de-DE">
                <a:solidFill>
                  <a:srgbClr val="0070C0"/>
                </a:solidFill>
              </a:rPr>
              <a:t> grid:</a:t>
            </a:r>
            <a:br>
              <a:rPr lang="de-DE">
                <a:solidFill>
                  <a:srgbClr val="0070C0"/>
                </a:solidFill>
              </a:rPr>
            </a:br>
            <a:r>
              <a:rPr lang="de-DE"/>
              <a:t>important code snippets highlighted</a:t>
            </a:r>
          </a:p>
        </p:txBody>
      </p:sp>
      <p:sp>
        <p:nvSpPr>
          <p:cNvPr id="6" name="Rectangle 161"/>
          <p:cNvSpPr/>
          <p:nvPr/>
        </p:nvSpPr>
        <p:spPr bwMode="auto">
          <a:xfrm>
            <a:off x="1186372" y="1813306"/>
            <a:ext cx="7814257" cy="4702826"/>
          </a:xfrm>
          <a:prstGeom prst="rect">
            <a:avLst/>
          </a:prstGeom>
        </p:spPr>
        <p:txBody>
          <a:bodyPr wrap="square">
            <a:spAutoFit/>
          </a:bodyPr>
          <a:lstStyle/>
          <a:p>
            <a:pPr>
              <a:lnSpc>
                <a:spcPct val="107000"/>
              </a:lnSpc>
              <a:spcAft>
                <a:spcPts val="0"/>
              </a:spcAft>
              <a:defRPr/>
            </a:pPr>
            <a:r>
              <a:rPr lang="en-US" sz="1000" b="1">
                <a:solidFill>
                  <a:srgbClr val="0065BD"/>
                </a:solidFill>
                <a:latin typeface="Courier New"/>
                <a:ea typeface="Times New Roman"/>
              </a:rPr>
              <a:t>def</a:t>
            </a:r>
            <a:r>
              <a:rPr lang="en-US" sz="1000">
                <a:latin typeface="Courier New"/>
                <a:ea typeface="Times New Roman"/>
              </a:rPr>
              <a:t> </a:t>
            </a:r>
            <a:r>
              <a:rPr lang="en-US" sz="1000">
                <a:solidFill>
                  <a:srgbClr val="FF33CC"/>
                </a:solidFill>
                <a:latin typeface="Courier New"/>
                <a:ea typeface="Times New Roman"/>
              </a:rPr>
              <a:t>NeumannToStructureNonMatch</a:t>
            </a:r>
            <a:r>
              <a:rPr lang="en-US" sz="1000" b="1">
                <a:solidFill>
                  <a:schemeClr val="bg2">
                    <a:lumMod val="50000"/>
                  </a:schemeClr>
                </a:solidFill>
                <a:latin typeface="Courier New"/>
                <a:ea typeface="Times New Roman"/>
              </a:rPr>
              <a:t>(</a:t>
            </a:r>
            <a:r>
              <a:rPr lang="en-US" sz="1000">
                <a:latin typeface="Courier New"/>
                <a:ea typeface="Times New Roman"/>
              </a:rPr>
              <a:t>FluidNodes</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 fluid_CouplingMatrix</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a:t>
            </a:r>
            <a:r>
              <a:rPr lang="en-US" sz="1000" b="1">
                <a:solidFill>
                  <a:srgbClr val="0065BD"/>
                </a:solidFill>
                <a:latin typeface="Courier New"/>
                <a:ea typeface="Times New Roman"/>
              </a:rPr>
              <a:t>for</a:t>
            </a:r>
            <a:r>
              <a:rPr lang="en-US" sz="1000">
                <a:latin typeface="Courier New"/>
                <a:ea typeface="Times New Roman"/>
              </a:rPr>
              <a:t> fluid_node </a:t>
            </a:r>
            <a:r>
              <a:rPr lang="en-US" sz="1000" b="1">
                <a:solidFill>
                  <a:srgbClr val="0065BD"/>
                </a:solidFill>
                <a:latin typeface="Courier New"/>
                <a:ea typeface="Times New Roman"/>
              </a:rPr>
              <a:t>in</a:t>
            </a:r>
            <a:r>
              <a:rPr lang="en-US" sz="1000">
                <a:latin typeface="Courier New"/>
                <a:ea typeface="Times New Roman"/>
              </a:rPr>
              <a:t> FluidNodes</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fluid_Coupling </a:t>
            </a:r>
            <a:r>
              <a:rPr lang="en-US" sz="1000" b="1">
                <a:solidFill>
                  <a:schemeClr val="bg2">
                    <a:lumMod val="50000"/>
                  </a:schemeClr>
                </a:solidFill>
                <a:latin typeface="Courier New"/>
                <a:ea typeface="Times New Roman"/>
              </a:rPr>
              <a:t>=</a:t>
            </a:r>
            <a:r>
              <a:rPr lang="en-US" sz="1000">
                <a:latin typeface="Courier New"/>
                <a:ea typeface="Times New Roman"/>
              </a:rPr>
              <a:t> fluid_CouplingMatrix</a:t>
            </a:r>
            <a:r>
              <a:rPr lang="en-US" sz="1000" b="1">
                <a:solidFill>
                  <a:schemeClr val="bg2">
                    <a:lumMod val="50000"/>
                  </a:schemeClr>
                </a:solidFill>
                <a:latin typeface="Courier New"/>
                <a:ea typeface="Times New Roman"/>
              </a:rPr>
              <a:t>[</a:t>
            </a:r>
            <a:r>
              <a:rPr lang="en-US" sz="1000">
                <a:latin typeface="Courier New"/>
                <a:ea typeface="Times New Roman"/>
              </a:rPr>
              <a:t>fluid_node.Id</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structNode_1_ID </a:t>
            </a:r>
            <a:r>
              <a:rPr lang="en-US" sz="1000" b="1">
                <a:solidFill>
                  <a:schemeClr val="bg2">
                    <a:lumMod val="50000"/>
                  </a:schemeClr>
                </a:solidFill>
                <a:latin typeface="Courier New"/>
                <a:ea typeface="Times New Roman"/>
              </a:rPr>
              <a:t>=</a:t>
            </a:r>
            <a:r>
              <a:rPr lang="en-US" sz="1000">
                <a:latin typeface="Courier New"/>
                <a:ea typeface="Times New Roman"/>
              </a:rPr>
              <a:t> fluid_Coupling</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structNode_2_ID </a:t>
            </a:r>
            <a:r>
              <a:rPr lang="en-US" sz="1000" b="1">
                <a:solidFill>
                  <a:schemeClr val="bg2">
                    <a:lumMod val="50000"/>
                  </a:schemeClr>
                </a:solidFill>
                <a:latin typeface="Courier New"/>
                <a:ea typeface="Times New Roman"/>
              </a:rPr>
              <a:t>=</a:t>
            </a:r>
            <a:r>
              <a:rPr lang="en-US" sz="1000">
                <a:latin typeface="Courier New"/>
                <a:ea typeface="Times New Roman"/>
              </a:rPr>
              <a:t> fluid_Coupling</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1</a:t>
            </a:r>
            <a:r>
              <a:rPr lang="en-US" sz="1000">
                <a:latin typeface="Courier New"/>
                <a:ea typeface="Times New Roman"/>
              </a:rPr>
              <a:t>]</a:t>
            </a:r>
            <a:endParaRPr/>
          </a:p>
          <a:p>
            <a:pPr>
              <a:lnSpc>
                <a:spcPct val="107000"/>
              </a:lnSpc>
              <a:spcAft>
                <a:spcPts val="0"/>
              </a:spcAft>
              <a:defRPr/>
            </a:pPr>
            <a:r>
              <a:rPr lang="en-US" sz="1000">
                <a:latin typeface="Courier New"/>
                <a:ea typeface="Times New Roman"/>
              </a:rPr>
              <a:t>        structNode_1_W </a:t>
            </a:r>
            <a:r>
              <a:rPr lang="en-US" sz="1000" b="1">
                <a:solidFill>
                  <a:schemeClr val="bg2">
                    <a:lumMod val="50000"/>
                  </a:schemeClr>
                </a:solidFill>
                <a:latin typeface="Courier New"/>
                <a:ea typeface="Times New Roman"/>
              </a:rPr>
              <a:t>=</a:t>
            </a:r>
            <a:r>
              <a:rPr lang="en-US" sz="1000">
                <a:latin typeface="Courier New"/>
                <a:ea typeface="Times New Roman"/>
              </a:rPr>
              <a:t> fluid_Coupling</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2</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structNode_2_W </a:t>
            </a:r>
            <a:r>
              <a:rPr lang="en-US" sz="1000" b="1">
                <a:solidFill>
                  <a:schemeClr val="bg2">
                    <a:lumMod val="50000"/>
                  </a:schemeClr>
                </a:solidFill>
                <a:latin typeface="Courier New"/>
                <a:ea typeface="Times New Roman"/>
              </a:rPr>
              <a:t>=</a:t>
            </a:r>
            <a:r>
              <a:rPr lang="en-US" sz="1000">
                <a:latin typeface="Courier New"/>
                <a:ea typeface="Times New Roman"/>
              </a:rPr>
              <a:t> fluid_Coupling</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3</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reactionX </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-1</a:t>
            </a:r>
            <a:r>
              <a:rPr lang="en-US" sz="1000" b="1">
                <a:solidFill>
                  <a:schemeClr val="bg2">
                    <a:lumMod val="50000"/>
                  </a:schemeClr>
                </a:solidFill>
                <a:latin typeface="Courier New"/>
                <a:ea typeface="Times New Roman"/>
              </a:rPr>
              <a:t>*</a:t>
            </a:r>
            <a:r>
              <a:rPr lang="en-US" sz="1000">
                <a:latin typeface="Courier New"/>
                <a:ea typeface="Times New Roman"/>
              </a:rPr>
              <a:t> fluid_node.GetSolutionStepValue</a:t>
            </a:r>
            <a:r>
              <a:rPr lang="en-US" sz="1000" b="1">
                <a:solidFill>
                  <a:schemeClr val="bg2">
                    <a:lumMod val="50000"/>
                  </a:schemeClr>
                </a:solidFill>
                <a:latin typeface="Courier New"/>
                <a:ea typeface="Times New Roman"/>
              </a:rPr>
              <a:t>(</a:t>
            </a:r>
            <a:r>
              <a:rPr lang="en-US" sz="1000">
                <a:latin typeface="Courier New"/>
                <a:ea typeface="Times New Roman"/>
              </a:rPr>
              <a:t>REACTION_X</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reactionY </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-1</a:t>
            </a:r>
            <a:r>
              <a:rPr lang="en-US" sz="1000" b="1">
                <a:solidFill>
                  <a:schemeClr val="bg2">
                    <a:lumMod val="50000"/>
                  </a:schemeClr>
                </a:solidFill>
                <a:latin typeface="Courier New"/>
                <a:ea typeface="Times New Roman"/>
              </a:rPr>
              <a:t>*</a:t>
            </a:r>
            <a:r>
              <a:rPr lang="en-US" sz="1000">
                <a:latin typeface="Courier New"/>
                <a:ea typeface="Times New Roman"/>
              </a:rPr>
              <a:t> fluid_node.GetSolutionStepValue</a:t>
            </a:r>
            <a:r>
              <a:rPr lang="en-US" sz="1000" b="1">
                <a:solidFill>
                  <a:schemeClr val="bg2">
                    <a:lumMod val="50000"/>
                  </a:schemeClr>
                </a:solidFill>
                <a:latin typeface="Courier New"/>
                <a:ea typeface="Times New Roman"/>
              </a:rPr>
              <a:t>(</a:t>
            </a:r>
            <a:r>
              <a:rPr lang="en-US" sz="1000">
                <a:latin typeface="Courier New"/>
                <a:ea typeface="Times New Roman"/>
              </a:rPr>
              <a:t>REACTION_Y</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reactionStructNode_1_X </a:t>
            </a:r>
            <a:r>
              <a:rPr lang="en-US" sz="1000" b="1">
                <a:solidFill>
                  <a:schemeClr val="bg2">
                    <a:lumMod val="50000"/>
                  </a:schemeClr>
                </a:solidFill>
                <a:latin typeface="Courier New"/>
                <a:ea typeface="Times New Roman"/>
              </a:rPr>
              <a:t>=</a:t>
            </a:r>
            <a:r>
              <a:rPr lang="en-US" sz="1000">
                <a:latin typeface="Courier New"/>
                <a:ea typeface="Times New Roman"/>
              </a:rPr>
              <a:t> reactionX</a:t>
            </a:r>
            <a:r>
              <a:rPr lang="en-US" sz="1000" b="1">
                <a:solidFill>
                  <a:schemeClr val="bg2">
                    <a:lumMod val="50000"/>
                  </a:schemeClr>
                </a:solidFill>
                <a:latin typeface="Courier New"/>
                <a:ea typeface="Times New Roman"/>
              </a:rPr>
              <a:t>*</a:t>
            </a:r>
            <a:r>
              <a:rPr lang="en-US" sz="1000">
                <a:latin typeface="Courier New"/>
                <a:ea typeface="Times New Roman"/>
              </a:rPr>
              <a:t>structNode_1_W</a:t>
            </a:r>
            <a:endParaRPr/>
          </a:p>
          <a:p>
            <a:pPr>
              <a:lnSpc>
                <a:spcPct val="107000"/>
              </a:lnSpc>
              <a:spcAft>
                <a:spcPts val="0"/>
              </a:spcAft>
              <a:defRPr/>
            </a:pPr>
            <a:r>
              <a:rPr lang="en-US" sz="1000">
                <a:latin typeface="Courier New"/>
                <a:ea typeface="Times New Roman"/>
              </a:rPr>
              <a:t>        reactionStructNode_1_Y </a:t>
            </a:r>
            <a:r>
              <a:rPr lang="en-US" sz="1000" b="1">
                <a:solidFill>
                  <a:schemeClr val="bg2">
                    <a:lumMod val="50000"/>
                  </a:schemeClr>
                </a:solidFill>
                <a:latin typeface="Courier New"/>
                <a:ea typeface="Times New Roman"/>
              </a:rPr>
              <a:t>=</a:t>
            </a:r>
            <a:r>
              <a:rPr lang="en-US" sz="1000">
                <a:latin typeface="Courier New"/>
                <a:ea typeface="Times New Roman"/>
              </a:rPr>
              <a:t> reactionY</a:t>
            </a:r>
            <a:r>
              <a:rPr lang="en-US" sz="1000" b="1">
                <a:solidFill>
                  <a:schemeClr val="bg2">
                    <a:lumMod val="50000"/>
                  </a:schemeClr>
                </a:solidFill>
                <a:latin typeface="Courier New"/>
                <a:ea typeface="Times New Roman"/>
              </a:rPr>
              <a:t>*</a:t>
            </a:r>
            <a:r>
              <a:rPr lang="en-US" sz="1000">
                <a:latin typeface="Courier New"/>
                <a:ea typeface="Times New Roman"/>
              </a:rPr>
              <a:t>structNode_1_W</a:t>
            </a:r>
            <a:endParaRPr/>
          </a:p>
          <a:p>
            <a:pPr>
              <a:lnSpc>
                <a:spcPct val="107000"/>
              </a:lnSpc>
              <a:spcAft>
                <a:spcPts val="0"/>
              </a:spcAft>
              <a:defRPr/>
            </a:pPr>
            <a:r>
              <a:rPr lang="en-US" sz="1000">
                <a:latin typeface="Courier New"/>
                <a:ea typeface="Times New Roman"/>
              </a:rPr>
              <a:t>        reactionStructNode_2_X </a:t>
            </a:r>
            <a:r>
              <a:rPr lang="en-US" sz="1000" b="1">
                <a:solidFill>
                  <a:schemeClr val="bg2">
                    <a:lumMod val="50000"/>
                  </a:schemeClr>
                </a:solidFill>
                <a:latin typeface="Courier New"/>
                <a:ea typeface="Times New Roman"/>
              </a:rPr>
              <a:t>=</a:t>
            </a:r>
            <a:r>
              <a:rPr lang="en-US" sz="1000">
                <a:latin typeface="Courier New"/>
                <a:ea typeface="Times New Roman"/>
              </a:rPr>
              <a:t> reactionX</a:t>
            </a:r>
            <a:r>
              <a:rPr lang="en-US" sz="1000" b="1">
                <a:solidFill>
                  <a:schemeClr val="bg2">
                    <a:lumMod val="50000"/>
                  </a:schemeClr>
                </a:solidFill>
                <a:latin typeface="Courier New"/>
                <a:ea typeface="Times New Roman"/>
              </a:rPr>
              <a:t>*</a:t>
            </a:r>
            <a:r>
              <a:rPr lang="en-US" sz="1000">
                <a:latin typeface="Courier New"/>
                <a:ea typeface="Times New Roman"/>
              </a:rPr>
              <a:t>structNode_2_W</a:t>
            </a:r>
            <a:endParaRPr/>
          </a:p>
          <a:p>
            <a:pPr>
              <a:lnSpc>
                <a:spcPct val="107000"/>
              </a:lnSpc>
              <a:spcAft>
                <a:spcPts val="0"/>
              </a:spcAft>
              <a:defRPr/>
            </a:pPr>
            <a:r>
              <a:rPr lang="en-US" sz="1000">
                <a:latin typeface="Courier New"/>
                <a:ea typeface="Times New Roman"/>
              </a:rPr>
              <a:t>        reactionStructNode_2_Y </a:t>
            </a:r>
            <a:r>
              <a:rPr lang="en-US" sz="1000" b="1">
                <a:solidFill>
                  <a:schemeClr val="bg2">
                    <a:lumMod val="50000"/>
                  </a:schemeClr>
                </a:solidFill>
                <a:latin typeface="Courier New"/>
                <a:ea typeface="Times New Roman"/>
              </a:rPr>
              <a:t>=</a:t>
            </a:r>
            <a:r>
              <a:rPr lang="en-US" sz="1000">
                <a:latin typeface="Courier New"/>
                <a:ea typeface="Times New Roman"/>
              </a:rPr>
              <a:t> reactionY</a:t>
            </a:r>
            <a:r>
              <a:rPr lang="en-US" sz="1000" b="1">
                <a:solidFill>
                  <a:schemeClr val="bg2">
                    <a:lumMod val="50000"/>
                  </a:schemeClr>
                </a:solidFill>
                <a:latin typeface="Courier New"/>
                <a:ea typeface="Times New Roman"/>
              </a:rPr>
              <a:t>*</a:t>
            </a:r>
            <a:r>
              <a:rPr lang="en-US" sz="1000">
                <a:latin typeface="Courier New"/>
                <a:ea typeface="Times New Roman"/>
              </a:rPr>
              <a:t>structNode_2_W</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reactionStructNode_1_X </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structNode_1_ID</a:t>
            </a:r>
            <a:r>
              <a:rPr lang="en-US" sz="1000" b="1">
                <a:solidFill>
                  <a:schemeClr val="bg2">
                    <a:lumMod val="50000"/>
                  </a:schemeClr>
                </a:solidFill>
                <a:latin typeface="Courier New"/>
                <a:ea typeface="Times New Roman"/>
              </a:rPr>
              <a:t>].</a:t>
            </a:r>
            <a:r>
              <a:rPr lang="en-US" sz="1000">
                <a:latin typeface="Courier New"/>
                <a:ea typeface="Times New Roman"/>
              </a:rPr>
              <a:t>GetSolutionStepValue</a:t>
            </a:r>
            <a:r>
              <a:rPr lang="en-US" sz="1000" b="1">
                <a:solidFill>
                  <a:schemeClr val="bg2">
                    <a:lumMod val="50000"/>
                  </a:schemeClr>
                </a:solidFill>
                <a:latin typeface="Courier New"/>
                <a:ea typeface="Times New Roman"/>
              </a:rPr>
              <a:t>(</a:t>
            </a:r>
            <a:r>
              <a:rPr lang="en-US" sz="1000">
                <a:latin typeface="Courier New"/>
                <a:ea typeface="Times New Roman"/>
              </a:rPr>
              <a:t>POINT_LOAD_X</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reactionStructNode_1_Y </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structNode_1_ID</a:t>
            </a:r>
            <a:r>
              <a:rPr lang="en-US" sz="1000" b="1">
                <a:solidFill>
                  <a:schemeClr val="bg2">
                    <a:lumMod val="50000"/>
                  </a:schemeClr>
                </a:solidFill>
                <a:latin typeface="Courier New"/>
                <a:ea typeface="Times New Roman"/>
              </a:rPr>
              <a:t>].</a:t>
            </a:r>
            <a:r>
              <a:rPr lang="en-US" sz="1000">
                <a:latin typeface="Courier New"/>
                <a:ea typeface="Times New Roman"/>
              </a:rPr>
              <a:t>GetSolutionStepValue</a:t>
            </a:r>
            <a:r>
              <a:rPr lang="en-US" sz="1000" b="1">
                <a:solidFill>
                  <a:schemeClr val="bg2">
                    <a:lumMod val="50000"/>
                  </a:schemeClr>
                </a:solidFill>
                <a:latin typeface="Courier New"/>
                <a:ea typeface="Times New Roman"/>
              </a:rPr>
              <a:t>(</a:t>
            </a:r>
            <a:r>
              <a:rPr lang="en-US" sz="1000">
                <a:latin typeface="Courier New"/>
                <a:ea typeface="Times New Roman"/>
              </a:rPr>
              <a:t>POINT_LOAD_Y</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reactionStructNode_2_X </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structNode_2_ID</a:t>
            </a:r>
            <a:r>
              <a:rPr lang="en-US" sz="1000" b="1">
                <a:solidFill>
                  <a:schemeClr val="bg2">
                    <a:lumMod val="50000"/>
                  </a:schemeClr>
                </a:solidFill>
                <a:latin typeface="Courier New"/>
                <a:ea typeface="Times New Roman"/>
              </a:rPr>
              <a:t>].</a:t>
            </a:r>
            <a:r>
              <a:rPr lang="en-US" sz="1000">
                <a:latin typeface="Courier New"/>
                <a:ea typeface="Times New Roman"/>
              </a:rPr>
              <a:t>GetSolutionStepValue</a:t>
            </a:r>
            <a:r>
              <a:rPr lang="en-US" sz="1000" b="1">
                <a:solidFill>
                  <a:schemeClr val="bg2">
                    <a:lumMod val="50000"/>
                  </a:schemeClr>
                </a:solidFill>
                <a:latin typeface="Courier New"/>
                <a:ea typeface="Times New Roman"/>
              </a:rPr>
              <a:t>(</a:t>
            </a:r>
            <a:r>
              <a:rPr lang="en-US" sz="1000">
                <a:latin typeface="Courier New"/>
                <a:ea typeface="Times New Roman"/>
              </a:rPr>
              <a:t>POINT_LOAD_X</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reactionStructNode_2_Y </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structNode_2_ID</a:t>
            </a:r>
            <a:r>
              <a:rPr lang="en-US" sz="1000" b="1">
                <a:solidFill>
                  <a:schemeClr val="bg2">
                    <a:lumMod val="50000"/>
                  </a:schemeClr>
                </a:solidFill>
                <a:latin typeface="Courier New"/>
                <a:ea typeface="Times New Roman"/>
              </a:rPr>
              <a:t>].</a:t>
            </a:r>
            <a:r>
              <a:rPr lang="en-US" sz="1000">
                <a:latin typeface="Courier New"/>
                <a:ea typeface="Times New Roman"/>
              </a:rPr>
              <a:t>GetSolutionStepValue</a:t>
            </a:r>
            <a:r>
              <a:rPr lang="en-US" sz="1000" b="1">
                <a:solidFill>
                  <a:schemeClr val="bg2">
                    <a:lumMod val="50000"/>
                  </a:schemeClr>
                </a:solidFill>
                <a:latin typeface="Courier New"/>
                <a:ea typeface="Times New Roman"/>
              </a:rPr>
              <a:t>(</a:t>
            </a:r>
            <a:r>
              <a:rPr lang="en-US" sz="1000">
                <a:latin typeface="Courier New"/>
                <a:ea typeface="Times New Roman"/>
              </a:rPr>
              <a:t>POINT_LOAD_Y</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structNode_1_ID</a:t>
            </a:r>
            <a:r>
              <a:rPr lang="en-US" sz="1000" b="1">
                <a:solidFill>
                  <a:schemeClr val="bg2">
                    <a:lumMod val="50000"/>
                  </a:schemeClr>
                </a:solidFill>
                <a:latin typeface="Courier New"/>
                <a:ea typeface="Times New Roman"/>
              </a:rPr>
              <a:t>].</a:t>
            </a:r>
            <a:r>
              <a:rPr lang="en-US" sz="1000">
                <a:latin typeface="Courier New"/>
                <a:ea typeface="Times New Roman"/>
              </a:rPr>
              <a:t>SetSolutionStepValue</a:t>
            </a:r>
            <a:r>
              <a:rPr lang="en-US" sz="1000" b="1">
                <a:solidFill>
                  <a:schemeClr val="bg2">
                    <a:lumMod val="50000"/>
                  </a:schemeClr>
                </a:solidFill>
                <a:latin typeface="Courier New"/>
                <a:ea typeface="Times New Roman"/>
              </a:rPr>
              <a:t>(</a:t>
            </a:r>
            <a:r>
              <a:rPr lang="en-US" sz="1000">
                <a:latin typeface="Courier New"/>
                <a:ea typeface="Times New Roman"/>
              </a:rPr>
              <a:t>POINT_LOAD_X</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r>
              <a:rPr lang="en-US" sz="1000">
                <a:latin typeface="Courier New"/>
                <a:ea typeface="Times New Roman"/>
              </a:rPr>
              <a:t> reactionStructNode_1_X</a:t>
            </a:r>
            <a:r>
              <a:rPr lang="en-US" sz="1000" b="1">
                <a:solidFill>
                  <a:schemeClr val="bg2">
                    <a:lumMod val="50000"/>
                  </a:schemeClr>
                </a:solidFill>
                <a:latin typeface="Courier New"/>
                <a:ea typeface="Times New Roman"/>
              </a:rPr>
              <a:t>)</a:t>
            </a:r>
            <a:r>
              <a:rPr lang="en-US" sz="1000">
                <a:latin typeface="Courier New"/>
                <a:ea typeface="Times New Roman"/>
              </a:rPr>
              <a:t> </a:t>
            </a:r>
            <a:endParaRPr/>
          </a:p>
          <a:p>
            <a:pPr>
              <a:lnSpc>
                <a:spcPct val="107000"/>
              </a:lnSpc>
              <a:spcAft>
                <a:spcPts val="0"/>
              </a:spcAft>
              <a:defRPr/>
            </a:pP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structNode_1_ID</a:t>
            </a:r>
            <a:r>
              <a:rPr lang="en-US" sz="1000" b="1">
                <a:solidFill>
                  <a:schemeClr val="bg2">
                    <a:lumMod val="50000"/>
                  </a:schemeClr>
                </a:solidFill>
                <a:latin typeface="Courier New"/>
                <a:ea typeface="Times New Roman"/>
              </a:rPr>
              <a:t>].</a:t>
            </a:r>
            <a:r>
              <a:rPr lang="en-US" sz="1000">
                <a:latin typeface="Courier New"/>
                <a:ea typeface="Times New Roman"/>
              </a:rPr>
              <a:t>SetSolutionStepValue</a:t>
            </a:r>
            <a:r>
              <a:rPr lang="en-US" sz="1000" b="1">
                <a:solidFill>
                  <a:schemeClr val="bg2">
                    <a:lumMod val="50000"/>
                  </a:schemeClr>
                </a:solidFill>
                <a:latin typeface="Courier New"/>
                <a:ea typeface="Times New Roman"/>
              </a:rPr>
              <a:t>(</a:t>
            </a:r>
            <a:r>
              <a:rPr lang="en-US" sz="1000">
                <a:latin typeface="Courier New"/>
                <a:ea typeface="Times New Roman"/>
              </a:rPr>
              <a:t>POINT_LOAD_Y</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r>
              <a:rPr lang="en-US" sz="1000">
                <a:latin typeface="Courier New"/>
                <a:ea typeface="Times New Roman"/>
              </a:rPr>
              <a:t> reactionStructNode_1_Y</a:t>
            </a:r>
            <a:r>
              <a:rPr lang="en-US" sz="1000" b="1">
                <a:solidFill>
                  <a:schemeClr val="bg2">
                    <a:lumMod val="50000"/>
                  </a:schemeClr>
                </a:solidFill>
                <a:latin typeface="Courier New"/>
                <a:ea typeface="Times New Roman"/>
              </a:rPr>
              <a:t>)</a:t>
            </a:r>
            <a:r>
              <a:rPr lang="en-US" sz="1000">
                <a:latin typeface="Courier New"/>
                <a:ea typeface="Times New Roman"/>
              </a:rPr>
              <a:t> </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structNode_2_ID</a:t>
            </a:r>
            <a:r>
              <a:rPr lang="en-US" sz="1000" b="1">
                <a:solidFill>
                  <a:schemeClr val="bg2">
                    <a:lumMod val="50000"/>
                  </a:schemeClr>
                </a:solidFill>
                <a:latin typeface="Courier New"/>
                <a:ea typeface="Times New Roman"/>
              </a:rPr>
              <a:t>].</a:t>
            </a:r>
            <a:r>
              <a:rPr lang="en-US" sz="1000">
                <a:latin typeface="Courier New"/>
                <a:ea typeface="Times New Roman"/>
              </a:rPr>
              <a:t>SetSolutionStepValue</a:t>
            </a:r>
            <a:r>
              <a:rPr lang="en-US" sz="1000" b="1">
                <a:solidFill>
                  <a:schemeClr val="bg2">
                    <a:lumMod val="50000"/>
                  </a:schemeClr>
                </a:solidFill>
                <a:latin typeface="Courier New"/>
                <a:ea typeface="Times New Roman"/>
              </a:rPr>
              <a:t>(</a:t>
            </a:r>
            <a:r>
              <a:rPr lang="en-US" sz="1000">
                <a:latin typeface="Courier New"/>
                <a:ea typeface="Times New Roman"/>
              </a:rPr>
              <a:t>POINT_LOAD_X</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r>
              <a:rPr lang="en-US" sz="1000">
                <a:latin typeface="Courier New"/>
                <a:ea typeface="Times New Roman"/>
              </a:rPr>
              <a:t> reactionStructNode_2_X</a:t>
            </a:r>
            <a:r>
              <a:rPr lang="en-US" sz="1000" b="1">
                <a:solidFill>
                  <a:schemeClr val="bg2">
                    <a:lumMod val="50000"/>
                  </a:schemeClr>
                </a:solidFill>
                <a:latin typeface="Courier New"/>
                <a:ea typeface="Times New Roman"/>
              </a:rPr>
              <a:t>)</a:t>
            </a:r>
            <a:r>
              <a:rPr lang="en-US" sz="1000">
                <a:latin typeface="Courier New"/>
                <a:ea typeface="Times New Roman"/>
              </a:rPr>
              <a:t> </a:t>
            </a:r>
            <a:endParaRPr/>
          </a:p>
          <a:p>
            <a:pPr>
              <a:lnSpc>
                <a:spcPct val="107000"/>
              </a:lnSpc>
              <a:spcAft>
                <a:spcPts val="0"/>
              </a:spcAft>
              <a:defRPr/>
            </a:pP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structNode_2_ID</a:t>
            </a:r>
            <a:r>
              <a:rPr lang="en-US" sz="1000" b="1">
                <a:solidFill>
                  <a:schemeClr val="bg2">
                    <a:lumMod val="50000"/>
                  </a:schemeClr>
                </a:solidFill>
                <a:latin typeface="Courier New"/>
                <a:ea typeface="Times New Roman"/>
              </a:rPr>
              <a:t>].</a:t>
            </a:r>
            <a:r>
              <a:rPr lang="en-US" sz="1000">
                <a:latin typeface="Courier New"/>
                <a:ea typeface="Times New Roman"/>
              </a:rPr>
              <a:t>SetSolutionStepValue</a:t>
            </a:r>
            <a:r>
              <a:rPr lang="en-US" sz="1000" b="1">
                <a:solidFill>
                  <a:schemeClr val="bg2">
                    <a:lumMod val="50000"/>
                  </a:schemeClr>
                </a:solidFill>
                <a:latin typeface="Courier New"/>
                <a:ea typeface="Times New Roman"/>
              </a:rPr>
              <a:t>(</a:t>
            </a:r>
            <a:r>
              <a:rPr lang="en-US" sz="1000">
                <a:latin typeface="Courier New"/>
                <a:ea typeface="Times New Roman"/>
              </a:rPr>
              <a:t>POINT_LOAD_Y</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r>
              <a:rPr lang="en-US" sz="1000" b="1">
                <a:solidFill>
                  <a:schemeClr val="bg2">
                    <a:lumMod val="50000"/>
                  </a:schemeClr>
                </a:solidFill>
                <a:latin typeface="Courier New"/>
                <a:ea typeface="Times New Roman"/>
              </a:rPr>
              <a:t>,</a:t>
            </a:r>
            <a:r>
              <a:rPr lang="en-US" sz="1000">
                <a:latin typeface="Courier New"/>
                <a:ea typeface="Times New Roman"/>
              </a:rPr>
              <a:t> reactionStructNode_2_Y</a:t>
            </a:r>
            <a:r>
              <a:rPr lang="en-US" sz="1000" b="1">
                <a:solidFill>
                  <a:schemeClr val="bg2">
                    <a:lumMod val="50000"/>
                  </a:schemeClr>
                </a:solidFill>
                <a:latin typeface="Courier New"/>
                <a:ea typeface="Times New Roman"/>
              </a:rPr>
              <a:t>)</a:t>
            </a:r>
            <a:r>
              <a:rPr lang="en-US" sz="1000">
                <a:latin typeface="Courier New"/>
                <a:ea typeface="Times New Roman"/>
              </a:rPr>
              <a:t> </a:t>
            </a:r>
            <a:endParaRPr/>
          </a:p>
        </p:txBody>
      </p:sp>
      <p:sp>
        <p:nvSpPr>
          <p:cNvPr id="7" name="Rectangle 301"/>
          <p:cNvSpPr/>
          <p:nvPr/>
        </p:nvSpPr>
        <p:spPr bwMode="auto">
          <a:xfrm>
            <a:off x="338180" y="1187710"/>
            <a:ext cx="4402261" cy="538609"/>
          </a:xfrm>
          <a:prstGeom prst="rect">
            <a:avLst/>
          </a:prstGeom>
        </p:spPr>
        <p:txBody>
          <a:bodyPr wrap="square">
            <a:spAutoFit/>
          </a:bodyPr>
          <a:lstStyle/>
          <a:p>
            <a:pPr lvl="0">
              <a:spcBef>
                <a:spcPts val="600"/>
              </a:spcBef>
              <a:defRPr/>
            </a:pPr>
            <a:r>
              <a:rPr lang="de-DE" sz="1400" dirty="0">
                <a:solidFill>
                  <a:srgbClr val="0070C0"/>
                </a:solidFill>
              </a:rPr>
              <a:t>Apply forces from fluid on structure</a:t>
            </a:r>
            <a:endParaRPr lang="de-DE" sz="1400" dirty="0"/>
          </a:p>
          <a:p>
            <a:pPr lvl="0">
              <a:spcBef>
                <a:spcPts val="600"/>
              </a:spcBef>
              <a:defRPr/>
            </a:pPr>
            <a:r>
              <a:rPr lang="de-DE" sz="1000" dirty="0"/>
              <a:t>Compare Exercise_06: MainKratosFSI.py: lines 393-431</a:t>
            </a:r>
            <a:endParaRPr/>
          </a:p>
        </p:txBody>
      </p:sp>
      <p:cxnSp>
        <p:nvCxnSpPr>
          <p:cNvPr id="8" name="Straight Connector 307"/>
          <p:cNvCxnSpPr>
            <a:cxnSpLocks/>
          </p:cNvCxnSpPr>
          <p:nvPr/>
        </p:nvCxnSpPr>
        <p:spPr bwMode="auto">
          <a:xfrm>
            <a:off x="1625683" y="2074526"/>
            <a:ext cx="427" cy="216295"/>
          </a:xfrm>
          <a:prstGeom prst="line">
            <a:avLst/>
          </a:prstGeom>
          <a:ln w="25400">
            <a:solidFill>
              <a:srgbClr val="0065BD"/>
            </a:solidFill>
            <a:prstDash val="sysDot"/>
          </a:ln>
        </p:spPr>
        <p:style>
          <a:lnRef idx="1">
            <a:schemeClr val="accent1"/>
          </a:lnRef>
          <a:fillRef idx="0">
            <a:schemeClr val="accent1"/>
          </a:fillRef>
          <a:effectRef idx="0">
            <a:schemeClr val="accent1"/>
          </a:effectRef>
          <a:fontRef idx="minor">
            <a:schemeClr val="tx1"/>
          </a:fontRef>
        </p:style>
      </p:cxnSp>
      <p:sp>
        <p:nvSpPr>
          <p:cNvPr id="9" name="Geschweifte Klammer links 17"/>
          <p:cNvSpPr/>
          <p:nvPr/>
        </p:nvSpPr>
        <p:spPr bwMode="auto">
          <a:xfrm rot="10800000">
            <a:off x="5970875" y="2582033"/>
            <a:ext cx="191301" cy="784259"/>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0" name="Geschweifte Klammer links 18"/>
          <p:cNvSpPr/>
          <p:nvPr/>
        </p:nvSpPr>
        <p:spPr bwMode="auto">
          <a:xfrm>
            <a:off x="1674417" y="3508009"/>
            <a:ext cx="180460" cy="336612"/>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1" name="Geschweifte Klammer links 19"/>
          <p:cNvSpPr/>
          <p:nvPr/>
        </p:nvSpPr>
        <p:spPr bwMode="auto">
          <a:xfrm rot="10800000">
            <a:off x="5779573" y="4001151"/>
            <a:ext cx="191302" cy="620983"/>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2" name="Geschweifte Klammer links 20"/>
          <p:cNvSpPr/>
          <p:nvPr/>
        </p:nvSpPr>
        <p:spPr bwMode="auto">
          <a:xfrm>
            <a:off x="1519191" y="4800395"/>
            <a:ext cx="191301" cy="731281"/>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3" name="Geschweifte Klammer links 21"/>
          <p:cNvSpPr/>
          <p:nvPr/>
        </p:nvSpPr>
        <p:spPr bwMode="auto">
          <a:xfrm>
            <a:off x="1530033" y="5641073"/>
            <a:ext cx="191301" cy="784259"/>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4" name="Rectangle 301"/>
          <p:cNvSpPr/>
          <p:nvPr/>
        </p:nvSpPr>
        <p:spPr bwMode="auto">
          <a:xfrm>
            <a:off x="382765" y="2189331"/>
            <a:ext cx="1289043" cy="646331"/>
          </a:xfrm>
          <a:prstGeom prst="rect">
            <a:avLst/>
          </a:prstGeom>
        </p:spPr>
        <p:txBody>
          <a:bodyPr wrap="square">
            <a:spAutoFit/>
          </a:bodyPr>
          <a:lstStyle/>
          <a:p>
            <a:pPr lvl="0">
              <a:spcBef>
                <a:spcPts val="600"/>
              </a:spcBef>
              <a:defRPr/>
            </a:pPr>
            <a:r>
              <a:rPr lang="de-DE" sz="1200">
                <a:solidFill>
                  <a:srgbClr val="0070C0"/>
                </a:solidFill>
              </a:rPr>
              <a:t>loop over all fluid nodes at interface</a:t>
            </a:r>
            <a:endParaRPr lang="de-DE" sz="1200"/>
          </a:p>
        </p:txBody>
      </p:sp>
      <p:sp>
        <p:nvSpPr>
          <p:cNvPr id="15" name="Rectangle 301"/>
          <p:cNvSpPr/>
          <p:nvPr/>
        </p:nvSpPr>
        <p:spPr bwMode="auto">
          <a:xfrm>
            <a:off x="6162176" y="2650996"/>
            <a:ext cx="2332119" cy="646331"/>
          </a:xfrm>
          <a:prstGeom prst="rect">
            <a:avLst/>
          </a:prstGeom>
        </p:spPr>
        <p:txBody>
          <a:bodyPr wrap="square">
            <a:spAutoFit/>
          </a:bodyPr>
          <a:lstStyle/>
          <a:p>
            <a:pPr lvl="0">
              <a:spcBef>
                <a:spcPts val="600"/>
              </a:spcBef>
              <a:defRPr/>
            </a:pPr>
            <a:r>
              <a:rPr lang="de-DE" sz="1200">
                <a:solidFill>
                  <a:srgbClr val="0070C0"/>
                </a:solidFill>
              </a:rPr>
              <a:t>get corresponding two structure nodes and weights (stored in fluid_CouplingMatrix)</a:t>
            </a:r>
            <a:endParaRPr lang="de-DE" sz="1200"/>
          </a:p>
        </p:txBody>
      </p:sp>
      <p:sp>
        <p:nvSpPr>
          <p:cNvPr id="16" name="Rectangle 301"/>
          <p:cNvSpPr/>
          <p:nvPr/>
        </p:nvSpPr>
        <p:spPr bwMode="auto">
          <a:xfrm>
            <a:off x="382765" y="3378466"/>
            <a:ext cx="1289043" cy="646331"/>
          </a:xfrm>
          <a:prstGeom prst="rect">
            <a:avLst/>
          </a:prstGeom>
        </p:spPr>
        <p:txBody>
          <a:bodyPr wrap="square">
            <a:spAutoFit/>
          </a:bodyPr>
          <a:lstStyle/>
          <a:p>
            <a:pPr lvl="0">
              <a:spcBef>
                <a:spcPts val="600"/>
              </a:spcBef>
              <a:defRPr/>
            </a:pPr>
            <a:r>
              <a:rPr lang="de-DE" sz="1200">
                <a:solidFill>
                  <a:srgbClr val="0070C0"/>
                </a:solidFill>
              </a:rPr>
              <a:t>get  the reaction force from the fluid node</a:t>
            </a:r>
          </a:p>
        </p:txBody>
      </p:sp>
      <p:sp>
        <p:nvSpPr>
          <p:cNvPr id="17" name="Rectangle 301"/>
          <p:cNvSpPr/>
          <p:nvPr/>
        </p:nvSpPr>
        <p:spPr bwMode="auto">
          <a:xfrm>
            <a:off x="6066524" y="4082458"/>
            <a:ext cx="2332119" cy="461665"/>
          </a:xfrm>
          <a:prstGeom prst="rect">
            <a:avLst/>
          </a:prstGeom>
        </p:spPr>
        <p:txBody>
          <a:bodyPr wrap="square">
            <a:spAutoFit/>
          </a:bodyPr>
          <a:lstStyle/>
          <a:p>
            <a:pPr lvl="0">
              <a:spcBef>
                <a:spcPts val="600"/>
              </a:spcBef>
              <a:defRPr/>
            </a:pPr>
            <a:r>
              <a:rPr lang="de-DE" sz="1200">
                <a:solidFill>
                  <a:srgbClr val="0070C0"/>
                </a:solidFill>
              </a:rPr>
              <a:t>compute the resulting reaction forces on the structure nodes  </a:t>
            </a:r>
            <a:endParaRPr lang="de-DE" sz="1200"/>
          </a:p>
        </p:txBody>
      </p:sp>
      <p:sp>
        <p:nvSpPr>
          <p:cNvPr id="18" name="Rectangle 301"/>
          <p:cNvSpPr/>
          <p:nvPr/>
        </p:nvSpPr>
        <p:spPr bwMode="auto">
          <a:xfrm>
            <a:off x="323850" y="4752267"/>
            <a:ext cx="1332207" cy="830997"/>
          </a:xfrm>
          <a:prstGeom prst="rect">
            <a:avLst/>
          </a:prstGeom>
        </p:spPr>
        <p:txBody>
          <a:bodyPr wrap="square">
            <a:spAutoFit/>
          </a:bodyPr>
          <a:lstStyle/>
          <a:p>
            <a:pPr lvl="0">
              <a:spcBef>
                <a:spcPts val="600"/>
              </a:spcBef>
              <a:defRPr/>
            </a:pPr>
            <a:r>
              <a:rPr lang="de-DE" sz="1200">
                <a:solidFill>
                  <a:srgbClr val="0070C0"/>
                </a:solidFill>
              </a:rPr>
              <a:t>add the forces already subjected from other fluid nodes</a:t>
            </a:r>
          </a:p>
        </p:txBody>
      </p:sp>
      <p:sp>
        <p:nvSpPr>
          <p:cNvPr id="19" name="Rectangle 301"/>
          <p:cNvSpPr/>
          <p:nvPr/>
        </p:nvSpPr>
        <p:spPr bwMode="auto">
          <a:xfrm>
            <a:off x="323849" y="5617704"/>
            <a:ext cx="1347959" cy="830997"/>
          </a:xfrm>
          <a:prstGeom prst="rect">
            <a:avLst/>
          </a:prstGeom>
        </p:spPr>
        <p:txBody>
          <a:bodyPr wrap="square">
            <a:spAutoFit/>
          </a:bodyPr>
          <a:lstStyle/>
          <a:p>
            <a:pPr lvl="0">
              <a:spcBef>
                <a:spcPts val="600"/>
              </a:spcBef>
              <a:defRPr/>
            </a:pPr>
            <a:r>
              <a:rPr lang="de-DE" sz="1200">
                <a:solidFill>
                  <a:srgbClr val="0070C0"/>
                </a:solidFill>
              </a:rPr>
              <a:t>set the summmed up forces on the nodes </a:t>
            </a:r>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a:xfrm>
            <a:off x="6774934" y="6335084"/>
            <a:ext cx="2052074" cy="365125"/>
          </a:xfrm>
        </p:spPr>
        <p:txBody>
          <a:bodyPr/>
          <a:lstStyle/>
          <a:p>
            <a:pPr>
              <a:defRPr/>
            </a:pPr>
            <a:r>
              <a:rPr lang="de-DE"/>
              <a:t>43</a:t>
            </a:r>
          </a:p>
        </p:txBody>
      </p:sp>
      <p:sp>
        <p:nvSpPr>
          <p:cNvPr id="5" name="Title 2"/>
          <p:cNvSpPr>
            <a:spLocks noGrp="1"/>
          </p:cNvSpPr>
          <p:nvPr>
            <p:ph type="title"/>
          </p:nvPr>
        </p:nvSpPr>
        <p:spPr bwMode="auto">
          <a:xfrm>
            <a:off x="319090" y="271520"/>
            <a:ext cx="8508999" cy="820738"/>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non-matching</a:t>
            </a:r>
            <a:r>
              <a:rPr lang="de-DE">
                <a:solidFill>
                  <a:srgbClr val="0070C0"/>
                </a:solidFill>
              </a:rPr>
              <a:t> grid:</a:t>
            </a:r>
            <a:br>
              <a:rPr lang="de-DE">
                <a:solidFill>
                  <a:srgbClr val="0070C0"/>
                </a:solidFill>
              </a:rPr>
            </a:br>
            <a:r>
              <a:rPr lang="de-DE"/>
              <a:t>important code snippets highlighted</a:t>
            </a:r>
          </a:p>
        </p:txBody>
      </p:sp>
      <p:sp>
        <p:nvSpPr>
          <p:cNvPr id="6" name="Rectangle 161"/>
          <p:cNvSpPr/>
          <p:nvPr/>
        </p:nvSpPr>
        <p:spPr bwMode="auto">
          <a:xfrm>
            <a:off x="1227318" y="2086266"/>
            <a:ext cx="7766558" cy="3879524"/>
          </a:xfrm>
          <a:prstGeom prst="rect">
            <a:avLst/>
          </a:prstGeom>
        </p:spPr>
        <p:txBody>
          <a:bodyPr wrap="square">
            <a:spAutoFit/>
          </a:bodyPr>
          <a:lstStyle/>
          <a:p>
            <a:pPr>
              <a:lnSpc>
                <a:spcPct val="107000"/>
              </a:lnSpc>
              <a:spcAft>
                <a:spcPts val="0"/>
              </a:spcAft>
              <a:defRPr/>
            </a:pPr>
            <a:r>
              <a:rPr lang="en-US" sz="1000" b="1">
                <a:solidFill>
                  <a:srgbClr val="0065BD"/>
                </a:solidFill>
                <a:latin typeface="Courier New"/>
                <a:ea typeface="Times New Roman"/>
              </a:rPr>
              <a:t>def</a:t>
            </a:r>
            <a:r>
              <a:rPr lang="en-US" sz="1000">
                <a:latin typeface="Courier New"/>
                <a:ea typeface="Times New Roman"/>
              </a:rPr>
              <a:t> </a:t>
            </a:r>
            <a:r>
              <a:rPr lang="en-US" sz="1000">
                <a:solidFill>
                  <a:srgbClr val="FF33CC"/>
                </a:solidFill>
                <a:latin typeface="Courier New"/>
                <a:ea typeface="Times New Roman"/>
              </a:rPr>
              <a:t>DisplacementToMeshNonMatch</a:t>
            </a:r>
            <a:r>
              <a:rPr lang="en-US" sz="1000" b="1">
                <a:solidFill>
                  <a:schemeClr val="bg2">
                    <a:lumMod val="50000"/>
                  </a:schemeClr>
                </a:solidFill>
                <a:latin typeface="Courier New"/>
                <a:ea typeface="Times New Roman"/>
              </a:rPr>
              <a:t>(</a:t>
            </a:r>
            <a:r>
              <a:rPr lang="en-US" sz="1000">
                <a:latin typeface="Courier New"/>
                <a:ea typeface="Times New Roman"/>
              </a:rPr>
              <a:t>FluidNodes</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 fluid_CouplingMatrix</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a:t>
            </a:r>
            <a:r>
              <a:rPr lang="en-US" sz="1000" b="1">
                <a:solidFill>
                  <a:srgbClr val="0065BD"/>
                </a:solidFill>
                <a:latin typeface="Courier New"/>
                <a:ea typeface="Times New Roman"/>
              </a:rPr>
              <a:t>for</a:t>
            </a:r>
            <a:r>
              <a:rPr lang="en-US" sz="1000">
                <a:latin typeface="Courier New"/>
                <a:ea typeface="Times New Roman"/>
              </a:rPr>
              <a:t> fluid_node </a:t>
            </a:r>
            <a:r>
              <a:rPr lang="en-US" sz="1000" b="1">
                <a:solidFill>
                  <a:srgbClr val="0065BD"/>
                </a:solidFill>
                <a:latin typeface="Courier New"/>
                <a:ea typeface="Times New Roman"/>
              </a:rPr>
              <a:t>in</a:t>
            </a:r>
            <a:r>
              <a:rPr lang="en-US" sz="1000">
                <a:latin typeface="Courier New"/>
                <a:ea typeface="Times New Roman"/>
              </a:rPr>
              <a:t> FluidNodes</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a:t>
            </a:r>
            <a:endParaRPr/>
          </a:p>
          <a:p>
            <a:pPr>
              <a:lnSpc>
                <a:spcPct val="107000"/>
              </a:lnSpc>
              <a:spcAft>
                <a:spcPts val="0"/>
              </a:spcAft>
              <a:defRPr/>
            </a:pPr>
            <a:r>
              <a:rPr lang="en-US" sz="1000">
                <a:latin typeface="Courier New"/>
                <a:ea typeface="Times New Roman"/>
              </a:rPr>
              <a:t>        fluid_Coupling </a:t>
            </a:r>
            <a:r>
              <a:rPr lang="en-US" sz="1000" b="1">
                <a:solidFill>
                  <a:schemeClr val="bg2">
                    <a:lumMod val="50000"/>
                  </a:schemeClr>
                </a:solidFill>
                <a:latin typeface="Courier New"/>
                <a:ea typeface="Times New Roman"/>
              </a:rPr>
              <a:t>=</a:t>
            </a:r>
            <a:r>
              <a:rPr lang="en-US" sz="1000">
                <a:latin typeface="Courier New"/>
                <a:ea typeface="Times New Roman"/>
              </a:rPr>
              <a:t> fluid_CouplingMatrix</a:t>
            </a:r>
            <a:r>
              <a:rPr lang="en-US" sz="1000" b="1">
                <a:solidFill>
                  <a:schemeClr val="bg2">
                    <a:lumMod val="50000"/>
                  </a:schemeClr>
                </a:solidFill>
                <a:latin typeface="Courier New"/>
                <a:ea typeface="Times New Roman"/>
              </a:rPr>
              <a:t>[</a:t>
            </a:r>
            <a:r>
              <a:rPr lang="en-US" sz="1000">
                <a:latin typeface="Courier New"/>
                <a:ea typeface="Times New Roman"/>
              </a:rPr>
              <a:t>fluid_node.Id</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structNode_1_ID </a:t>
            </a:r>
            <a:r>
              <a:rPr lang="en-US" sz="1000" b="1">
                <a:solidFill>
                  <a:schemeClr val="bg2">
                    <a:lumMod val="50000"/>
                  </a:schemeClr>
                </a:solidFill>
                <a:latin typeface="Courier New"/>
                <a:ea typeface="Times New Roman"/>
              </a:rPr>
              <a:t>=</a:t>
            </a:r>
            <a:r>
              <a:rPr lang="en-US" sz="1000">
                <a:latin typeface="Courier New"/>
                <a:ea typeface="Times New Roman"/>
              </a:rPr>
              <a:t> fluid_Coupling</a:t>
            </a:r>
            <a:r>
              <a:rPr lang="en-US" sz="1000" b="1">
                <a:solidFill>
                  <a:schemeClr val="bg2">
                    <a:lumMod val="50000"/>
                  </a:schemeClr>
                </a:solidFill>
                <a:latin typeface="Courier New"/>
                <a:ea typeface="Times New Roman"/>
              </a:rPr>
              <a:t>[</a:t>
            </a:r>
            <a:r>
              <a:rPr lang="en-US" sz="1000">
                <a:latin typeface="Courier New"/>
                <a:ea typeface="Times New Roman"/>
              </a:rPr>
              <a:t>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structNode_2_ID </a:t>
            </a:r>
            <a:r>
              <a:rPr lang="en-US" sz="1000" b="1">
                <a:solidFill>
                  <a:schemeClr val="bg2">
                    <a:lumMod val="50000"/>
                  </a:schemeClr>
                </a:solidFill>
                <a:latin typeface="Courier New"/>
                <a:ea typeface="Times New Roman"/>
              </a:rPr>
              <a:t>=</a:t>
            </a:r>
            <a:r>
              <a:rPr lang="en-US" sz="1000">
                <a:latin typeface="Courier New"/>
                <a:ea typeface="Times New Roman"/>
              </a:rPr>
              <a:t> fluid_Coupling</a:t>
            </a:r>
            <a:r>
              <a:rPr lang="en-US" sz="1000" b="1">
                <a:solidFill>
                  <a:schemeClr val="bg2">
                    <a:lumMod val="50000"/>
                  </a:schemeClr>
                </a:solidFill>
                <a:latin typeface="Courier New"/>
                <a:ea typeface="Times New Roman"/>
              </a:rPr>
              <a:t>[</a:t>
            </a:r>
            <a:r>
              <a:rPr lang="en-US" sz="1000">
                <a:latin typeface="Courier New"/>
                <a:ea typeface="Times New Roman"/>
              </a:rPr>
              <a:t>1</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structNode_1_W </a:t>
            </a:r>
            <a:r>
              <a:rPr lang="en-US" sz="1000" b="1">
                <a:solidFill>
                  <a:schemeClr val="bg2">
                    <a:lumMod val="50000"/>
                  </a:schemeClr>
                </a:solidFill>
                <a:latin typeface="Courier New"/>
                <a:ea typeface="Times New Roman"/>
              </a:rPr>
              <a:t>=</a:t>
            </a:r>
            <a:r>
              <a:rPr lang="en-US" sz="1000">
                <a:latin typeface="Courier New"/>
                <a:ea typeface="Times New Roman"/>
              </a:rPr>
              <a:t> fluid_Coupling</a:t>
            </a:r>
            <a:r>
              <a:rPr lang="en-US" sz="1000" b="1">
                <a:solidFill>
                  <a:schemeClr val="bg2">
                    <a:lumMod val="50000"/>
                  </a:schemeClr>
                </a:solidFill>
                <a:latin typeface="Courier New"/>
                <a:ea typeface="Times New Roman"/>
              </a:rPr>
              <a:t>[</a:t>
            </a:r>
            <a:r>
              <a:rPr lang="en-US" sz="1000">
                <a:latin typeface="Courier New"/>
                <a:ea typeface="Times New Roman"/>
              </a:rPr>
              <a:t>2</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structNode_2_W </a:t>
            </a:r>
            <a:r>
              <a:rPr lang="en-US" sz="1000" b="1">
                <a:solidFill>
                  <a:schemeClr val="bg2">
                    <a:lumMod val="50000"/>
                  </a:schemeClr>
                </a:solidFill>
                <a:latin typeface="Courier New"/>
                <a:ea typeface="Times New Roman"/>
              </a:rPr>
              <a:t>=</a:t>
            </a:r>
            <a:r>
              <a:rPr lang="en-US" sz="1000">
                <a:latin typeface="Courier New"/>
                <a:ea typeface="Times New Roman"/>
              </a:rPr>
              <a:t> fluid_Coupling</a:t>
            </a:r>
            <a:r>
              <a:rPr lang="en-US" sz="1000" b="1">
                <a:solidFill>
                  <a:schemeClr val="bg2">
                    <a:lumMod val="50000"/>
                  </a:schemeClr>
                </a:solidFill>
                <a:latin typeface="Courier New"/>
                <a:ea typeface="Times New Roman"/>
              </a:rPr>
              <a:t>[</a:t>
            </a:r>
            <a:r>
              <a:rPr lang="en-US" sz="1000">
                <a:latin typeface="Courier New"/>
                <a:ea typeface="Times New Roman"/>
              </a:rPr>
              <a:t>3</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structNode_1_Disp_X </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structNode_1_ID</a:t>
            </a:r>
            <a:r>
              <a:rPr lang="en-US" sz="1000" b="1">
                <a:solidFill>
                  <a:schemeClr val="bg2">
                    <a:lumMod val="50000"/>
                  </a:schemeClr>
                </a:solidFill>
                <a:latin typeface="Courier New"/>
                <a:ea typeface="Times New Roman"/>
              </a:rPr>
              <a:t>].</a:t>
            </a:r>
            <a:r>
              <a:rPr lang="en-US" sz="1000">
                <a:latin typeface="Courier New"/>
                <a:ea typeface="Times New Roman"/>
              </a:rPr>
              <a:t>GetSolutionStepValue</a:t>
            </a:r>
            <a:r>
              <a:rPr lang="en-US" sz="1000" b="1">
                <a:solidFill>
                  <a:schemeClr val="bg2">
                    <a:lumMod val="50000"/>
                  </a:schemeClr>
                </a:solidFill>
                <a:latin typeface="Courier New"/>
                <a:ea typeface="Times New Roman"/>
              </a:rPr>
              <a:t>(</a:t>
            </a:r>
            <a:r>
              <a:rPr lang="en-US" sz="1000">
                <a:latin typeface="Courier New"/>
                <a:ea typeface="Times New Roman"/>
              </a:rPr>
              <a:t>DISPLACEMENT_X</a:t>
            </a:r>
            <a:r>
              <a:rPr lang="en-US" sz="1000" b="1">
                <a:solidFill>
                  <a:schemeClr val="bg2">
                    <a:lumMod val="50000"/>
                  </a:schemeClr>
                </a:solidFill>
                <a:latin typeface="Courier New"/>
                <a:ea typeface="Times New Roman"/>
              </a:rPr>
              <a:t>,</a:t>
            </a:r>
            <a:r>
              <a:rPr lang="en-US" sz="1000">
                <a:latin typeface="Courier New"/>
                <a:ea typeface="Times New Roman"/>
              </a:rPr>
              <a:t> 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structNode_1_Disp_Y </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structNode_1_ID</a:t>
            </a:r>
            <a:r>
              <a:rPr lang="en-US" sz="1000" b="1">
                <a:solidFill>
                  <a:schemeClr val="bg2">
                    <a:lumMod val="50000"/>
                  </a:schemeClr>
                </a:solidFill>
                <a:latin typeface="Courier New"/>
                <a:ea typeface="Times New Roman"/>
              </a:rPr>
              <a:t>].</a:t>
            </a:r>
            <a:r>
              <a:rPr lang="en-US" sz="1000">
                <a:latin typeface="Courier New"/>
                <a:ea typeface="Times New Roman"/>
              </a:rPr>
              <a:t>GetSolutionStepValue</a:t>
            </a:r>
            <a:r>
              <a:rPr lang="en-US" sz="1000" b="1">
                <a:solidFill>
                  <a:schemeClr val="bg2">
                    <a:lumMod val="50000"/>
                  </a:schemeClr>
                </a:solidFill>
                <a:latin typeface="Courier New"/>
                <a:ea typeface="Times New Roman"/>
              </a:rPr>
              <a:t>(</a:t>
            </a:r>
            <a:r>
              <a:rPr lang="en-US" sz="1000">
                <a:latin typeface="Courier New"/>
                <a:ea typeface="Times New Roman"/>
              </a:rPr>
              <a:t>DISPLACEMENT_Y</a:t>
            </a:r>
            <a:r>
              <a:rPr lang="en-US" sz="1000" b="1">
                <a:solidFill>
                  <a:schemeClr val="bg2">
                    <a:lumMod val="50000"/>
                  </a:schemeClr>
                </a:solidFill>
                <a:latin typeface="Courier New"/>
                <a:ea typeface="Times New Roman"/>
              </a:rPr>
              <a:t>,</a:t>
            </a:r>
            <a:r>
              <a:rPr lang="en-US" sz="1000">
                <a:latin typeface="Courier New"/>
                <a:ea typeface="Times New Roman"/>
              </a:rPr>
              <a:t> 0</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structNode_2_Disp_X </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structNode_2_ID</a:t>
            </a:r>
            <a:r>
              <a:rPr lang="en-US" sz="1000" b="1">
                <a:solidFill>
                  <a:schemeClr val="bg2">
                    <a:lumMod val="50000"/>
                  </a:schemeClr>
                </a:solidFill>
                <a:latin typeface="Courier New"/>
                <a:ea typeface="Times New Roman"/>
              </a:rPr>
              <a:t>].</a:t>
            </a:r>
            <a:r>
              <a:rPr lang="en-US" sz="1000">
                <a:latin typeface="Courier New"/>
                <a:ea typeface="Times New Roman"/>
              </a:rPr>
              <a:t>GetSolutionStepValue</a:t>
            </a:r>
            <a:r>
              <a:rPr lang="en-US" sz="1000" b="1">
                <a:solidFill>
                  <a:schemeClr val="bg2">
                    <a:lumMod val="50000"/>
                  </a:schemeClr>
                </a:solidFill>
                <a:latin typeface="Courier New"/>
                <a:ea typeface="Times New Roman"/>
              </a:rPr>
              <a:t>(</a:t>
            </a:r>
            <a:r>
              <a:rPr lang="en-US" sz="1000">
                <a:latin typeface="Courier New"/>
                <a:ea typeface="Times New Roman"/>
              </a:rPr>
              <a:t>DISPLACEMENT_X</a:t>
            </a:r>
            <a:r>
              <a:rPr lang="en-US" sz="1000" b="1">
                <a:solidFill>
                  <a:schemeClr val="bg2">
                    <a:lumMod val="50000"/>
                  </a:schemeClr>
                </a:solidFill>
                <a:latin typeface="Courier New"/>
                <a:ea typeface="Times New Roman"/>
              </a:rPr>
              <a:t>,</a:t>
            </a:r>
            <a:r>
              <a:rPr lang="en-US" sz="1000">
                <a:latin typeface="Courier New"/>
                <a:ea typeface="Times New Roman"/>
              </a:rPr>
              <a:t> 0</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structNode_2_Disp_Y </a:t>
            </a:r>
            <a:r>
              <a:rPr lang="en-US" sz="1000" b="1">
                <a:solidFill>
                  <a:schemeClr val="bg2">
                    <a:lumMod val="50000"/>
                  </a:schemeClr>
                </a:solidFill>
                <a:latin typeface="Courier New"/>
                <a:ea typeface="Times New Roman"/>
              </a:rPr>
              <a:t>=</a:t>
            </a:r>
            <a:r>
              <a:rPr lang="en-US" sz="1000">
                <a:latin typeface="Courier New"/>
                <a:ea typeface="Times New Roman"/>
              </a:rPr>
              <a:t> StructNodes</a:t>
            </a:r>
            <a:r>
              <a:rPr lang="en-US" sz="1000" b="1">
                <a:solidFill>
                  <a:schemeClr val="bg2">
                    <a:lumMod val="50000"/>
                  </a:schemeClr>
                </a:solidFill>
                <a:latin typeface="Courier New"/>
                <a:ea typeface="Times New Roman"/>
              </a:rPr>
              <a:t>[</a:t>
            </a:r>
            <a:r>
              <a:rPr lang="en-US" sz="1000">
                <a:latin typeface="Courier New"/>
                <a:ea typeface="Times New Roman"/>
              </a:rPr>
              <a:t>structNode_2_ID</a:t>
            </a:r>
            <a:r>
              <a:rPr lang="en-US" sz="1000" b="1">
                <a:solidFill>
                  <a:schemeClr val="bg2">
                    <a:lumMod val="50000"/>
                  </a:schemeClr>
                </a:solidFill>
                <a:latin typeface="Courier New"/>
                <a:ea typeface="Times New Roman"/>
              </a:rPr>
              <a:t>].</a:t>
            </a:r>
            <a:r>
              <a:rPr lang="en-US" sz="1000">
                <a:latin typeface="Courier New"/>
                <a:ea typeface="Times New Roman"/>
              </a:rPr>
              <a:t>GetSolutionStepValue</a:t>
            </a:r>
            <a:r>
              <a:rPr lang="en-US" sz="1000" b="1">
                <a:solidFill>
                  <a:schemeClr val="bg2">
                    <a:lumMod val="50000"/>
                  </a:schemeClr>
                </a:solidFill>
                <a:latin typeface="Courier New"/>
                <a:ea typeface="Times New Roman"/>
              </a:rPr>
              <a:t>(</a:t>
            </a:r>
            <a:r>
              <a:rPr lang="en-US" sz="1000">
                <a:latin typeface="Courier New"/>
                <a:ea typeface="Times New Roman"/>
              </a:rPr>
              <a:t>DISPLACEMENT_Y</a:t>
            </a:r>
            <a:r>
              <a:rPr lang="en-US" sz="1000" b="1">
                <a:solidFill>
                  <a:schemeClr val="bg2">
                    <a:lumMod val="50000"/>
                  </a:schemeClr>
                </a:solidFill>
                <a:latin typeface="Courier New"/>
                <a:ea typeface="Times New Roman"/>
              </a:rPr>
              <a:t>,</a:t>
            </a:r>
            <a:r>
              <a:rPr lang="en-US" sz="1000">
                <a:latin typeface="Courier New"/>
                <a:ea typeface="Times New Roman"/>
              </a:rPr>
              <a:t> 0</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fluidNode_DispX </a:t>
            </a:r>
            <a:r>
              <a:rPr lang="en-US" sz="1000" b="1">
                <a:solidFill>
                  <a:schemeClr val="bg2">
                    <a:lumMod val="50000"/>
                  </a:schemeClr>
                </a:solidFill>
                <a:latin typeface="Courier New"/>
                <a:ea typeface="Times New Roman"/>
              </a:rPr>
              <a:t>=</a:t>
            </a:r>
            <a:r>
              <a:rPr lang="en-US" sz="1000">
                <a:latin typeface="Courier New"/>
                <a:ea typeface="Times New Roman"/>
              </a:rPr>
              <a:t> structNode_1_Disp_X</a:t>
            </a:r>
            <a:r>
              <a:rPr lang="en-US" sz="1000" b="1">
                <a:solidFill>
                  <a:schemeClr val="bg2">
                    <a:lumMod val="50000"/>
                  </a:schemeClr>
                </a:solidFill>
                <a:latin typeface="Courier New"/>
                <a:ea typeface="Times New Roman"/>
              </a:rPr>
              <a:t>*</a:t>
            </a:r>
            <a:r>
              <a:rPr lang="en-US" sz="1000">
                <a:latin typeface="Courier New"/>
                <a:ea typeface="Times New Roman"/>
              </a:rPr>
              <a:t>structNode_1_W </a:t>
            </a:r>
            <a:r>
              <a:rPr lang="en-US" sz="1000" b="1">
                <a:solidFill>
                  <a:schemeClr val="bg2">
                    <a:lumMod val="50000"/>
                  </a:schemeClr>
                </a:solidFill>
                <a:latin typeface="Courier New"/>
                <a:ea typeface="Times New Roman"/>
              </a:rPr>
              <a:t>+</a:t>
            </a:r>
            <a:r>
              <a:rPr lang="en-US" sz="1000">
                <a:latin typeface="Courier New"/>
                <a:ea typeface="Times New Roman"/>
              </a:rPr>
              <a:t> structNode_2_Disp_X</a:t>
            </a:r>
            <a:r>
              <a:rPr lang="en-US" sz="1000" b="1">
                <a:solidFill>
                  <a:schemeClr val="bg2">
                    <a:lumMod val="50000"/>
                  </a:schemeClr>
                </a:solidFill>
                <a:latin typeface="Courier New"/>
                <a:ea typeface="Times New Roman"/>
              </a:rPr>
              <a:t>*</a:t>
            </a:r>
            <a:r>
              <a:rPr lang="en-US" sz="1000">
                <a:latin typeface="Courier New"/>
                <a:ea typeface="Times New Roman"/>
              </a:rPr>
              <a:t>structNode_2_W</a:t>
            </a:r>
            <a:endParaRPr/>
          </a:p>
          <a:p>
            <a:pPr>
              <a:lnSpc>
                <a:spcPct val="107000"/>
              </a:lnSpc>
              <a:spcAft>
                <a:spcPts val="0"/>
              </a:spcAft>
              <a:defRPr/>
            </a:pPr>
            <a:r>
              <a:rPr lang="en-US" sz="1000">
                <a:latin typeface="Courier New"/>
                <a:ea typeface="Times New Roman"/>
              </a:rPr>
              <a:t>        fluidNode_DispY </a:t>
            </a:r>
            <a:r>
              <a:rPr lang="en-US" sz="1000" b="1">
                <a:solidFill>
                  <a:schemeClr val="bg2">
                    <a:lumMod val="50000"/>
                  </a:schemeClr>
                </a:solidFill>
                <a:latin typeface="Courier New"/>
                <a:ea typeface="Times New Roman"/>
              </a:rPr>
              <a:t>=</a:t>
            </a:r>
            <a:r>
              <a:rPr lang="en-US" sz="1000">
                <a:latin typeface="Courier New"/>
                <a:ea typeface="Times New Roman"/>
              </a:rPr>
              <a:t> structNode_1_Disp_Y</a:t>
            </a:r>
            <a:r>
              <a:rPr lang="en-US" sz="1000" b="1">
                <a:solidFill>
                  <a:schemeClr val="bg2">
                    <a:lumMod val="50000"/>
                  </a:schemeClr>
                </a:solidFill>
                <a:latin typeface="Courier New"/>
                <a:ea typeface="Times New Roman"/>
              </a:rPr>
              <a:t>*</a:t>
            </a:r>
            <a:r>
              <a:rPr lang="en-US" sz="1000">
                <a:latin typeface="Courier New"/>
                <a:ea typeface="Times New Roman"/>
              </a:rPr>
              <a:t>structNode_1_W </a:t>
            </a:r>
            <a:r>
              <a:rPr lang="en-US" sz="1000" b="1">
                <a:solidFill>
                  <a:schemeClr val="bg2">
                    <a:lumMod val="50000"/>
                  </a:schemeClr>
                </a:solidFill>
                <a:latin typeface="Courier New"/>
                <a:ea typeface="Times New Roman"/>
              </a:rPr>
              <a:t>+</a:t>
            </a:r>
            <a:r>
              <a:rPr lang="en-US" sz="1000">
                <a:latin typeface="Courier New"/>
                <a:ea typeface="Times New Roman"/>
              </a:rPr>
              <a:t> structNode_2_Disp_Y</a:t>
            </a:r>
            <a:r>
              <a:rPr lang="en-US" sz="1000" b="1">
                <a:solidFill>
                  <a:schemeClr val="bg2">
                    <a:lumMod val="50000"/>
                  </a:schemeClr>
                </a:solidFill>
                <a:latin typeface="Courier New"/>
                <a:ea typeface="Times New Roman"/>
              </a:rPr>
              <a:t>*</a:t>
            </a:r>
            <a:r>
              <a:rPr lang="en-US" sz="1000">
                <a:latin typeface="Courier New"/>
                <a:ea typeface="Times New Roman"/>
              </a:rPr>
              <a:t>structNode_2_W</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fluid_node.SetSolutionStepValue</a:t>
            </a:r>
            <a:r>
              <a:rPr lang="en-US" sz="1000" b="1">
                <a:solidFill>
                  <a:schemeClr val="bg2">
                    <a:lumMod val="50000"/>
                  </a:schemeClr>
                </a:solidFill>
                <a:latin typeface="Courier New"/>
                <a:ea typeface="Times New Roman"/>
              </a:rPr>
              <a:t>(</a:t>
            </a:r>
            <a:r>
              <a:rPr lang="en-US" sz="1000">
                <a:latin typeface="Courier New"/>
                <a:ea typeface="Times New Roman"/>
              </a:rPr>
              <a:t>DISPLACEMENT_X</a:t>
            </a:r>
            <a:r>
              <a:rPr lang="en-US" sz="1000" b="1">
                <a:solidFill>
                  <a:schemeClr val="bg2">
                    <a:lumMod val="50000"/>
                  </a:schemeClr>
                </a:solidFill>
                <a:latin typeface="Courier New"/>
                <a:ea typeface="Times New Roman"/>
              </a:rPr>
              <a:t>,</a:t>
            </a:r>
            <a:r>
              <a:rPr lang="en-US" sz="1000">
                <a:latin typeface="Courier New"/>
                <a:ea typeface="Times New Roman"/>
              </a:rPr>
              <a:t> 0</a:t>
            </a:r>
            <a:r>
              <a:rPr lang="en-US" sz="1000" b="1">
                <a:solidFill>
                  <a:schemeClr val="bg2">
                    <a:lumMod val="50000"/>
                  </a:schemeClr>
                </a:solidFill>
                <a:latin typeface="Courier New"/>
                <a:ea typeface="Times New Roman"/>
              </a:rPr>
              <a:t>,</a:t>
            </a:r>
            <a:r>
              <a:rPr lang="en-US" sz="1000">
                <a:latin typeface="Courier New"/>
                <a:ea typeface="Times New Roman"/>
              </a:rPr>
              <a:t> fluidNode_DispX</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fluid_node.SetSolutionStepValue</a:t>
            </a:r>
            <a:r>
              <a:rPr lang="en-US" sz="1000" b="1">
                <a:solidFill>
                  <a:schemeClr val="bg2">
                    <a:lumMod val="50000"/>
                  </a:schemeClr>
                </a:solidFill>
                <a:latin typeface="Courier New"/>
                <a:ea typeface="Times New Roman"/>
              </a:rPr>
              <a:t>(</a:t>
            </a:r>
            <a:r>
              <a:rPr lang="en-US" sz="1000">
                <a:latin typeface="Courier New"/>
                <a:ea typeface="Times New Roman"/>
              </a:rPr>
              <a:t>DISPLACEMENT_Y</a:t>
            </a:r>
            <a:r>
              <a:rPr lang="en-US" sz="1000" b="1">
                <a:solidFill>
                  <a:schemeClr val="bg2">
                    <a:lumMod val="50000"/>
                  </a:schemeClr>
                </a:solidFill>
                <a:latin typeface="Courier New"/>
                <a:ea typeface="Times New Roman"/>
              </a:rPr>
              <a:t>,</a:t>
            </a:r>
            <a:r>
              <a:rPr lang="en-US" sz="1000">
                <a:latin typeface="Courier New"/>
                <a:ea typeface="Times New Roman"/>
              </a:rPr>
              <a:t> 0</a:t>
            </a:r>
            <a:r>
              <a:rPr lang="en-US" sz="1000" b="1">
                <a:solidFill>
                  <a:schemeClr val="bg2">
                    <a:lumMod val="50000"/>
                  </a:schemeClr>
                </a:solidFill>
                <a:latin typeface="Courier New"/>
                <a:ea typeface="Times New Roman"/>
              </a:rPr>
              <a:t>,</a:t>
            </a:r>
            <a:r>
              <a:rPr lang="en-US" sz="1000">
                <a:latin typeface="Courier New"/>
                <a:ea typeface="Times New Roman"/>
              </a:rPr>
              <a:t> fluidNode_DispY</a:t>
            </a:r>
            <a:r>
              <a:rPr lang="en-US" sz="1000" b="1">
                <a:solidFill>
                  <a:schemeClr val="bg2">
                    <a:lumMod val="50000"/>
                  </a:schemeClr>
                </a:solidFill>
                <a:latin typeface="Courier New"/>
                <a:ea typeface="Times New Roman"/>
              </a:rPr>
              <a:t>)</a:t>
            </a:r>
            <a:endParaRPr/>
          </a:p>
        </p:txBody>
      </p:sp>
      <p:sp>
        <p:nvSpPr>
          <p:cNvPr id="7" name="Rectangle 301"/>
          <p:cNvSpPr/>
          <p:nvPr/>
        </p:nvSpPr>
        <p:spPr bwMode="auto">
          <a:xfrm>
            <a:off x="338180" y="1187710"/>
            <a:ext cx="4594766" cy="538609"/>
          </a:xfrm>
          <a:prstGeom prst="rect">
            <a:avLst/>
          </a:prstGeom>
        </p:spPr>
        <p:txBody>
          <a:bodyPr wrap="square">
            <a:spAutoFit/>
          </a:bodyPr>
          <a:lstStyle/>
          <a:p>
            <a:pPr lvl="0">
              <a:spcBef>
                <a:spcPts val="600"/>
              </a:spcBef>
              <a:defRPr/>
            </a:pPr>
            <a:r>
              <a:rPr lang="de-DE" sz="1400" dirty="0">
                <a:solidFill>
                  <a:srgbClr val="0070C0"/>
                </a:solidFill>
              </a:rPr>
              <a:t>Apply displacements of structure on fluid mesh</a:t>
            </a:r>
            <a:endParaRPr lang="de-DE" sz="1400" dirty="0"/>
          </a:p>
          <a:p>
            <a:pPr lvl="0">
              <a:spcBef>
                <a:spcPts val="600"/>
              </a:spcBef>
              <a:defRPr/>
            </a:pPr>
            <a:r>
              <a:rPr lang="de-DE" sz="1000" dirty="0"/>
              <a:t>Compare Exercise_06: MainKratosFSI.py: lines 433-455</a:t>
            </a:r>
          </a:p>
        </p:txBody>
      </p:sp>
      <p:sp>
        <p:nvSpPr>
          <p:cNvPr id="8" name="Rectangle 301"/>
          <p:cNvSpPr/>
          <p:nvPr/>
        </p:nvSpPr>
        <p:spPr bwMode="auto">
          <a:xfrm>
            <a:off x="323850" y="2231366"/>
            <a:ext cx="1289043" cy="646331"/>
          </a:xfrm>
          <a:prstGeom prst="rect">
            <a:avLst/>
          </a:prstGeom>
        </p:spPr>
        <p:txBody>
          <a:bodyPr wrap="square">
            <a:spAutoFit/>
          </a:bodyPr>
          <a:lstStyle/>
          <a:p>
            <a:pPr lvl="0">
              <a:spcBef>
                <a:spcPts val="600"/>
              </a:spcBef>
              <a:defRPr/>
            </a:pPr>
            <a:r>
              <a:rPr lang="de-DE" sz="1200">
                <a:solidFill>
                  <a:srgbClr val="0070C0"/>
                </a:solidFill>
              </a:rPr>
              <a:t>loop over all fluid nodes at interface</a:t>
            </a:r>
            <a:endParaRPr lang="de-DE" sz="1200"/>
          </a:p>
        </p:txBody>
      </p:sp>
      <p:sp>
        <p:nvSpPr>
          <p:cNvPr id="9" name="Geschweifte Klammer links 23"/>
          <p:cNvSpPr/>
          <p:nvPr/>
        </p:nvSpPr>
        <p:spPr bwMode="auto">
          <a:xfrm rot="10800000">
            <a:off x="5943579" y="2691217"/>
            <a:ext cx="191301" cy="784259"/>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0" name="Rectangle 301"/>
          <p:cNvSpPr/>
          <p:nvPr/>
        </p:nvSpPr>
        <p:spPr bwMode="auto">
          <a:xfrm>
            <a:off x="6134880" y="2760180"/>
            <a:ext cx="2332119" cy="646331"/>
          </a:xfrm>
          <a:prstGeom prst="rect">
            <a:avLst/>
          </a:prstGeom>
        </p:spPr>
        <p:txBody>
          <a:bodyPr wrap="square">
            <a:spAutoFit/>
          </a:bodyPr>
          <a:lstStyle/>
          <a:p>
            <a:pPr lvl="0">
              <a:spcBef>
                <a:spcPts val="600"/>
              </a:spcBef>
              <a:defRPr/>
            </a:pPr>
            <a:r>
              <a:rPr lang="de-DE" sz="1200">
                <a:solidFill>
                  <a:srgbClr val="0070C0"/>
                </a:solidFill>
              </a:rPr>
              <a:t>get corresponding two structure nodes and weights (stored in fluid_CouplingMatrix)</a:t>
            </a:r>
            <a:endParaRPr lang="de-DE" sz="1200"/>
          </a:p>
        </p:txBody>
      </p:sp>
      <p:sp>
        <p:nvSpPr>
          <p:cNvPr id="11" name="Geschweifte Klammer links 25"/>
          <p:cNvSpPr/>
          <p:nvPr/>
        </p:nvSpPr>
        <p:spPr bwMode="auto">
          <a:xfrm>
            <a:off x="1700414" y="3818057"/>
            <a:ext cx="191301" cy="731281"/>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2" name="Rectangle 301"/>
          <p:cNvSpPr/>
          <p:nvPr/>
        </p:nvSpPr>
        <p:spPr bwMode="auto">
          <a:xfrm>
            <a:off x="319090" y="3768198"/>
            <a:ext cx="1467180" cy="830997"/>
          </a:xfrm>
          <a:prstGeom prst="rect">
            <a:avLst/>
          </a:prstGeom>
        </p:spPr>
        <p:txBody>
          <a:bodyPr wrap="square">
            <a:spAutoFit/>
          </a:bodyPr>
          <a:lstStyle/>
          <a:p>
            <a:pPr lvl="0">
              <a:spcBef>
                <a:spcPts val="600"/>
              </a:spcBef>
              <a:defRPr/>
            </a:pPr>
            <a:r>
              <a:rPr lang="de-DE" sz="1200">
                <a:solidFill>
                  <a:srgbClr val="0070C0"/>
                </a:solidFill>
              </a:rPr>
              <a:t>get the displacements of both structure nodes </a:t>
            </a:r>
            <a:endParaRPr lang="de-DE" sz="1200"/>
          </a:p>
        </p:txBody>
      </p:sp>
      <p:sp>
        <p:nvSpPr>
          <p:cNvPr id="13" name="Geschweifte Klammer links 33"/>
          <p:cNvSpPr/>
          <p:nvPr/>
        </p:nvSpPr>
        <p:spPr bwMode="auto">
          <a:xfrm>
            <a:off x="1700414" y="4880342"/>
            <a:ext cx="192181" cy="393406"/>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4" name="Rectangle 301"/>
          <p:cNvSpPr/>
          <p:nvPr/>
        </p:nvSpPr>
        <p:spPr bwMode="auto">
          <a:xfrm>
            <a:off x="319090" y="4607798"/>
            <a:ext cx="1467180" cy="830997"/>
          </a:xfrm>
          <a:prstGeom prst="rect">
            <a:avLst/>
          </a:prstGeom>
        </p:spPr>
        <p:txBody>
          <a:bodyPr wrap="square">
            <a:spAutoFit/>
          </a:bodyPr>
          <a:lstStyle/>
          <a:p>
            <a:pPr lvl="0">
              <a:spcBef>
                <a:spcPts val="600"/>
              </a:spcBef>
              <a:defRPr/>
            </a:pPr>
            <a:r>
              <a:rPr lang="de-DE" sz="1200">
                <a:solidFill>
                  <a:srgbClr val="0070C0"/>
                </a:solidFill>
              </a:rPr>
              <a:t>compute the fluid node displacement by interpolation using the weights </a:t>
            </a:r>
            <a:endParaRPr lang="de-DE" sz="1200"/>
          </a:p>
        </p:txBody>
      </p:sp>
      <p:sp>
        <p:nvSpPr>
          <p:cNvPr id="15" name="Geschweifte Klammer links 35"/>
          <p:cNvSpPr/>
          <p:nvPr/>
        </p:nvSpPr>
        <p:spPr bwMode="auto">
          <a:xfrm rot="10800000">
            <a:off x="7084744" y="5474460"/>
            <a:ext cx="216195" cy="536446"/>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6" name="Rectangle 301"/>
          <p:cNvSpPr/>
          <p:nvPr/>
        </p:nvSpPr>
        <p:spPr bwMode="auto">
          <a:xfrm>
            <a:off x="7300939" y="5511850"/>
            <a:ext cx="1611080" cy="461665"/>
          </a:xfrm>
          <a:prstGeom prst="rect">
            <a:avLst/>
          </a:prstGeom>
        </p:spPr>
        <p:txBody>
          <a:bodyPr wrap="square">
            <a:spAutoFit/>
          </a:bodyPr>
          <a:lstStyle/>
          <a:p>
            <a:pPr lvl="0">
              <a:spcBef>
                <a:spcPts val="600"/>
              </a:spcBef>
              <a:defRPr/>
            </a:pPr>
            <a:r>
              <a:rPr lang="de-DE" sz="1200">
                <a:solidFill>
                  <a:srgbClr val="0070C0"/>
                </a:solidFill>
              </a:rPr>
              <a:t>set the displacement of the fluid node </a:t>
            </a:r>
            <a:endParaRPr lang="de-DE" sz="120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44</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non-matching</a:t>
            </a:r>
            <a:r>
              <a:rPr lang="de-DE">
                <a:solidFill>
                  <a:srgbClr val="0070C0"/>
                </a:solidFill>
              </a:rPr>
              <a:t> grid </a:t>
            </a:r>
            <a:r>
              <a:rPr lang="de-DE" i="1">
                <a:solidFill>
                  <a:srgbClr val="0070C0"/>
                </a:solidFill>
              </a:rPr>
              <a:t>map</a:t>
            </a:r>
            <a:endParaRPr lang="de-DE" i="1"/>
          </a:p>
        </p:txBody>
      </p:sp>
      <p:sp>
        <p:nvSpPr>
          <p:cNvPr id="6" name="TextBox 4"/>
          <p:cNvSpPr>
            <a:spLocks/>
          </p:cNvSpPr>
          <p:nvPr/>
        </p:nvSpPr>
        <p:spPr bwMode="auto">
          <a:xfrm>
            <a:off x="358775" y="765175"/>
            <a:ext cx="8426450" cy="523220"/>
          </a:xfrm>
          <a:prstGeom prst="rect">
            <a:avLst/>
          </a:prstGeom>
          <a:noFill/>
        </p:spPr>
        <p:txBody>
          <a:bodyPr wrap="square" rtlCol="0">
            <a:spAutoFit/>
          </a:bodyPr>
          <a:lstStyle/>
          <a:p>
            <a:pPr>
              <a:defRPr/>
            </a:pPr>
            <a:r>
              <a:rPr lang="hu-HU" sz="1400">
                <a:solidFill>
                  <a:srgbClr val="0070C0"/>
                </a:solidFill>
              </a:rPr>
              <a:t>Mapping algorithm for a matching grid </a:t>
            </a:r>
            <a:endParaRPr/>
          </a:p>
          <a:p>
            <a:pPr>
              <a:defRPr/>
            </a:pPr>
            <a:r>
              <a:rPr lang="hu-HU" sz="1400">
                <a:solidFill>
                  <a:srgbClr val="000000"/>
                </a:solidFill>
              </a:rPr>
              <a:t>⇒  each fluid node is linked to the closest 2 structural nodes (for this case weigths </a:t>
            </a:r>
            <a:r>
              <a:rPr lang="hu-HU" sz="1400" i="1">
                <a:solidFill>
                  <a:srgbClr val="000000"/>
                </a:solidFill>
              </a:rPr>
              <a:t>1</a:t>
            </a:r>
            <a:r>
              <a:rPr lang="hu-HU" sz="1400">
                <a:solidFill>
                  <a:srgbClr val="000000"/>
                </a:solidFill>
              </a:rPr>
              <a:t> and </a:t>
            </a:r>
            <a:r>
              <a:rPr lang="hu-HU" sz="1400" i="1">
                <a:solidFill>
                  <a:srgbClr val="000000"/>
                </a:solidFill>
              </a:rPr>
              <a:t>0</a:t>
            </a:r>
            <a:r>
              <a:rPr lang="hu-HU" sz="1400">
                <a:solidFill>
                  <a:srgbClr val="000000"/>
                </a:solidFill>
              </a:rPr>
              <a:t>)</a:t>
            </a:r>
            <a:endParaRPr lang="hu-HU" sz="1400"/>
          </a:p>
        </p:txBody>
      </p:sp>
      <p:pic>
        <p:nvPicPr>
          <p:cNvPr id="7" name="Picture 5"/>
          <p:cNvPicPr>
            <a:picLocks noChangeAspect="1"/>
          </p:cNvPicPr>
          <p:nvPr/>
        </p:nvPicPr>
        <p:blipFill>
          <a:blip r:embed="rId2"/>
          <a:srcRect l="8239" r="51486" b="3102"/>
          <a:stretch/>
        </p:blipFill>
        <p:spPr bwMode="auto">
          <a:xfrm>
            <a:off x="358775" y="1344705"/>
            <a:ext cx="4608513" cy="4969597"/>
          </a:xfrm>
          <a:prstGeom prst="rect">
            <a:avLst/>
          </a:prstGeom>
        </p:spPr>
      </p:pic>
      <p:pic>
        <p:nvPicPr>
          <p:cNvPr id="8" name="Picture 6"/>
          <p:cNvPicPr>
            <a:picLocks noChangeAspect="1"/>
          </p:cNvPicPr>
          <p:nvPr/>
        </p:nvPicPr>
        <p:blipFill>
          <a:blip r:embed="rId3"/>
          <a:srcRect l="45946" t="3359" r="20000"/>
          <a:stretch/>
        </p:blipFill>
        <p:spPr bwMode="auto">
          <a:xfrm>
            <a:off x="4880490" y="1445741"/>
            <a:ext cx="3904735" cy="4889824"/>
          </a:xfrm>
          <a:prstGeom prst="rect">
            <a:avLst/>
          </a:prstGeom>
        </p:spPr>
      </p:pic>
      <p:sp>
        <p:nvSpPr>
          <p:cNvPr id="9" name="TextBox 7"/>
          <p:cNvSpPr>
            <a:spLocks/>
          </p:cNvSpPr>
          <p:nvPr/>
        </p:nvSpPr>
        <p:spPr bwMode="auto">
          <a:xfrm>
            <a:off x="1522143" y="3176863"/>
            <a:ext cx="2050320" cy="307777"/>
          </a:xfrm>
          <a:prstGeom prst="rect">
            <a:avLst/>
          </a:prstGeom>
          <a:solidFill>
            <a:srgbClr val="98C6EA">
              <a:alpha val="50000"/>
            </a:srgbClr>
          </a:solidFill>
        </p:spPr>
        <p:txBody>
          <a:bodyPr wrap="square" rtlCol="0">
            <a:spAutoFit/>
          </a:bodyPr>
          <a:lstStyle/>
          <a:p>
            <a:pPr algn="ctr">
              <a:defRPr/>
            </a:pPr>
            <a:r>
              <a:rPr lang="hu-HU" sz="1400">
                <a:solidFill>
                  <a:srgbClr val="0070C0"/>
                </a:solidFill>
              </a:rPr>
              <a:t>Nodes in fluid mesh</a:t>
            </a:r>
            <a:endParaRPr lang="hu-HU" sz="1400"/>
          </a:p>
        </p:txBody>
      </p:sp>
      <p:sp>
        <p:nvSpPr>
          <p:cNvPr id="10" name="TextBox 8"/>
          <p:cNvSpPr>
            <a:spLocks/>
          </p:cNvSpPr>
          <p:nvPr/>
        </p:nvSpPr>
        <p:spPr bwMode="auto">
          <a:xfrm>
            <a:off x="5895577" y="3177658"/>
            <a:ext cx="2198601" cy="307777"/>
          </a:xfrm>
          <a:prstGeom prst="rect">
            <a:avLst/>
          </a:prstGeom>
          <a:solidFill>
            <a:srgbClr val="98C6EA">
              <a:alpha val="50000"/>
            </a:srgbClr>
          </a:solidFill>
        </p:spPr>
        <p:txBody>
          <a:bodyPr wrap="square" rtlCol="0">
            <a:spAutoFit/>
          </a:bodyPr>
          <a:lstStyle/>
          <a:p>
            <a:pPr algn="ctr">
              <a:defRPr/>
            </a:pPr>
            <a:r>
              <a:rPr lang="hu-HU" sz="1400">
                <a:solidFill>
                  <a:srgbClr val="0070C0"/>
                </a:solidFill>
              </a:rPr>
              <a:t>Nodes in structure mesh</a:t>
            </a:r>
            <a:endParaRPr lang="hu-HU" sz="1400"/>
          </a:p>
        </p:txBody>
      </p:sp>
      <p:cxnSp>
        <p:nvCxnSpPr>
          <p:cNvPr id="11" name="Straight Connector 9"/>
          <p:cNvCxnSpPr>
            <a:cxnSpLocks/>
          </p:cNvCxnSpPr>
          <p:nvPr/>
        </p:nvCxnSpPr>
        <p:spPr bwMode="auto">
          <a:xfrm flipH="1">
            <a:off x="4515789" y="5368925"/>
            <a:ext cx="580085" cy="91440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0"/>
          <p:cNvCxnSpPr>
            <a:cxnSpLocks/>
          </p:cNvCxnSpPr>
          <p:nvPr/>
        </p:nvCxnSpPr>
        <p:spPr bwMode="auto">
          <a:xfrm flipH="1" flipV="1">
            <a:off x="4518025" y="6283325"/>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1"/>
          <p:cNvCxnSpPr>
            <a:cxnSpLocks/>
          </p:cNvCxnSpPr>
          <p:nvPr/>
        </p:nvCxnSpPr>
        <p:spPr bwMode="auto">
          <a:xfrm flipH="1">
            <a:off x="4519479" y="4454525"/>
            <a:ext cx="580085" cy="91440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2"/>
          <p:cNvCxnSpPr>
            <a:cxnSpLocks/>
          </p:cNvCxnSpPr>
          <p:nvPr/>
        </p:nvCxnSpPr>
        <p:spPr bwMode="auto">
          <a:xfrm flipH="1" flipV="1">
            <a:off x="4521715" y="5368925"/>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3"/>
          <p:cNvCxnSpPr>
            <a:cxnSpLocks/>
          </p:cNvCxnSpPr>
          <p:nvPr/>
        </p:nvCxnSpPr>
        <p:spPr bwMode="auto">
          <a:xfrm flipH="1">
            <a:off x="4515789" y="3521773"/>
            <a:ext cx="580085" cy="91440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4"/>
          <p:cNvCxnSpPr>
            <a:cxnSpLocks/>
          </p:cNvCxnSpPr>
          <p:nvPr/>
        </p:nvCxnSpPr>
        <p:spPr bwMode="auto">
          <a:xfrm flipH="1" flipV="1">
            <a:off x="4518025" y="4436173"/>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5"/>
          <p:cNvCxnSpPr>
            <a:cxnSpLocks/>
          </p:cNvCxnSpPr>
          <p:nvPr/>
        </p:nvCxnSpPr>
        <p:spPr bwMode="auto">
          <a:xfrm flipH="1">
            <a:off x="4515789" y="2602785"/>
            <a:ext cx="580085" cy="91440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6"/>
          <p:cNvCxnSpPr>
            <a:cxnSpLocks/>
          </p:cNvCxnSpPr>
          <p:nvPr/>
        </p:nvCxnSpPr>
        <p:spPr bwMode="auto">
          <a:xfrm flipH="1" flipV="1">
            <a:off x="4518025" y="3517185"/>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7"/>
          <p:cNvCxnSpPr>
            <a:cxnSpLocks/>
          </p:cNvCxnSpPr>
          <p:nvPr/>
        </p:nvCxnSpPr>
        <p:spPr bwMode="auto">
          <a:xfrm flipH="1">
            <a:off x="4515789" y="1683797"/>
            <a:ext cx="580085" cy="91440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8"/>
          <p:cNvCxnSpPr>
            <a:cxnSpLocks/>
          </p:cNvCxnSpPr>
          <p:nvPr/>
        </p:nvCxnSpPr>
        <p:spPr bwMode="auto">
          <a:xfrm flipH="1" flipV="1">
            <a:off x="4518025" y="2598197"/>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19"/>
          <p:cNvCxnSpPr>
            <a:cxnSpLocks/>
          </p:cNvCxnSpPr>
          <p:nvPr/>
        </p:nvCxnSpPr>
        <p:spPr bwMode="auto">
          <a:xfrm flipH="1">
            <a:off x="4513553" y="1288395"/>
            <a:ext cx="320385" cy="393108"/>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0"/>
          <p:cNvCxnSpPr>
            <a:cxnSpLocks/>
          </p:cNvCxnSpPr>
          <p:nvPr/>
        </p:nvCxnSpPr>
        <p:spPr bwMode="auto">
          <a:xfrm flipH="1" flipV="1">
            <a:off x="4515789" y="1681503"/>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 name="TextBox 21"/>
          <p:cNvSpPr>
            <a:spLocks/>
          </p:cNvSpPr>
          <p:nvPr/>
        </p:nvSpPr>
        <p:spPr bwMode="auto">
          <a:xfrm>
            <a:off x="4691912" y="6024878"/>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
        <p:nvSpPr>
          <p:cNvPr id="24" name="TextBox 22"/>
          <p:cNvSpPr>
            <a:spLocks/>
          </p:cNvSpPr>
          <p:nvPr/>
        </p:nvSpPr>
        <p:spPr bwMode="auto">
          <a:xfrm>
            <a:off x="4691912" y="5462268"/>
            <a:ext cx="284052" cy="307777"/>
          </a:xfrm>
          <a:prstGeom prst="rect">
            <a:avLst/>
          </a:prstGeom>
          <a:noFill/>
        </p:spPr>
        <p:txBody>
          <a:bodyPr wrap="none" rtlCol="0">
            <a:spAutoFit/>
          </a:bodyPr>
          <a:lstStyle/>
          <a:p>
            <a:pPr>
              <a:defRPr/>
            </a:pPr>
            <a:r>
              <a:rPr lang="hu-HU" sz="1400">
                <a:solidFill>
                  <a:srgbClr val="FF0000"/>
                </a:solidFill>
              </a:rPr>
              <a:t>0</a:t>
            </a:r>
            <a:endParaRPr lang="en-US" sz="1400">
              <a:solidFill>
                <a:srgbClr val="FF0000"/>
              </a:solidFill>
            </a:endParaRPr>
          </a:p>
        </p:txBody>
      </p:sp>
      <p:sp>
        <p:nvSpPr>
          <p:cNvPr id="25" name="TextBox 23"/>
          <p:cNvSpPr>
            <a:spLocks/>
          </p:cNvSpPr>
          <p:nvPr/>
        </p:nvSpPr>
        <p:spPr bwMode="auto">
          <a:xfrm>
            <a:off x="4691912" y="5070666"/>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
        <p:nvSpPr>
          <p:cNvPr id="26" name="TextBox 24"/>
          <p:cNvSpPr>
            <a:spLocks/>
          </p:cNvSpPr>
          <p:nvPr/>
        </p:nvSpPr>
        <p:spPr bwMode="auto">
          <a:xfrm>
            <a:off x="4691912" y="4508056"/>
            <a:ext cx="284052" cy="307777"/>
          </a:xfrm>
          <a:prstGeom prst="rect">
            <a:avLst/>
          </a:prstGeom>
          <a:noFill/>
        </p:spPr>
        <p:txBody>
          <a:bodyPr wrap="none" rtlCol="0">
            <a:spAutoFit/>
          </a:bodyPr>
          <a:lstStyle/>
          <a:p>
            <a:pPr>
              <a:defRPr/>
            </a:pPr>
            <a:r>
              <a:rPr lang="hu-HU" sz="1400">
                <a:solidFill>
                  <a:srgbClr val="FF0000"/>
                </a:solidFill>
              </a:rPr>
              <a:t>0</a:t>
            </a:r>
            <a:endParaRPr lang="en-US" sz="1400">
              <a:solidFill>
                <a:srgbClr val="FF0000"/>
              </a:solidFill>
            </a:endParaRPr>
          </a:p>
        </p:txBody>
      </p:sp>
      <p:sp>
        <p:nvSpPr>
          <p:cNvPr id="27" name="TextBox 25"/>
          <p:cNvSpPr>
            <a:spLocks/>
          </p:cNvSpPr>
          <p:nvPr/>
        </p:nvSpPr>
        <p:spPr bwMode="auto">
          <a:xfrm>
            <a:off x="4694529" y="4133154"/>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
        <p:nvSpPr>
          <p:cNvPr id="28" name="TextBox 26"/>
          <p:cNvSpPr>
            <a:spLocks/>
          </p:cNvSpPr>
          <p:nvPr/>
        </p:nvSpPr>
        <p:spPr bwMode="auto">
          <a:xfrm>
            <a:off x="4694529" y="3570545"/>
            <a:ext cx="284052" cy="307777"/>
          </a:xfrm>
          <a:prstGeom prst="rect">
            <a:avLst/>
          </a:prstGeom>
          <a:noFill/>
        </p:spPr>
        <p:txBody>
          <a:bodyPr wrap="none" rtlCol="0">
            <a:spAutoFit/>
          </a:bodyPr>
          <a:lstStyle/>
          <a:p>
            <a:pPr>
              <a:defRPr/>
            </a:pPr>
            <a:r>
              <a:rPr lang="hu-HU" sz="1400">
                <a:solidFill>
                  <a:srgbClr val="FF0000"/>
                </a:solidFill>
              </a:rPr>
              <a:t>0</a:t>
            </a:r>
            <a:endParaRPr lang="en-US" sz="1400">
              <a:solidFill>
                <a:srgbClr val="FF0000"/>
              </a:solidFill>
            </a:endParaRPr>
          </a:p>
        </p:txBody>
      </p:sp>
      <p:sp>
        <p:nvSpPr>
          <p:cNvPr id="29" name="TextBox 27"/>
          <p:cNvSpPr>
            <a:spLocks/>
          </p:cNvSpPr>
          <p:nvPr/>
        </p:nvSpPr>
        <p:spPr bwMode="auto">
          <a:xfrm>
            <a:off x="4691912" y="3176865"/>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
        <p:nvSpPr>
          <p:cNvPr id="30" name="TextBox 28"/>
          <p:cNvSpPr>
            <a:spLocks/>
          </p:cNvSpPr>
          <p:nvPr/>
        </p:nvSpPr>
        <p:spPr bwMode="auto">
          <a:xfrm>
            <a:off x="4691912" y="2614255"/>
            <a:ext cx="284052" cy="307777"/>
          </a:xfrm>
          <a:prstGeom prst="rect">
            <a:avLst/>
          </a:prstGeom>
          <a:noFill/>
        </p:spPr>
        <p:txBody>
          <a:bodyPr wrap="none" rtlCol="0">
            <a:spAutoFit/>
          </a:bodyPr>
          <a:lstStyle/>
          <a:p>
            <a:pPr>
              <a:defRPr/>
            </a:pPr>
            <a:r>
              <a:rPr lang="hu-HU" sz="1400">
                <a:solidFill>
                  <a:srgbClr val="FF0000"/>
                </a:solidFill>
              </a:rPr>
              <a:t>0</a:t>
            </a:r>
            <a:endParaRPr lang="en-US" sz="1400">
              <a:solidFill>
                <a:srgbClr val="FF0000"/>
              </a:solidFill>
            </a:endParaRPr>
          </a:p>
        </p:txBody>
      </p:sp>
      <p:sp>
        <p:nvSpPr>
          <p:cNvPr id="31" name="TextBox 29"/>
          <p:cNvSpPr>
            <a:spLocks/>
          </p:cNvSpPr>
          <p:nvPr/>
        </p:nvSpPr>
        <p:spPr bwMode="auto">
          <a:xfrm>
            <a:off x="4700364" y="2290420"/>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
        <p:nvSpPr>
          <p:cNvPr id="32" name="TextBox 30"/>
          <p:cNvSpPr>
            <a:spLocks/>
          </p:cNvSpPr>
          <p:nvPr/>
        </p:nvSpPr>
        <p:spPr bwMode="auto">
          <a:xfrm>
            <a:off x="4700364" y="1727810"/>
            <a:ext cx="284052" cy="307777"/>
          </a:xfrm>
          <a:prstGeom prst="rect">
            <a:avLst/>
          </a:prstGeom>
          <a:noFill/>
        </p:spPr>
        <p:txBody>
          <a:bodyPr wrap="none" rtlCol="0">
            <a:spAutoFit/>
          </a:bodyPr>
          <a:lstStyle/>
          <a:p>
            <a:pPr>
              <a:defRPr/>
            </a:pPr>
            <a:r>
              <a:rPr lang="hu-HU" sz="1400">
                <a:solidFill>
                  <a:srgbClr val="FF0000"/>
                </a:solidFill>
              </a:rPr>
              <a:t>0</a:t>
            </a:r>
            <a:endParaRPr lang="en-US" sz="1400">
              <a:solidFill>
                <a:srgbClr val="FF0000"/>
              </a:solidFill>
            </a:endParaRPr>
          </a:p>
        </p:txBody>
      </p:sp>
      <p:sp>
        <p:nvSpPr>
          <p:cNvPr id="33" name="TextBox 31"/>
          <p:cNvSpPr>
            <a:spLocks/>
          </p:cNvSpPr>
          <p:nvPr/>
        </p:nvSpPr>
        <p:spPr bwMode="auto">
          <a:xfrm>
            <a:off x="4700364" y="1379072"/>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Rounded Rectangle 38"/>
          <p:cNvSpPr/>
          <p:nvPr/>
        </p:nvSpPr>
        <p:spPr bwMode="auto">
          <a:xfrm>
            <a:off x="4397828" y="5395780"/>
            <a:ext cx="1355271" cy="953797"/>
          </a:xfrm>
          <a:prstGeom prst="roundRect">
            <a:avLst>
              <a:gd name="adj" fmla="val 16667"/>
            </a:avLst>
          </a:prstGeom>
          <a:solidFill>
            <a:srgbClr val="98C6E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3999"/>
              </a:lnSpc>
              <a:defRPr/>
            </a:pPr>
            <a:endParaRPr lang="de-DE"/>
          </a:p>
        </p:txBody>
      </p:sp>
      <p:sp>
        <p:nvSpPr>
          <p:cNvPr id="5" name="Rounded Rectangle 3"/>
          <p:cNvSpPr/>
          <p:nvPr/>
        </p:nvSpPr>
        <p:spPr bwMode="auto">
          <a:xfrm>
            <a:off x="4397829" y="2394263"/>
            <a:ext cx="1355271" cy="953797"/>
          </a:xfrm>
          <a:prstGeom prst="roundRect">
            <a:avLst>
              <a:gd name="adj" fmla="val 16667"/>
            </a:avLst>
          </a:prstGeom>
          <a:solidFill>
            <a:srgbClr val="98C6E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3999"/>
              </a:lnSpc>
              <a:defRPr/>
            </a:pPr>
            <a:endParaRPr lang="de-DE"/>
          </a:p>
        </p:txBody>
      </p:sp>
      <p:sp>
        <p:nvSpPr>
          <p:cNvPr id="6" name="Slide Number Placeholder 1"/>
          <p:cNvSpPr>
            <a:spLocks noGrp="1"/>
          </p:cNvSpPr>
          <p:nvPr>
            <p:ph type="sldNum" sz="quarter" idx="11"/>
          </p:nvPr>
        </p:nvSpPr>
        <p:spPr bwMode="auto"/>
        <p:txBody>
          <a:bodyPr/>
          <a:lstStyle/>
          <a:p>
            <a:pPr>
              <a:defRPr/>
            </a:pPr>
            <a:r>
              <a:rPr lang="de-DE"/>
              <a:t>45</a:t>
            </a:r>
          </a:p>
        </p:txBody>
      </p:sp>
      <p:sp>
        <p:nvSpPr>
          <p:cNvPr id="7"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non-matching</a:t>
            </a:r>
            <a:r>
              <a:rPr lang="de-DE">
                <a:solidFill>
                  <a:srgbClr val="0070C0"/>
                </a:solidFill>
              </a:rPr>
              <a:t> grid </a:t>
            </a:r>
            <a:r>
              <a:rPr lang="de-DE" i="1">
                <a:solidFill>
                  <a:srgbClr val="0070C0"/>
                </a:solidFill>
              </a:rPr>
              <a:t>map</a:t>
            </a:r>
            <a:endParaRPr lang="de-DE" i="1"/>
          </a:p>
        </p:txBody>
      </p:sp>
      <p:sp>
        <p:nvSpPr>
          <p:cNvPr id="8" name="TextBox 32"/>
          <p:cNvSpPr>
            <a:spLocks/>
          </p:cNvSpPr>
          <p:nvPr/>
        </p:nvSpPr>
        <p:spPr bwMode="auto">
          <a:xfrm>
            <a:off x="358775" y="765175"/>
            <a:ext cx="8426450" cy="3754874"/>
          </a:xfrm>
          <a:prstGeom prst="rect">
            <a:avLst/>
          </a:prstGeom>
          <a:noFill/>
        </p:spPr>
        <p:txBody>
          <a:bodyPr wrap="square" rtlCol="0">
            <a:spAutoFit/>
          </a:bodyPr>
          <a:lstStyle/>
          <a:p>
            <a:pPr>
              <a:defRPr/>
            </a:pPr>
            <a:r>
              <a:rPr lang="hu-HU" sz="1400">
                <a:solidFill>
                  <a:srgbClr val="0070C0"/>
                </a:solidFill>
              </a:rPr>
              <a:t>Mapping algorithm for a </a:t>
            </a:r>
            <a:r>
              <a:rPr lang="hu-HU" sz="1400" u="sng">
                <a:solidFill>
                  <a:srgbClr val="0070C0"/>
                </a:solidFill>
              </a:rPr>
              <a:t>matching</a:t>
            </a:r>
            <a:r>
              <a:rPr lang="hu-HU" sz="1400">
                <a:solidFill>
                  <a:srgbClr val="0070C0"/>
                </a:solidFill>
              </a:rPr>
              <a:t> grid </a:t>
            </a:r>
            <a:endParaRPr/>
          </a:p>
          <a:p>
            <a:pPr>
              <a:defRPr/>
            </a:pPr>
            <a:r>
              <a:rPr lang="hu-HU" sz="1400">
                <a:solidFill>
                  <a:srgbClr val="000000"/>
                </a:solidFill>
              </a:rPr>
              <a:t>⇒  each fluid node is linked to the closest 2 structural nodes (for this case weig</a:t>
            </a:r>
            <a:r>
              <a:rPr lang="de-DE" sz="1400">
                <a:solidFill>
                  <a:srgbClr val="000000"/>
                </a:solidFill>
              </a:rPr>
              <a:t>ht</a:t>
            </a:r>
            <a:r>
              <a:rPr lang="hu-HU" sz="1400">
                <a:solidFill>
                  <a:srgbClr val="000000"/>
                </a:solidFill>
              </a:rPr>
              <a:t>s </a:t>
            </a:r>
            <a:r>
              <a:rPr lang="hu-HU" sz="1400" i="1">
                <a:solidFill>
                  <a:srgbClr val="000000"/>
                </a:solidFill>
              </a:rPr>
              <a:t>1</a:t>
            </a:r>
            <a:r>
              <a:rPr lang="de-DE" sz="1400" i="1">
                <a:solidFill>
                  <a:srgbClr val="000000"/>
                </a:solidFill>
              </a:rPr>
              <a:t>.0</a:t>
            </a:r>
            <a:r>
              <a:rPr lang="hu-HU" sz="1400">
                <a:solidFill>
                  <a:srgbClr val="000000"/>
                </a:solidFill>
              </a:rPr>
              <a:t> </a:t>
            </a:r>
            <a:r>
              <a:rPr lang="de-DE" sz="1400">
                <a:solidFill>
                  <a:srgbClr val="000000"/>
                </a:solidFill>
              </a:rPr>
              <a:t>or</a:t>
            </a:r>
            <a:r>
              <a:rPr lang="hu-HU" sz="1400">
                <a:solidFill>
                  <a:srgbClr val="000000"/>
                </a:solidFill>
              </a:rPr>
              <a:t> </a:t>
            </a:r>
            <a:r>
              <a:rPr lang="hu-HU" sz="1400" i="1">
                <a:solidFill>
                  <a:srgbClr val="000000"/>
                </a:solidFill>
              </a:rPr>
              <a:t>0</a:t>
            </a:r>
            <a:r>
              <a:rPr lang="de-DE" sz="1400" i="1">
                <a:solidFill>
                  <a:srgbClr val="000000"/>
                </a:solidFill>
              </a:rPr>
              <a:t>.0</a:t>
            </a:r>
            <a:r>
              <a:rPr lang="hu-HU" sz="1400">
                <a:solidFill>
                  <a:srgbClr val="000000"/>
                </a:solidFill>
              </a:rPr>
              <a:t>)</a:t>
            </a:r>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de-DE" sz="1400">
              <a:solidFill>
                <a:srgbClr val="0070C0"/>
              </a:solidFill>
            </a:endParaRPr>
          </a:p>
          <a:p>
            <a:pPr>
              <a:defRPr/>
            </a:pPr>
            <a:r>
              <a:rPr lang="hu-HU" sz="1400">
                <a:solidFill>
                  <a:srgbClr val="0070C0"/>
                </a:solidFill>
              </a:rPr>
              <a:t>Mapping algorithm for a </a:t>
            </a:r>
            <a:r>
              <a:rPr lang="hu-HU" sz="1400" u="sng">
                <a:solidFill>
                  <a:srgbClr val="0070C0"/>
                </a:solidFill>
              </a:rPr>
              <a:t>non-matching</a:t>
            </a:r>
            <a:r>
              <a:rPr lang="hu-HU" sz="1400">
                <a:solidFill>
                  <a:srgbClr val="0070C0"/>
                </a:solidFill>
              </a:rPr>
              <a:t> grid </a:t>
            </a:r>
            <a:endParaRPr/>
          </a:p>
          <a:p>
            <a:pPr>
              <a:defRPr/>
            </a:pPr>
            <a:r>
              <a:rPr lang="hu-HU" sz="1400">
                <a:solidFill>
                  <a:srgbClr val="000000"/>
                </a:solidFill>
              </a:rPr>
              <a:t>⇒  each fluid node is linked to the closest 2 structural nodes (for this case weig</a:t>
            </a:r>
            <a:r>
              <a:rPr lang="de-DE" sz="1400">
                <a:solidFill>
                  <a:srgbClr val="000000"/>
                </a:solidFill>
              </a:rPr>
              <a:t>ht</a:t>
            </a:r>
            <a:r>
              <a:rPr lang="hu-HU" sz="1400">
                <a:solidFill>
                  <a:srgbClr val="000000"/>
                </a:solidFill>
              </a:rPr>
              <a:t>s take values from the </a:t>
            </a:r>
            <a:r>
              <a:rPr lang="de-DE" sz="1400" i="1">
                <a:solidFill>
                  <a:srgbClr val="000000"/>
                </a:solidFill>
              </a:rPr>
              <a:t>[</a:t>
            </a:r>
            <a:r>
              <a:rPr lang="hu-HU" sz="1400" i="1">
                <a:solidFill>
                  <a:srgbClr val="000000"/>
                </a:solidFill>
              </a:rPr>
              <a:t>0,1</a:t>
            </a:r>
            <a:r>
              <a:rPr lang="de-DE" sz="1400" i="1">
                <a:solidFill>
                  <a:srgbClr val="000000"/>
                </a:solidFill>
              </a:rPr>
              <a:t>] </a:t>
            </a:r>
            <a:r>
              <a:rPr lang="de-DE" sz="1400">
                <a:solidFill>
                  <a:srgbClr val="000000"/>
                </a:solidFill>
              </a:rPr>
              <a:t>interval</a:t>
            </a:r>
            <a:r>
              <a:rPr lang="hu-HU" sz="1400">
                <a:solidFill>
                  <a:srgbClr val="000000"/>
                </a:solidFill>
              </a:rPr>
              <a:t>)</a:t>
            </a:r>
            <a:endParaRPr lang="hu-HU" sz="1400"/>
          </a:p>
          <a:p>
            <a:pPr>
              <a:defRPr/>
            </a:pPr>
            <a:endParaRPr lang="hu-HU" sz="1400">
              <a:solidFill>
                <a:srgbClr val="000000"/>
              </a:solidFill>
            </a:endParaRPr>
          </a:p>
        </p:txBody>
      </p:sp>
      <p:sp>
        <p:nvSpPr>
          <p:cNvPr id="9" name="Rectangle 33"/>
          <p:cNvSpPr/>
          <p:nvPr/>
        </p:nvSpPr>
        <p:spPr bwMode="auto">
          <a:xfrm>
            <a:off x="1600628" y="4274442"/>
            <a:ext cx="6499225" cy="2092881"/>
          </a:xfrm>
          <a:prstGeom prst="rect">
            <a:avLst/>
          </a:prstGeom>
        </p:spPr>
        <p:txBody>
          <a:bodyPr wrap="square">
            <a:spAutoFit/>
          </a:bodyPr>
          <a:lstStyle/>
          <a:p>
            <a:pPr>
              <a:defRPr/>
            </a:pPr>
            <a:r>
              <a:rPr lang="en-US" sz="1000">
                <a:latin typeface="Courier "/>
              </a:rPr>
              <a:t>Fluid Node ID	 StructNode1 ID	 StructNode2 ID	 StructNode1 weight    StructNode2 weight</a:t>
            </a:r>
            <a:endParaRPr/>
          </a:p>
          <a:p>
            <a:pPr>
              <a:defRPr/>
            </a:pPr>
            <a:r>
              <a:rPr lang="de-DE" sz="1000">
                <a:latin typeface="Courier "/>
              </a:rPr>
              <a:t>…</a:t>
            </a:r>
            <a:endParaRPr/>
          </a:p>
          <a:p>
            <a:pPr>
              <a:defRPr/>
            </a:pPr>
            <a:r>
              <a:rPr lang="en-US" sz="1000">
                <a:latin typeface="Courier "/>
              </a:rPr>
              <a:t>1421	18	20	0.984	0.016</a:t>
            </a:r>
            <a:endParaRPr/>
          </a:p>
          <a:p>
            <a:pPr>
              <a:defRPr/>
            </a:pPr>
            <a:r>
              <a:rPr lang="en-US" sz="1000">
                <a:latin typeface="Courier "/>
              </a:rPr>
              <a:t>1432	18	15	0.714	0.286</a:t>
            </a:r>
            <a:endParaRPr/>
          </a:p>
          <a:p>
            <a:pPr>
              <a:defRPr/>
            </a:pPr>
            <a:r>
              <a:rPr lang="en-US" sz="1000">
                <a:latin typeface="Courier "/>
              </a:rPr>
              <a:t>1438	15	18	0.587	0.413</a:t>
            </a:r>
            <a:endParaRPr/>
          </a:p>
          <a:p>
            <a:pPr>
              <a:defRPr/>
            </a:pPr>
            <a:r>
              <a:rPr lang="en-US" sz="1000">
                <a:latin typeface="Courier "/>
              </a:rPr>
              <a:t>1446	15	18	0.889	0.111</a:t>
            </a:r>
            <a:endParaRPr/>
          </a:p>
          <a:p>
            <a:pPr>
              <a:defRPr/>
            </a:pPr>
            <a:r>
              <a:rPr lang="en-US" sz="1000">
                <a:latin typeface="Courier "/>
              </a:rPr>
              <a:t>1452	15	13	0.81	0.19</a:t>
            </a:r>
            <a:endParaRPr/>
          </a:p>
          <a:p>
            <a:pPr>
              <a:defRPr/>
            </a:pPr>
            <a:r>
              <a:rPr lang="en-US" sz="1000">
                <a:latin typeface="Courier "/>
              </a:rPr>
              <a:t>1462	15	13	0.508	0.492</a:t>
            </a:r>
            <a:endParaRPr/>
          </a:p>
          <a:p>
            <a:pPr>
              <a:defRPr/>
            </a:pPr>
            <a:r>
              <a:rPr lang="en-US" sz="1000">
                <a:latin typeface="Courier "/>
              </a:rPr>
              <a:t>1468	13	15	0.794	0.206</a:t>
            </a:r>
            <a:endParaRPr/>
          </a:p>
          <a:p>
            <a:pPr>
              <a:defRPr/>
            </a:pPr>
            <a:r>
              <a:rPr lang="en-US" sz="1000">
                <a:latin typeface="Courier "/>
              </a:rPr>
              <a:t>1477	13	10	0.905	0.095</a:t>
            </a:r>
            <a:endParaRPr/>
          </a:p>
          <a:p>
            <a:pPr>
              <a:defRPr/>
            </a:pPr>
            <a:r>
              <a:rPr lang="en-US" sz="1000">
                <a:latin typeface="Courier "/>
              </a:rPr>
              <a:t>1484	13	10	0.603	0.397</a:t>
            </a:r>
            <a:endParaRPr/>
          </a:p>
          <a:p>
            <a:pPr>
              <a:defRPr/>
            </a:pPr>
            <a:r>
              <a:rPr lang="en-US" sz="1000">
                <a:latin typeface="Courier "/>
              </a:rPr>
              <a:t>1492	10	13	0.698	0.302</a:t>
            </a:r>
            <a:endParaRPr/>
          </a:p>
          <a:p>
            <a:pPr>
              <a:defRPr/>
            </a:pPr>
            <a:r>
              <a:rPr lang="en-US" sz="1000">
                <a:latin typeface="Courier "/>
              </a:rPr>
              <a:t>1501	10	13	1.0	0.0</a:t>
            </a:r>
            <a:endParaRPr/>
          </a:p>
        </p:txBody>
      </p:sp>
      <p:sp>
        <p:nvSpPr>
          <p:cNvPr id="10" name="Rectangle 34"/>
          <p:cNvSpPr/>
          <p:nvPr/>
        </p:nvSpPr>
        <p:spPr bwMode="auto">
          <a:xfrm>
            <a:off x="1600627" y="1287159"/>
            <a:ext cx="6499225" cy="2092881"/>
          </a:xfrm>
          <a:prstGeom prst="rect">
            <a:avLst/>
          </a:prstGeom>
        </p:spPr>
        <p:txBody>
          <a:bodyPr wrap="square">
            <a:spAutoFit/>
          </a:bodyPr>
          <a:lstStyle/>
          <a:p>
            <a:pPr>
              <a:defRPr/>
            </a:pPr>
            <a:r>
              <a:rPr lang="en-US" sz="1000">
                <a:latin typeface="Courier "/>
              </a:rPr>
              <a:t>Fluid Node ID	 StructNode1 ID	 StructNode2 ID	 StructNode1 weight   StructNode2 weight</a:t>
            </a:r>
            <a:endParaRPr/>
          </a:p>
          <a:p>
            <a:pPr>
              <a:defRPr/>
            </a:pPr>
            <a:r>
              <a:rPr lang="de-DE" sz="1000">
                <a:latin typeface="Courier "/>
              </a:rPr>
              <a:t>…</a:t>
            </a:r>
            <a:endParaRPr/>
          </a:p>
          <a:p>
            <a:pPr>
              <a:defRPr/>
            </a:pPr>
            <a:r>
              <a:rPr lang="en-US" sz="1000">
                <a:latin typeface="Courier "/>
              </a:rPr>
              <a:t>1421	146	138	1.0	0.0</a:t>
            </a:r>
            <a:endParaRPr/>
          </a:p>
          <a:p>
            <a:pPr>
              <a:defRPr/>
            </a:pPr>
            <a:r>
              <a:rPr lang="en-US" sz="1000">
                <a:latin typeface="Courier "/>
              </a:rPr>
              <a:t>1432	138	146	1.0	0.0</a:t>
            </a:r>
            <a:endParaRPr/>
          </a:p>
          <a:p>
            <a:pPr>
              <a:defRPr/>
            </a:pPr>
            <a:r>
              <a:rPr lang="en-US" sz="1000">
                <a:latin typeface="Courier "/>
              </a:rPr>
              <a:t>1438	129	122	1.0	0.0</a:t>
            </a:r>
            <a:endParaRPr/>
          </a:p>
          <a:p>
            <a:pPr>
              <a:defRPr/>
            </a:pPr>
            <a:r>
              <a:rPr lang="en-US" sz="1000">
                <a:latin typeface="Courier "/>
              </a:rPr>
              <a:t>1446	122	129	1.0	0.0</a:t>
            </a:r>
            <a:endParaRPr/>
          </a:p>
          <a:p>
            <a:pPr>
              <a:defRPr/>
            </a:pPr>
            <a:r>
              <a:rPr lang="en-US" sz="1000">
                <a:latin typeface="Courier "/>
              </a:rPr>
              <a:t>1452	114	107	1.0	0.0</a:t>
            </a:r>
            <a:endParaRPr/>
          </a:p>
          <a:p>
            <a:pPr>
              <a:defRPr/>
            </a:pPr>
            <a:r>
              <a:rPr lang="en-US" sz="1000">
                <a:latin typeface="Courier "/>
              </a:rPr>
              <a:t>1462	107	114	1.0	0.0</a:t>
            </a:r>
            <a:endParaRPr/>
          </a:p>
          <a:p>
            <a:pPr>
              <a:defRPr/>
            </a:pPr>
            <a:r>
              <a:rPr lang="en-US" sz="1000">
                <a:latin typeface="Courier "/>
              </a:rPr>
              <a:t>1468	101	97	1.0	0.0</a:t>
            </a:r>
            <a:endParaRPr/>
          </a:p>
          <a:p>
            <a:pPr>
              <a:defRPr/>
            </a:pPr>
            <a:r>
              <a:rPr lang="en-US" sz="1000">
                <a:latin typeface="Courier "/>
              </a:rPr>
              <a:t>1477	97	93	1.0	0.0</a:t>
            </a:r>
            <a:endParaRPr/>
          </a:p>
          <a:p>
            <a:pPr>
              <a:defRPr/>
            </a:pPr>
            <a:r>
              <a:rPr lang="en-US" sz="1000">
                <a:latin typeface="Courier "/>
              </a:rPr>
              <a:t>1484	93	97	1.0	0.0</a:t>
            </a:r>
            <a:endParaRPr/>
          </a:p>
          <a:p>
            <a:pPr>
              <a:defRPr/>
            </a:pPr>
            <a:r>
              <a:rPr lang="en-US" sz="1000">
                <a:latin typeface="Courier "/>
              </a:rPr>
              <a:t>1492	90	87	1.0	0.0</a:t>
            </a:r>
            <a:endParaRPr/>
          </a:p>
          <a:p>
            <a:pPr>
              <a:defRPr/>
            </a:pPr>
            <a:r>
              <a:rPr lang="en-US" sz="1000">
                <a:latin typeface="Courier "/>
              </a:rPr>
              <a:t>1501	87	90	1.0	0.0</a:t>
            </a:r>
            <a:endParaRPr/>
          </a:p>
        </p:txBody>
      </p:sp>
      <p:cxnSp>
        <p:nvCxnSpPr>
          <p:cNvPr id="11" name="Straight Connector 35"/>
          <p:cNvCxnSpPr>
            <a:cxnSpLocks/>
          </p:cNvCxnSpPr>
          <p:nvPr/>
        </p:nvCxnSpPr>
        <p:spPr bwMode="auto">
          <a:xfrm>
            <a:off x="358775" y="3457156"/>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12" name="Rechteck 7"/>
          <p:cNvSpPr/>
          <p:nvPr/>
        </p:nvSpPr>
        <p:spPr bwMode="auto">
          <a:xfrm>
            <a:off x="1600627" y="2394263"/>
            <a:ext cx="4152473" cy="953797"/>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Rechteck 7"/>
          <p:cNvSpPr/>
          <p:nvPr/>
        </p:nvSpPr>
        <p:spPr bwMode="auto">
          <a:xfrm>
            <a:off x="1600627" y="5395781"/>
            <a:ext cx="4152473" cy="953797"/>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46</a:t>
            </a:r>
          </a:p>
        </p:txBody>
      </p:sp>
      <p:sp>
        <p:nvSpPr>
          <p:cNvPr id="5" name="Title 2"/>
          <p:cNvSpPr>
            <a:spLocks noGrp="1"/>
          </p:cNvSpPr>
          <p:nvPr>
            <p:ph type="title"/>
          </p:nvPr>
        </p:nvSpPr>
        <p:spPr bwMode="auto">
          <a:xfrm>
            <a:off x="319090" y="271520"/>
            <a:ext cx="8508999" cy="820738"/>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non-matching</a:t>
            </a:r>
            <a:r>
              <a:rPr lang="de-DE">
                <a:solidFill>
                  <a:srgbClr val="0070C0"/>
                </a:solidFill>
              </a:rPr>
              <a:t> grid:</a:t>
            </a:r>
            <a:br>
              <a:rPr lang="de-DE">
                <a:solidFill>
                  <a:srgbClr val="0070C0"/>
                </a:solidFill>
              </a:rPr>
            </a:br>
            <a:r>
              <a:rPr lang="de-DE"/>
              <a:t>important code snippets highlighted</a:t>
            </a:r>
          </a:p>
        </p:txBody>
      </p:sp>
      <p:sp>
        <p:nvSpPr>
          <p:cNvPr id="6" name="Rectangle 161"/>
          <p:cNvSpPr/>
          <p:nvPr/>
        </p:nvSpPr>
        <p:spPr bwMode="auto">
          <a:xfrm>
            <a:off x="4161356" y="1458232"/>
            <a:ext cx="4658794" cy="5032147"/>
          </a:xfrm>
          <a:prstGeom prst="rect">
            <a:avLst/>
          </a:prstGeom>
        </p:spPr>
        <p:txBody>
          <a:bodyPr wrap="square">
            <a:spAutoFit/>
          </a:bodyPr>
          <a:lstStyle/>
          <a:p>
            <a:pPr>
              <a:lnSpc>
                <a:spcPct val="107000"/>
              </a:lnSpc>
              <a:spcAft>
                <a:spcPts val="0"/>
              </a:spcAft>
              <a:defRPr/>
            </a:pPr>
            <a:r>
              <a:rPr lang="en-US" sz="1000" b="1">
                <a:solidFill>
                  <a:srgbClr val="0065BD"/>
                </a:solidFill>
                <a:latin typeface="Courier New"/>
                <a:ea typeface="Times New Roman"/>
              </a:rPr>
              <a:t>for</a:t>
            </a:r>
            <a:r>
              <a:rPr lang="en-US" sz="1000">
                <a:latin typeface="Courier New"/>
                <a:ea typeface="Times New Roman"/>
              </a:rPr>
              <a:t> fluid_node </a:t>
            </a:r>
            <a:r>
              <a:rPr lang="en-US" sz="1000" b="1">
                <a:solidFill>
                  <a:srgbClr val="0065BD"/>
                </a:solidFill>
                <a:latin typeface="Courier New"/>
                <a:ea typeface="Times New Roman"/>
              </a:rPr>
              <a:t>in</a:t>
            </a:r>
            <a:r>
              <a:rPr lang="en-US" sz="1000">
                <a:latin typeface="Courier New"/>
                <a:ea typeface="Times New Roman"/>
              </a:rPr>
              <a:t> structure_interface.Nodes</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f_X </a:t>
            </a:r>
            <a:r>
              <a:rPr lang="en-US" sz="1000" b="1">
                <a:solidFill>
                  <a:schemeClr val="bg2">
                    <a:lumMod val="50000"/>
                  </a:schemeClr>
                </a:solidFill>
                <a:latin typeface="Courier New"/>
                <a:ea typeface="Times New Roman"/>
              </a:rPr>
              <a:t>=</a:t>
            </a:r>
            <a:r>
              <a:rPr lang="en-US" sz="1000">
                <a:latin typeface="Courier New"/>
                <a:ea typeface="Times New Roman"/>
              </a:rPr>
              <a:t> fluid_node.X</a:t>
            </a:r>
          </a:p>
          <a:p>
            <a:pPr>
              <a:lnSpc>
                <a:spcPct val="107000"/>
              </a:lnSpc>
              <a:spcAft>
                <a:spcPts val="0"/>
              </a:spcAft>
              <a:defRPr/>
            </a:pPr>
            <a:r>
              <a:rPr lang="en-US" sz="1000">
                <a:latin typeface="Courier New"/>
                <a:ea typeface="Times New Roman"/>
              </a:rPr>
              <a:t>    f_Y </a:t>
            </a:r>
            <a:r>
              <a:rPr lang="en-US" sz="1000" b="1">
                <a:solidFill>
                  <a:schemeClr val="bg2">
                    <a:lumMod val="50000"/>
                  </a:schemeClr>
                </a:solidFill>
                <a:latin typeface="Courier New"/>
                <a:ea typeface="Times New Roman"/>
              </a:rPr>
              <a:t>=</a:t>
            </a:r>
            <a:r>
              <a:rPr lang="en-US" sz="1000">
                <a:latin typeface="Courier New"/>
                <a:ea typeface="Times New Roman"/>
              </a:rPr>
              <a:t> fluid_node.Y</a:t>
            </a:r>
          </a:p>
          <a:p>
            <a:pPr>
              <a:lnSpc>
                <a:spcPct val="107000"/>
              </a:lnSpc>
              <a:spcAft>
                <a:spcPts val="0"/>
              </a:spcAft>
              <a:defRPr/>
            </a:pPr>
            <a:r>
              <a:rPr lang="en-US" sz="1000">
                <a:latin typeface="Courier New"/>
                <a:ea typeface="Times New Roman"/>
              </a:rPr>
              <a:t>    ID_1 </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endParaRPr/>
          </a:p>
          <a:p>
            <a:pPr>
              <a:lnSpc>
                <a:spcPct val="107000"/>
              </a:lnSpc>
              <a:spcAft>
                <a:spcPts val="0"/>
              </a:spcAft>
              <a:defRPr/>
            </a:pPr>
            <a:r>
              <a:rPr lang="en-US" sz="1000">
                <a:latin typeface="Courier New"/>
                <a:ea typeface="Times New Roman"/>
              </a:rPr>
              <a:t>    ID_2 </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0</a:t>
            </a:r>
            <a:endParaRPr/>
          </a:p>
          <a:p>
            <a:pPr>
              <a:lnSpc>
                <a:spcPct val="107000"/>
              </a:lnSpc>
              <a:spcAft>
                <a:spcPts val="0"/>
              </a:spcAft>
              <a:defRPr/>
            </a:pPr>
            <a:r>
              <a:rPr lang="en-US" sz="1000">
                <a:latin typeface="Courier New"/>
                <a:ea typeface="Times New Roman"/>
              </a:rPr>
              <a:t>    dist_min </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1e12</a:t>
            </a:r>
            <a:endParaRPr/>
          </a:p>
          <a:p>
            <a:pPr>
              <a:lnSpc>
                <a:spcPct val="107000"/>
              </a:lnSpc>
              <a:spcAft>
                <a:spcPts val="0"/>
              </a:spcAft>
              <a:defRPr/>
            </a:pPr>
            <a:r>
              <a:rPr lang="en-US" sz="1000">
                <a:latin typeface="Courier New"/>
                <a:ea typeface="Times New Roman"/>
              </a:rPr>
              <a:t>    dist_min2 </a:t>
            </a:r>
            <a:r>
              <a:rPr lang="en-US" sz="1000" b="1">
                <a:solidFill>
                  <a:schemeClr val="bg2">
                    <a:lumMod val="50000"/>
                  </a:schemeClr>
                </a:solidFill>
                <a:latin typeface="Courier New"/>
                <a:ea typeface="Times New Roman"/>
              </a:rPr>
              <a:t>=</a:t>
            </a:r>
            <a:r>
              <a:rPr lang="en-US" sz="1000">
                <a:latin typeface="Courier New"/>
                <a:ea typeface="Times New Roman"/>
              </a:rPr>
              <a:t> </a:t>
            </a:r>
            <a:r>
              <a:rPr lang="en-US" sz="1000">
                <a:solidFill>
                  <a:srgbClr val="FF0000"/>
                </a:solidFill>
                <a:latin typeface="Courier New"/>
                <a:ea typeface="Times New Roman"/>
              </a:rPr>
              <a:t>1e12</a:t>
            </a:r>
            <a:endParaRPr/>
          </a:p>
          <a:p>
            <a:pPr>
              <a:lnSpc>
                <a:spcPct val="107000"/>
              </a:lnSpc>
              <a:spcAft>
                <a:spcPts val="0"/>
              </a:spcAft>
              <a:defRPr/>
            </a:pPr>
            <a:r>
              <a:rPr lang="en-US" sz="1000">
                <a:latin typeface="Courier New"/>
                <a:ea typeface="Times New Roman"/>
              </a:rPr>
              <a:t>    </a:t>
            </a:r>
            <a:r>
              <a:rPr lang="en-US" sz="1000" b="1">
                <a:solidFill>
                  <a:srgbClr val="0065BD"/>
                </a:solidFill>
                <a:latin typeface="Courier New"/>
                <a:ea typeface="Times New Roman"/>
              </a:rPr>
              <a:t>for</a:t>
            </a:r>
            <a:r>
              <a:rPr lang="en-US" sz="1000">
                <a:latin typeface="Courier New"/>
                <a:ea typeface="Times New Roman"/>
              </a:rPr>
              <a:t> struct_node </a:t>
            </a:r>
            <a:r>
              <a:rPr lang="en-US" sz="1000" b="1">
                <a:solidFill>
                  <a:srgbClr val="0065BD"/>
                </a:solidFill>
                <a:latin typeface="Courier New"/>
                <a:ea typeface="Times New Roman"/>
              </a:rPr>
              <a:t>in</a:t>
            </a:r>
            <a:r>
              <a:rPr lang="en-US" sz="1000">
                <a:latin typeface="Courier New"/>
                <a:ea typeface="Times New Roman"/>
              </a:rPr>
              <a:t> fluid_interface.Nodes</a:t>
            </a:r>
            <a:r>
              <a:rPr lang="en-US" sz="1000" b="1">
                <a:solidFill>
                  <a:schemeClr val="bg2">
                    <a:lumMod val="50000"/>
                  </a:schemeClr>
                </a:solidFill>
                <a:latin typeface="Courier New"/>
                <a:ea typeface="Times New Roman"/>
              </a:rPr>
              <a:t>:</a:t>
            </a:r>
            <a:endParaRPr/>
          </a:p>
          <a:p>
            <a:pPr>
              <a:lnSpc>
                <a:spcPct val="107000"/>
              </a:lnSpc>
              <a:spcAft>
                <a:spcPts val="0"/>
              </a:spcAft>
              <a:defRPr/>
            </a:pPr>
            <a:r>
              <a:rPr lang="en-US" sz="1000">
                <a:latin typeface="Courier New"/>
                <a:ea typeface="Times New Roman"/>
              </a:rPr>
              <a:t>        s_X </a:t>
            </a:r>
            <a:r>
              <a:rPr lang="en-US" sz="1000" b="1">
                <a:solidFill>
                  <a:schemeClr val="bg2">
                    <a:lumMod val="50000"/>
                  </a:schemeClr>
                </a:solidFill>
                <a:latin typeface="Courier New"/>
                <a:ea typeface="Times New Roman"/>
              </a:rPr>
              <a:t>=</a:t>
            </a:r>
            <a:r>
              <a:rPr lang="en-US" sz="1000">
                <a:latin typeface="Courier New"/>
                <a:ea typeface="Times New Roman"/>
              </a:rPr>
              <a:t> struct_node.X</a:t>
            </a:r>
          </a:p>
          <a:p>
            <a:pPr>
              <a:lnSpc>
                <a:spcPct val="107000"/>
              </a:lnSpc>
              <a:spcAft>
                <a:spcPts val="0"/>
              </a:spcAft>
              <a:defRPr/>
            </a:pPr>
            <a:r>
              <a:rPr lang="en-US" sz="1000">
                <a:latin typeface="Courier New"/>
                <a:ea typeface="Times New Roman"/>
              </a:rPr>
              <a:t>        s_Y </a:t>
            </a:r>
            <a:r>
              <a:rPr lang="en-US" sz="1000" b="1">
                <a:solidFill>
                  <a:schemeClr val="bg2">
                    <a:lumMod val="50000"/>
                  </a:schemeClr>
                </a:solidFill>
                <a:latin typeface="Courier New"/>
                <a:ea typeface="Times New Roman"/>
              </a:rPr>
              <a:t>=</a:t>
            </a:r>
            <a:r>
              <a:rPr lang="en-US" sz="1000">
                <a:latin typeface="Courier New"/>
                <a:ea typeface="Times New Roman"/>
              </a:rPr>
              <a:t> struct_node.Y</a:t>
            </a: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distance </a:t>
            </a:r>
            <a:r>
              <a:rPr lang="en-US" sz="1000" b="1">
                <a:solidFill>
                  <a:schemeClr val="bg2">
                    <a:lumMod val="50000"/>
                  </a:schemeClr>
                </a:solidFill>
                <a:latin typeface="Courier New"/>
                <a:ea typeface="Times New Roman"/>
              </a:rPr>
              <a:t>=</a:t>
            </a:r>
            <a:r>
              <a:rPr lang="en-US" sz="1000">
                <a:latin typeface="Courier New"/>
                <a:ea typeface="Times New Roman"/>
              </a:rPr>
              <a:t> sqrt</a:t>
            </a:r>
            <a:r>
              <a:rPr lang="en-US" sz="1000" b="1">
                <a:solidFill>
                  <a:schemeClr val="bg2">
                    <a:lumMod val="50000"/>
                  </a:schemeClr>
                </a:solidFill>
                <a:latin typeface="Courier New"/>
                <a:ea typeface="Times New Roman"/>
              </a:rPr>
              <a:t>(</a:t>
            </a:r>
            <a:r>
              <a:rPr lang="en-US" sz="1000">
                <a:latin typeface="Courier New"/>
                <a:ea typeface="Times New Roman"/>
              </a:rPr>
              <a:t>pow</a:t>
            </a:r>
            <a:r>
              <a:rPr lang="en-US" sz="1000" b="1">
                <a:solidFill>
                  <a:schemeClr val="bg2">
                    <a:lumMod val="50000"/>
                  </a:schemeClr>
                </a:solidFill>
                <a:latin typeface="Courier New"/>
                <a:ea typeface="Times New Roman"/>
              </a:rPr>
              <a:t>(</a:t>
            </a:r>
            <a:r>
              <a:rPr lang="en-US" sz="1000">
                <a:latin typeface="Courier New"/>
                <a:ea typeface="Times New Roman"/>
              </a:rPr>
              <a:t>f_X-s_X</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2</a:t>
            </a:r>
            <a:r>
              <a:rPr lang="en-US" sz="1000" b="1">
                <a:solidFill>
                  <a:schemeClr val="bg2">
                    <a:lumMod val="50000"/>
                  </a:schemeClr>
                </a:solidFill>
                <a:latin typeface="Courier New"/>
                <a:ea typeface="Times New Roman"/>
              </a:rPr>
              <a:t>)</a:t>
            </a:r>
            <a:r>
              <a:rPr lang="en-US" sz="1000">
                <a:latin typeface="Courier New"/>
                <a:ea typeface="Times New Roman"/>
              </a:rPr>
              <a:t> + pow</a:t>
            </a:r>
            <a:r>
              <a:rPr lang="en-US" sz="1000" b="1">
                <a:solidFill>
                  <a:schemeClr val="bg2">
                    <a:lumMod val="50000"/>
                  </a:schemeClr>
                </a:solidFill>
                <a:latin typeface="Courier New"/>
                <a:ea typeface="Times New Roman"/>
              </a:rPr>
              <a:t>(</a:t>
            </a:r>
            <a:r>
              <a:rPr lang="en-US" sz="1000">
                <a:latin typeface="Courier New"/>
                <a:ea typeface="Times New Roman"/>
              </a:rPr>
              <a:t>f_Y-s_Y</a:t>
            </a:r>
            <a:r>
              <a:rPr lang="en-US" sz="1000" b="1">
                <a:solidFill>
                  <a:schemeClr val="bg2">
                    <a:lumMod val="50000"/>
                  </a:schemeClr>
                </a:solidFill>
                <a:latin typeface="Courier New"/>
                <a:ea typeface="Times New Roman"/>
              </a:rPr>
              <a:t>,</a:t>
            </a:r>
            <a:r>
              <a:rPr lang="en-US" sz="1000">
                <a:solidFill>
                  <a:srgbClr val="FF0000"/>
                </a:solidFill>
                <a:latin typeface="Courier New"/>
                <a:ea typeface="Times New Roman"/>
              </a:rPr>
              <a:t>2</a:t>
            </a:r>
            <a:r>
              <a:rPr lang="en-US" sz="1000" b="1">
                <a:solidFill>
                  <a:schemeClr val="bg2">
                    <a:lumMod val="50000"/>
                  </a:schemeClr>
                </a:solidFill>
                <a:latin typeface="Courier New"/>
                <a:ea typeface="Times New Roman"/>
              </a:rPr>
              <a:t>))</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a:t>
            </a:r>
            <a:r>
              <a:rPr lang="en-US" sz="1000" b="1">
                <a:solidFill>
                  <a:srgbClr val="0065BD"/>
                </a:solidFill>
                <a:latin typeface="Courier New"/>
                <a:ea typeface="Times New Roman"/>
              </a:rPr>
              <a:t>if</a:t>
            </a:r>
            <a:r>
              <a:rPr lang="en-US" sz="1000">
                <a:latin typeface="Courier New"/>
                <a:ea typeface="Times New Roman"/>
              </a:rPr>
              <a:t> distance </a:t>
            </a:r>
            <a:r>
              <a:rPr lang="en-US" sz="1000" b="1">
                <a:solidFill>
                  <a:schemeClr val="bg2">
                    <a:lumMod val="50000"/>
                  </a:schemeClr>
                </a:solidFill>
                <a:latin typeface="Courier New"/>
                <a:ea typeface="Times New Roman"/>
              </a:rPr>
              <a:t>&lt;</a:t>
            </a:r>
            <a:r>
              <a:rPr lang="en-US" sz="1000">
                <a:latin typeface="Courier New"/>
                <a:ea typeface="Times New Roman"/>
              </a:rPr>
              <a:t> dist_min</a:t>
            </a:r>
            <a:r>
              <a:rPr lang="en-US" sz="1000" b="1">
                <a:solidFill>
                  <a:schemeClr val="bg2">
                    <a:lumMod val="50000"/>
                  </a:schemeClr>
                </a:solidFill>
                <a:latin typeface="Courier New"/>
                <a:ea typeface="Times New Roman"/>
              </a:rPr>
              <a:t>:</a:t>
            </a:r>
            <a:r>
              <a:rPr lang="en-US" sz="1000">
                <a:latin typeface="Courier New"/>
                <a:ea typeface="Times New Roman"/>
              </a:rPr>
              <a:t> </a:t>
            </a:r>
            <a:endParaRPr/>
          </a:p>
          <a:p>
            <a:pPr>
              <a:lnSpc>
                <a:spcPct val="107000"/>
              </a:lnSpc>
              <a:spcAft>
                <a:spcPts val="0"/>
              </a:spcAft>
              <a:defRPr/>
            </a:pPr>
            <a:r>
              <a:rPr lang="en-US" sz="1000">
                <a:latin typeface="Courier New"/>
                <a:ea typeface="Times New Roman"/>
              </a:rPr>
              <a:t>            ID_2 </a:t>
            </a:r>
            <a:r>
              <a:rPr lang="en-US" sz="1000" b="1">
                <a:solidFill>
                  <a:schemeClr val="bg2">
                    <a:lumMod val="50000"/>
                  </a:schemeClr>
                </a:solidFill>
                <a:latin typeface="Courier New"/>
                <a:ea typeface="Times New Roman"/>
              </a:rPr>
              <a:t>=</a:t>
            </a:r>
            <a:r>
              <a:rPr lang="en-US" sz="1000">
                <a:latin typeface="Courier New"/>
                <a:ea typeface="Times New Roman"/>
              </a:rPr>
              <a:t> ID_1</a:t>
            </a:r>
            <a:endParaRPr/>
          </a:p>
          <a:p>
            <a:pPr>
              <a:lnSpc>
                <a:spcPct val="107000"/>
              </a:lnSpc>
              <a:spcAft>
                <a:spcPts val="0"/>
              </a:spcAft>
              <a:defRPr/>
            </a:pPr>
            <a:r>
              <a:rPr lang="en-US" sz="1000">
                <a:latin typeface="Courier New"/>
                <a:ea typeface="Times New Roman"/>
              </a:rPr>
              <a:t>            dist_min2 </a:t>
            </a:r>
            <a:r>
              <a:rPr lang="en-US" sz="1000" b="1">
                <a:solidFill>
                  <a:schemeClr val="bg2">
                    <a:lumMod val="50000"/>
                  </a:schemeClr>
                </a:solidFill>
                <a:latin typeface="Courier New"/>
                <a:ea typeface="Times New Roman"/>
              </a:rPr>
              <a:t>=</a:t>
            </a:r>
            <a:r>
              <a:rPr lang="en-US" sz="1000">
                <a:latin typeface="Courier New"/>
                <a:ea typeface="Times New Roman"/>
              </a:rPr>
              <a:t> dist_min</a:t>
            </a: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ID_1 </a:t>
            </a:r>
            <a:r>
              <a:rPr lang="en-US" sz="1000" b="1">
                <a:solidFill>
                  <a:schemeClr val="bg2">
                    <a:lumMod val="50000"/>
                  </a:schemeClr>
                </a:solidFill>
                <a:latin typeface="Courier New"/>
                <a:ea typeface="Times New Roman"/>
              </a:rPr>
              <a:t>=</a:t>
            </a:r>
            <a:r>
              <a:rPr lang="en-US" sz="1000">
                <a:latin typeface="Courier New"/>
                <a:ea typeface="Times New Roman"/>
              </a:rPr>
              <a:t> struct_node.Id</a:t>
            </a:r>
          </a:p>
          <a:p>
            <a:pPr>
              <a:lnSpc>
                <a:spcPct val="107000"/>
              </a:lnSpc>
              <a:spcAft>
                <a:spcPts val="0"/>
              </a:spcAft>
              <a:defRPr/>
            </a:pPr>
            <a:r>
              <a:rPr lang="en-US" sz="1000">
                <a:latin typeface="Courier New"/>
                <a:ea typeface="Times New Roman"/>
              </a:rPr>
              <a:t>            dist_min </a:t>
            </a:r>
            <a:r>
              <a:rPr lang="en-US" sz="1000" b="1">
                <a:solidFill>
                  <a:schemeClr val="bg2">
                    <a:lumMod val="50000"/>
                  </a:schemeClr>
                </a:solidFill>
                <a:latin typeface="Courier New"/>
                <a:ea typeface="Times New Roman"/>
              </a:rPr>
              <a:t>=</a:t>
            </a:r>
            <a:r>
              <a:rPr lang="en-US" sz="1000">
                <a:latin typeface="Courier New"/>
                <a:ea typeface="Times New Roman"/>
              </a:rPr>
              <a:t> distance</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a:t>
            </a:r>
            <a:r>
              <a:rPr lang="en-US" sz="1000" b="1">
                <a:solidFill>
                  <a:srgbClr val="0065BD"/>
                </a:solidFill>
                <a:latin typeface="Courier New"/>
                <a:ea typeface="Times New Roman"/>
              </a:rPr>
              <a:t>elif</a:t>
            </a:r>
            <a:r>
              <a:rPr lang="en-US" sz="1000">
                <a:latin typeface="Courier New"/>
                <a:ea typeface="Times New Roman"/>
              </a:rPr>
              <a:t> distance </a:t>
            </a:r>
            <a:r>
              <a:rPr lang="en-US" sz="1000" b="1">
                <a:solidFill>
                  <a:schemeClr val="bg2">
                    <a:lumMod val="50000"/>
                  </a:schemeClr>
                </a:solidFill>
                <a:latin typeface="Courier New"/>
                <a:ea typeface="Times New Roman"/>
              </a:rPr>
              <a:t>&lt;</a:t>
            </a:r>
            <a:r>
              <a:rPr lang="en-US" sz="1000">
                <a:latin typeface="Courier New"/>
                <a:ea typeface="Times New Roman"/>
              </a:rPr>
              <a:t> dist_min2 and distance </a:t>
            </a:r>
            <a:r>
              <a:rPr lang="en-US" sz="1000" b="1">
                <a:solidFill>
                  <a:schemeClr val="bg2">
                    <a:lumMod val="50000"/>
                  </a:schemeClr>
                </a:solidFill>
                <a:latin typeface="Courier New"/>
                <a:ea typeface="Times New Roman"/>
              </a:rPr>
              <a:t>&gt;</a:t>
            </a:r>
            <a:r>
              <a:rPr lang="en-US" sz="1000">
                <a:latin typeface="Courier New"/>
                <a:ea typeface="Times New Roman"/>
              </a:rPr>
              <a:t> dist_min</a:t>
            </a:r>
            <a:r>
              <a:rPr lang="en-US" sz="1000" b="1">
                <a:solidFill>
                  <a:schemeClr val="bg2">
                    <a:lumMod val="50000"/>
                  </a:schemeClr>
                </a:solidFill>
                <a:latin typeface="Courier New"/>
                <a:ea typeface="Times New Roman"/>
              </a:rPr>
              <a:t>:</a:t>
            </a:r>
            <a:r>
              <a:rPr lang="en-US" sz="1000">
                <a:latin typeface="Courier New"/>
                <a:ea typeface="Times New Roman"/>
              </a:rPr>
              <a:t> </a:t>
            </a:r>
            <a:endParaRPr/>
          </a:p>
          <a:p>
            <a:pPr>
              <a:lnSpc>
                <a:spcPct val="107000"/>
              </a:lnSpc>
              <a:spcAft>
                <a:spcPts val="0"/>
              </a:spcAft>
              <a:defRPr/>
            </a:pPr>
            <a:r>
              <a:rPr lang="en-US" sz="1000">
                <a:latin typeface="Courier New"/>
                <a:ea typeface="Times New Roman"/>
              </a:rPr>
              <a:t>            ID_2 </a:t>
            </a:r>
            <a:r>
              <a:rPr lang="en-US" sz="1000" b="1">
                <a:solidFill>
                  <a:schemeClr val="bg2">
                    <a:lumMod val="50000"/>
                  </a:schemeClr>
                </a:solidFill>
                <a:latin typeface="Courier New"/>
                <a:ea typeface="Times New Roman"/>
              </a:rPr>
              <a:t>=</a:t>
            </a:r>
            <a:r>
              <a:rPr lang="en-US" sz="1000">
                <a:latin typeface="Courier New"/>
                <a:ea typeface="Times New Roman"/>
              </a:rPr>
              <a:t> struct_node.Id</a:t>
            </a:r>
          </a:p>
          <a:p>
            <a:pPr>
              <a:lnSpc>
                <a:spcPct val="107000"/>
              </a:lnSpc>
              <a:spcAft>
                <a:spcPts val="0"/>
              </a:spcAft>
              <a:defRPr/>
            </a:pPr>
            <a:r>
              <a:rPr lang="en-US" sz="1000">
                <a:latin typeface="Courier New"/>
                <a:ea typeface="Times New Roman"/>
              </a:rPr>
              <a:t>            dist_min2 </a:t>
            </a:r>
            <a:r>
              <a:rPr lang="en-US" sz="1000" b="1">
                <a:solidFill>
                  <a:schemeClr val="bg2">
                    <a:lumMod val="50000"/>
                  </a:schemeClr>
                </a:solidFill>
                <a:latin typeface="Courier New"/>
                <a:ea typeface="Times New Roman"/>
              </a:rPr>
              <a:t>=</a:t>
            </a:r>
            <a:r>
              <a:rPr lang="en-US" sz="1000">
                <a:latin typeface="Courier New"/>
                <a:ea typeface="Times New Roman"/>
              </a:rPr>
              <a:t> distance</a:t>
            </a:r>
            <a:endParaRP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dist_A </a:t>
            </a:r>
            <a:r>
              <a:rPr lang="en-US" sz="1000" b="1">
                <a:solidFill>
                  <a:schemeClr val="bg2">
                    <a:lumMod val="50000"/>
                  </a:schemeClr>
                </a:solidFill>
                <a:latin typeface="Courier New"/>
                <a:ea typeface="Times New Roman"/>
              </a:rPr>
              <a:t>=</a:t>
            </a:r>
            <a:r>
              <a:rPr lang="en-US" sz="1000">
                <a:latin typeface="Courier New"/>
                <a:ea typeface="Times New Roman"/>
              </a:rPr>
              <a:t> dist_min</a:t>
            </a:r>
          </a:p>
          <a:p>
            <a:pPr>
              <a:lnSpc>
                <a:spcPct val="107000"/>
              </a:lnSpc>
              <a:spcAft>
                <a:spcPts val="0"/>
              </a:spcAft>
              <a:defRPr/>
            </a:pPr>
            <a:r>
              <a:rPr lang="en-US" sz="1000">
                <a:latin typeface="Courier New"/>
                <a:ea typeface="Times New Roman"/>
              </a:rPr>
              <a:t>    dist_B </a:t>
            </a:r>
            <a:r>
              <a:rPr lang="en-US" sz="1000" b="1">
                <a:solidFill>
                  <a:schemeClr val="bg2">
                    <a:lumMod val="50000"/>
                  </a:schemeClr>
                </a:solidFill>
                <a:latin typeface="Courier New"/>
                <a:ea typeface="Times New Roman"/>
              </a:rPr>
              <a:t>=</a:t>
            </a:r>
            <a:r>
              <a:rPr lang="en-US" sz="1000">
                <a:latin typeface="Courier New"/>
                <a:ea typeface="Times New Roman"/>
              </a:rPr>
              <a:t> dist_min2</a:t>
            </a:r>
            <a:endParaRPr/>
          </a:p>
          <a:p>
            <a:pPr>
              <a:lnSpc>
                <a:spcPct val="107000"/>
              </a:lnSpc>
              <a:spcAft>
                <a:spcPts val="0"/>
              </a:spcAft>
              <a:defRPr/>
            </a:pPr>
            <a:r>
              <a:rPr lang="en-US" sz="1000">
                <a:latin typeface="Courier New"/>
                <a:ea typeface="Times New Roman"/>
              </a:rPr>
              <a:t>    dist_Abs </a:t>
            </a:r>
            <a:r>
              <a:rPr lang="en-US" sz="1000" b="1">
                <a:solidFill>
                  <a:schemeClr val="bg2">
                    <a:lumMod val="50000"/>
                  </a:schemeClr>
                </a:solidFill>
                <a:latin typeface="Courier New"/>
                <a:ea typeface="Times New Roman"/>
              </a:rPr>
              <a:t>=</a:t>
            </a:r>
            <a:r>
              <a:rPr lang="en-US" sz="1000">
                <a:latin typeface="Courier New"/>
                <a:ea typeface="Times New Roman"/>
              </a:rPr>
              <a:t> dist_A</a:t>
            </a:r>
            <a:r>
              <a:rPr lang="en-US" sz="1000" b="1">
                <a:solidFill>
                  <a:schemeClr val="bg2">
                    <a:lumMod val="50000"/>
                  </a:schemeClr>
                </a:solidFill>
                <a:latin typeface="Courier New"/>
                <a:ea typeface="Times New Roman"/>
              </a:rPr>
              <a:t>+</a:t>
            </a:r>
            <a:r>
              <a:rPr lang="en-US" sz="1000">
                <a:latin typeface="Courier New"/>
                <a:ea typeface="Times New Roman"/>
              </a:rPr>
              <a:t>dist_B</a:t>
            </a:r>
          </a:p>
          <a:p>
            <a:pPr>
              <a:lnSpc>
                <a:spcPct val="107000"/>
              </a:lnSpc>
              <a:spcAft>
                <a:spcPts val="0"/>
              </a:spcAft>
              <a:defRPr/>
            </a:pPr>
            <a:endParaRPr lang="en-US" sz="1000">
              <a:latin typeface="Courier New"/>
              <a:ea typeface="Times New Roman"/>
            </a:endParaRPr>
          </a:p>
          <a:p>
            <a:pPr>
              <a:lnSpc>
                <a:spcPct val="107000"/>
              </a:lnSpc>
              <a:spcAft>
                <a:spcPts val="0"/>
              </a:spcAft>
              <a:defRPr/>
            </a:pPr>
            <a:r>
              <a:rPr lang="en-US" sz="1000">
                <a:latin typeface="Courier New"/>
                <a:ea typeface="Times New Roman"/>
              </a:rPr>
              <a:t>    w_A </a:t>
            </a:r>
            <a:r>
              <a:rPr lang="en-US" sz="1000" b="1">
                <a:solidFill>
                  <a:schemeClr val="bg2">
                    <a:lumMod val="50000"/>
                  </a:schemeClr>
                </a:solidFill>
                <a:latin typeface="Courier New"/>
                <a:ea typeface="Times New Roman"/>
              </a:rPr>
              <a:t>=</a:t>
            </a:r>
            <a:r>
              <a:rPr lang="en-US" sz="1000">
                <a:latin typeface="Courier New"/>
                <a:ea typeface="Times New Roman"/>
              </a:rPr>
              <a:t> dist_B</a:t>
            </a:r>
            <a:r>
              <a:rPr lang="en-US" sz="1000" b="1">
                <a:solidFill>
                  <a:schemeClr val="bg2">
                    <a:lumMod val="50000"/>
                  </a:schemeClr>
                </a:solidFill>
                <a:latin typeface="Courier New"/>
                <a:ea typeface="Times New Roman"/>
              </a:rPr>
              <a:t>/</a:t>
            </a:r>
            <a:r>
              <a:rPr lang="en-US" sz="1000">
                <a:latin typeface="Courier New"/>
                <a:ea typeface="Times New Roman"/>
              </a:rPr>
              <a:t>dist_Abs</a:t>
            </a:r>
          </a:p>
          <a:p>
            <a:pPr>
              <a:lnSpc>
                <a:spcPct val="107000"/>
              </a:lnSpc>
              <a:spcAft>
                <a:spcPts val="0"/>
              </a:spcAft>
              <a:defRPr/>
            </a:pPr>
            <a:r>
              <a:rPr lang="en-US" sz="1000">
                <a:latin typeface="Courier New"/>
                <a:ea typeface="Times New Roman"/>
              </a:rPr>
              <a:t>    w_</a:t>
            </a:r>
            <a:r>
              <a:rPr lang="en-US" sz="1000" b="1">
                <a:solidFill>
                  <a:schemeClr val="bg2">
                    <a:lumMod val="50000"/>
                  </a:schemeClr>
                </a:solidFill>
                <a:latin typeface="Courier New"/>
                <a:ea typeface="Times New Roman"/>
              </a:rPr>
              <a:t>B</a:t>
            </a:r>
            <a:r>
              <a:rPr lang="en-US" sz="1000">
                <a:latin typeface="Courier New"/>
                <a:ea typeface="Times New Roman"/>
              </a:rPr>
              <a:t> = dist_A</a:t>
            </a:r>
            <a:r>
              <a:rPr lang="en-US" sz="1000" b="1">
                <a:solidFill>
                  <a:schemeClr val="bg2">
                    <a:lumMod val="50000"/>
                  </a:schemeClr>
                </a:solidFill>
                <a:latin typeface="Courier New"/>
                <a:ea typeface="Times New Roman"/>
              </a:rPr>
              <a:t>/</a:t>
            </a:r>
            <a:r>
              <a:rPr lang="en-US" sz="1000">
                <a:latin typeface="Courier New"/>
                <a:ea typeface="Times New Roman"/>
              </a:rPr>
              <a:t>dist_Abs</a:t>
            </a:r>
          </a:p>
        </p:txBody>
      </p:sp>
      <p:sp>
        <p:nvSpPr>
          <p:cNvPr id="7" name="Rectangle 301"/>
          <p:cNvSpPr/>
          <p:nvPr/>
        </p:nvSpPr>
        <p:spPr bwMode="auto">
          <a:xfrm>
            <a:off x="338180" y="1259902"/>
            <a:ext cx="3499893" cy="538609"/>
          </a:xfrm>
          <a:prstGeom prst="rect">
            <a:avLst/>
          </a:prstGeom>
        </p:spPr>
        <p:txBody>
          <a:bodyPr wrap="square">
            <a:spAutoFit/>
          </a:bodyPr>
          <a:lstStyle/>
          <a:p>
            <a:pPr lvl="0">
              <a:spcBef>
                <a:spcPts val="600"/>
              </a:spcBef>
              <a:defRPr/>
            </a:pPr>
            <a:r>
              <a:rPr lang="de-DE" sz="1400" dirty="0">
                <a:solidFill>
                  <a:srgbClr val="0070C0"/>
                </a:solidFill>
              </a:rPr>
              <a:t>Find matching fluid and structure nodes</a:t>
            </a:r>
            <a:endParaRPr lang="de-DE" sz="1400" dirty="0"/>
          </a:p>
          <a:p>
            <a:pPr lvl="0">
              <a:spcBef>
                <a:spcPts val="600"/>
              </a:spcBef>
              <a:defRPr/>
            </a:pPr>
            <a:r>
              <a:rPr lang="de-DE" sz="1000" dirty="0"/>
              <a:t>Compare Exercise_06: MainKratosFSI.py: lines 347-378</a:t>
            </a:r>
          </a:p>
        </p:txBody>
      </p:sp>
      <p:cxnSp>
        <p:nvCxnSpPr>
          <p:cNvPr id="8" name="Straight Arrow Connector 298"/>
          <p:cNvCxnSpPr>
            <a:cxnSpLocks/>
          </p:cNvCxnSpPr>
          <p:nvPr/>
        </p:nvCxnSpPr>
        <p:spPr bwMode="auto">
          <a:xfrm flipH="1">
            <a:off x="3097815" y="1688904"/>
            <a:ext cx="1276523" cy="828187"/>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301"/>
          <p:cNvSpPr/>
          <p:nvPr/>
        </p:nvSpPr>
        <p:spPr bwMode="auto">
          <a:xfrm>
            <a:off x="720584" y="2517091"/>
            <a:ext cx="2234423" cy="307777"/>
          </a:xfrm>
          <a:prstGeom prst="rect">
            <a:avLst/>
          </a:prstGeom>
        </p:spPr>
        <p:txBody>
          <a:bodyPr wrap="square">
            <a:spAutoFit/>
          </a:bodyPr>
          <a:lstStyle/>
          <a:p>
            <a:pPr lvl="0">
              <a:spcBef>
                <a:spcPts val="600"/>
              </a:spcBef>
              <a:defRPr/>
            </a:pPr>
            <a:r>
              <a:rPr lang="de-DE" sz="1400">
                <a:solidFill>
                  <a:srgbClr val="0070C0"/>
                </a:solidFill>
              </a:rPr>
              <a:t>Loop over all fluid nodes</a:t>
            </a:r>
            <a:endParaRPr lang="de-DE" sz="1000"/>
          </a:p>
        </p:txBody>
      </p:sp>
      <p:sp>
        <p:nvSpPr>
          <p:cNvPr id="10" name="Geschweifte Klammer links 20"/>
          <p:cNvSpPr/>
          <p:nvPr/>
        </p:nvSpPr>
        <p:spPr bwMode="auto">
          <a:xfrm>
            <a:off x="4161356" y="2668452"/>
            <a:ext cx="212983" cy="2589361"/>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1" name="Rectangle 301"/>
          <p:cNvSpPr/>
          <p:nvPr/>
        </p:nvSpPr>
        <p:spPr bwMode="auto">
          <a:xfrm>
            <a:off x="720584" y="3701522"/>
            <a:ext cx="3297963" cy="523220"/>
          </a:xfrm>
          <a:prstGeom prst="rect">
            <a:avLst/>
          </a:prstGeom>
        </p:spPr>
        <p:txBody>
          <a:bodyPr wrap="square">
            <a:spAutoFit/>
          </a:bodyPr>
          <a:lstStyle/>
          <a:p>
            <a:pPr lvl="0">
              <a:spcBef>
                <a:spcPts val="600"/>
              </a:spcBef>
              <a:defRPr/>
            </a:pPr>
            <a:r>
              <a:rPr lang="de-DE" sz="1400">
                <a:solidFill>
                  <a:srgbClr val="0070C0"/>
                </a:solidFill>
              </a:rPr>
              <a:t>Determine the two structure nodes which are closest to the fluid node </a:t>
            </a:r>
            <a:endParaRPr lang="de-DE" sz="1000"/>
          </a:p>
        </p:txBody>
      </p:sp>
      <p:sp>
        <p:nvSpPr>
          <p:cNvPr id="12" name="Geschweifte Klammer links 23"/>
          <p:cNvSpPr/>
          <p:nvPr/>
        </p:nvSpPr>
        <p:spPr bwMode="auto">
          <a:xfrm>
            <a:off x="4161356" y="5411651"/>
            <a:ext cx="212983" cy="976808"/>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3" name="Rectangle 301"/>
          <p:cNvSpPr/>
          <p:nvPr/>
        </p:nvSpPr>
        <p:spPr bwMode="auto">
          <a:xfrm>
            <a:off x="720584" y="5638445"/>
            <a:ext cx="2966576" cy="523220"/>
          </a:xfrm>
          <a:prstGeom prst="rect">
            <a:avLst/>
          </a:prstGeom>
        </p:spPr>
        <p:txBody>
          <a:bodyPr wrap="square">
            <a:spAutoFit/>
          </a:bodyPr>
          <a:lstStyle/>
          <a:p>
            <a:pPr lvl="0">
              <a:spcBef>
                <a:spcPts val="600"/>
              </a:spcBef>
              <a:defRPr/>
            </a:pPr>
            <a:r>
              <a:rPr lang="de-DE" sz="1400">
                <a:solidFill>
                  <a:srgbClr val="0070C0"/>
                </a:solidFill>
              </a:rPr>
              <a:t>Compute the weights of the structure nodes </a:t>
            </a:r>
            <a:endParaRPr lang="de-DE" sz="100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Foliennummernplatzhalter 2"/>
          <p:cNvSpPr>
            <a:spLocks noGrp="1"/>
          </p:cNvSpPr>
          <p:nvPr>
            <p:ph type="sldNum" sz="quarter" idx="11"/>
          </p:nvPr>
        </p:nvSpPr>
        <p:spPr bwMode="auto"/>
        <p:txBody>
          <a:bodyPr/>
          <a:lstStyle/>
          <a:p>
            <a:pPr>
              <a:defRPr/>
            </a:pPr>
            <a:r>
              <a:rPr lang="de-DE"/>
              <a:t>47</a:t>
            </a:r>
          </a:p>
        </p:txBody>
      </p:sp>
      <p:sp>
        <p:nvSpPr>
          <p:cNvPr id="5" name="Titel 3"/>
          <p:cNvSpPr>
            <a:spLocks noGrp="1"/>
          </p:cNvSpPr>
          <p:nvPr>
            <p:ph type="title"/>
          </p:nvPr>
        </p:nvSpPr>
        <p:spPr bwMode="auto">
          <a:xfrm>
            <a:off x="319090" y="271520"/>
            <a:ext cx="8508999" cy="366190"/>
          </a:xfrm>
        </p:spPr>
        <p:txBody>
          <a:bodyPr/>
          <a:lstStyle/>
          <a:p>
            <a:pPr>
              <a:defRPr/>
            </a:pPr>
            <a:r>
              <a:rPr lang="de-DE"/>
              <a:t>The goal</a:t>
            </a:r>
            <a:r>
              <a:rPr lang="de-DE">
                <a:ea typeface="Cambria Math"/>
              </a:rPr>
              <a:t> ⇒</a:t>
            </a:r>
            <a:r>
              <a:rPr lang="de-DE"/>
              <a:t> to you get </a:t>
            </a:r>
            <a:r>
              <a:rPr lang="hu-HU"/>
              <a:t>familiar with </a:t>
            </a:r>
            <a:r>
              <a:rPr lang="de-DE"/>
              <a:t>the crucial </a:t>
            </a:r>
            <a:r>
              <a:rPr lang="hu-HU"/>
              <a:t>components </a:t>
            </a:r>
            <a:r>
              <a:rPr lang="de-DE"/>
              <a:t>of</a:t>
            </a:r>
            <a:r>
              <a:rPr lang="hu-HU"/>
              <a:t> CWSI</a:t>
            </a:r>
            <a:endParaRPr lang="de-DE"/>
          </a:p>
        </p:txBody>
      </p:sp>
      <p:sp>
        <p:nvSpPr>
          <p:cNvPr id="6" name="Line 36"/>
          <p:cNvSpPr>
            <a:spLocks noChangeShapeType="1"/>
          </p:cNvSpPr>
          <p:nvPr/>
        </p:nvSpPr>
        <p:spPr bwMode="auto">
          <a:xfrm>
            <a:off x="338138" y="4930775"/>
            <a:ext cx="8432800" cy="0"/>
          </a:xfrm>
          <a:prstGeom prst="line">
            <a:avLst/>
          </a:prstGeom>
          <a:noFill/>
          <a:ln w="3175">
            <a:solidFill>
              <a:srgbClr val="0065BD"/>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nvGrpSpPr>
          <p:cNvPr id="7" name="Group 399"/>
          <p:cNvGrpSpPr/>
          <p:nvPr/>
        </p:nvGrpSpPr>
        <p:grpSpPr bwMode="auto">
          <a:xfrm>
            <a:off x="279400" y="5072063"/>
            <a:ext cx="2830512" cy="333275"/>
            <a:chOff x="279400" y="5072063"/>
            <a:chExt cx="2830512" cy="333275"/>
          </a:xfrm>
        </p:grpSpPr>
        <p:sp>
          <p:nvSpPr>
            <p:cNvPr id="8" name="Line 39"/>
            <p:cNvSpPr>
              <a:spLocks noChangeShapeType="1"/>
            </p:cNvSpPr>
            <p:nvPr/>
          </p:nvSpPr>
          <p:spPr bwMode="auto">
            <a:xfrm>
              <a:off x="1079500" y="5324475"/>
              <a:ext cx="293688"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 name="Freeform 40"/>
            <p:cNvSpPr/>
            <p:nvPr/>
          </p:nvSpPr>
          <p:spPr bwMode="auto">
            <a:xfrm>
              <a:off x="1311275" y="5303838"/>
              <a:ext cx="71438" cy="41275"/>
            </a:xfrm>
            <a:custGeom>
              <a:avLst/>
              <a:gdLst>
                <a:gd name="T0" fmla="*/ 38 w 136"/>
                <a:gd name="T1" fmla="*/ 39 h 79"/>
                <a:gd name="T2" fmla="*/ 0 w 136"/>
                <a:gd name="T3" fmla="*/ 79 h 79"/>
                <a:gd name="T4" fmla="*/ 136 w 136"/>
                <a:gd name="T5" fmla="*/ 39 h 79"/>
                <a:gd name="T6" fmla="*/ 0 w 136"/>
                <a:gd name="T7" fmla="*/ 0 h 79"/>
                <a:gd name="T8" fmla="*/ 38 w 136"/>
                <a:gd name="T9" fmla="*/ 39 h 79"/>
              </a:gdLst>
              <a:ahLst/>
              <a:cxnLst>
                <a:cxn ang="0">
                  <a:pos x="T0" y="T1"/>
                </a:cxn>
                <a:cxn ang="0">
                  <a:pos x="T2" y="T3"/>
                </a:cxn>
                <a:cxn ang="0">
                  <a:pos x="T4" y="T5"/>
                </a:cxn>
                <a:cxn ang="0">
                  <a:pos x="T6" y="T7"/>
                </a:cxn>
                <a:cxn ang="0">
                  <a:pos x="T8" y="T9"/>
                </a:cxn>
              </a:cxnLst>
              <a:rect l="0" t="0" r="r" b="b"/>
              <a:pathLst>
                <a:path w="136" h="79" extrusionOk="0">
                  <a:moveTo>
                    <a:pt x="38" y="39"/>
                  </a:moveTo>
                  <a:lnTo>
                    <a:pt x="0" y="79"/>
                  </a:lnTo>
                  <a:lnTo>
                    <a:pt x="136" y="39"/>
                  </a:lnTo>
                  <a:lnTo>
                    <a:pt x="0" y="0"/>
                  </a:lnTo>
                  <a:lnTo>
                    <a:pt x="38"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 name="Line 41"/>
            <p:cNvSpPr>
              <a:spLocks noChangeShapeType="1"/>
            </p:cNvSpPr>
            <p:nvPr/>
          </p:nvSpPr>
          <p:spPr bwMode="auto">
            <a:xfrm>
              <a:off x="1916113" y="5324475"/>
              <a:ext cx="2984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 name="Freeform 42"/>
            <p:cNvSpPr/>
            <p:nvPr/>
          </p:nvSpPr>
          <p:spPr bwMode="auto">
            <a:xfrm>
              <a:off x="2151063" y="5303838"/>
              <a:ext cx="73025"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 name="Line 43"/>
            <p:cNvSpPr>
              <a:spLocks noChangeShapeType="1"/>
            </p:cNvSpPr>
            <p:nvPr/>
          </p:nvSpPr>
          <p:spPr bwMode="auto">
            <a:xfrm>
              <a:off x="279400" y="5324475"/>
              <a:ext cx="261938"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 name="Freeform 44"/>
            <p:cNvSpPr/>
            <p:nvPr/>
          </p:nvSpPr>
          <p:spPr bwMode="auto">
            <a:xfrm>
              <a:off x="479425" y="5303838"/>
              <a:ext cx="71438"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 name="Line 45"/>
            <p:cNvSpPr>
              <a:spLocks noChangeShapeType="1"/>
            </p:cNvSpPr>
            <p:nvPr/>
          </p:nvSpPr>
          <p:spPr bwMode="auto">
            <a:xfrm>
              <a:off x="2752725" y="5324475"/>
              <a:ext cx="2667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 name="Freeform 46"/>
            <p:cNvSpPr/>
            <p:nvPr/>
          </p:nvSpPr>
          <p:spPr bwMode="auto">
            <a:xfrm>
              <a:off x="2955925" y="5303838"/>
              <a:ext cx="73025" cy="41275"/>
            </a:xfrm>
            <a:custGeom>
              <a:avLst/>
              <a:gdLst>
                <a:gd name="T0" fmla="*/ 40 w 138"/>
                <a:gd name="T1" fmla="*/ 39 h 79"/>
                <a:gd name="T2" fmla="*/ 0 w 138"/>
                <a:gd name="T3" fmla="*/ 79 h 79"/>
                <a:gd name="T4" fmla="*/ 138 w 138"/>
                <a:gd name="T5" fmla="*/ 39 h 79"/>
                <a:gd name="T6" fmla="*/ 1 w 138"/>
                <a:gd name="T7" fmla="*/ 0 h 79"/>
                <a:gd name="T8" fmla="*/ 40 w 138"/>
                <a:gd name="T9" fmla="*/ 39 h 79"/>
              </a:gdLst>
              <a:ahLst/>
              <a:cxnLst>
                <a:cxn ang="0">
                  <a:pos x="T0" y="T1"/>
                </a:cxn>
                <a:cxn ang="0">
                  <a:pos x="T2" y="T3"/>
                </a:cxn>
                <a:cxn ang="0">
                  <a:pos x="T4" y="T5"/>
                </a:cxn>
                <a:cxn ang="0">
                  <a:pos x="T6" y="T7"/>
                </a:cxn>
                <a:cxn ang="0">
                  <a:pos x="T8" y="T9"/>
                </a:cxn>
              </a:cxnLst>
              <a:rect l="0" t="0" r="r" b="b"/>
              <a:pathLst>
                <a:path w="138" h="79" extrusionOk="0">
                  <a:moveTo>
                    <a:pt x="40" y="39"/>
                  </a:moveTo>
                  <a:lnTo>
                    <a:pt x="0" y="79"/>
                  </a:lnTo>
                  <a:lnTo>
                    <a:pt x="138" y="39"/>
                  </a:lnTo>
                  <a:lnTo>
                    <a:pt x="1"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 name="Rectangle 47"/>
            <p:cNvSpPr>
              <a:spLocks noChangeArrowheads="1"/>
            </p:cNvSpPr>
            <p:nvPr/>
          </p:nvSpPr>
          <p:spPr bwMode="auto">
            <a:xfrm>
              <a:off x="557213" y="5248275"/>
              <a:ext cx="520700"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 name="Rectangle 48"/>
            <p:cNvSpPr>
              <a:spLocks noChangeArrowheads="1"/>
            </p:cNvSpPr>
            <p:nvPr/>
          </p:nvSpPr>
          <p:spPr bwMode="auto">
            <a:xfrm>
              <a:off x="639763"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18" name="Rectangle 49"/>
            <p:cNvSpPr>
              <a:spLocks noChangeArrowheads="1"/>
            </p:cNvSpPr>
            <p:nvPr/>
          </p:nvSpPr>
          <p:spPr bwMode="auto">
            <a:xfrm>
              <a:off x="1392238" y="5248275"/>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 name="Rectangle 50"/>
            <p:cNvSpPr>
              <a:spLocks noChangeArrowheads="1"/>
            </p:cNvSpPr>
            <p:nvPr/>
          </p:nvSpPr>
          <p:spPr bwMode="auto">
            <a:xfrm>
              <a:off x="1476375"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20" name="Rectangle 51"/>
            <p:cNvSpPr>
              <a:spLocks noChangeArrowheads="1"/>
            </p:cNvSpPr>
            <p:nvPr/>
          </p:nvSpPr>
          <p:spPr bwMode="auto">
            <a:xfrm>
              <a:off x="2228850" y="5248275"/>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 name="Rectangle 52"/>
            <p:cNvSpPr>
              <a:spLocks noChangeArrowheads="1"/>
            </p:cNvSpPr>
            <p:nvPr/>
          </p:nvSpPr>
          <p:spPr bwMode="auto">
            <a:xfrm>
              <a:off x="2312988"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22" name="Rectangle 53"/>
            <p:cNvSpPr>
              <a:spLocks noChangeArrowheads="1"/>
            </p:cNvSpPr>
            <p:nvPr/>
          </p:nvSpPr>
          <p:spPr bwMode="auto">
            <a:xfrm>
              <a:off x="1163638"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3" name="Rectangle 54"/>
            <p:cNvSpPr>
              <a:spLocks noChangeArrowheads="1"/>
            </p:cNvSpPr>
            <p:nvPr/>
          </p:nvSpPr>
          <p:spPr bwMode="auto">
            <a:xfrm>
              <a:off x="1200150" y="5097463"/>
              <a:ext cx="1270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a:t>
              </a:r>
              <a:endParaRPr lang="de-DE" sz="1800" b="0" i="0" u="none" strike="noStrike" cap="none">
                <a:ln>
                  <a:noFill/>
                </a:ln>
                <a:solidFill>
                  <a:schemeClr val="tx1"/>
                </a:solidFill>
                <a:latin typeface="Arial"/>
              </a:endParaRPr>
            </a:p>
          </p:txBody>
        </p:sp>
        <p:sp>
          <p:nvSpPr>
            <p:cNvPr id="24" name="Rectangle 55"/>
            <p:cNvSpPr>
              <a:spLocks noChangeArrowheads="1"/>
            </p:cNvSpPr>
            <p:nvPr/>
          </p:nvSpPr>
          <p:spPr bwMode="auto">
            <a:xfrm>
              <a:off x="295274"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5" name="Rectangle 56"/>
            <p:cNvSpPr>
              <a:spLocks noChangeArrowheads="1"/>
            </p:cNvSpPr>
            <p:nvPr/>
          </p:nvSpPr>
          <p:spPr bwMode="auto">
            <a:xfrm>
              <a:off x="330200" y="5097463"/>
              <a:ext cx="2413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26" name="Rectangle 57"/>
            <p:cNvSpPr>
              <a:spLocks noChangeArrowheads="1"/>
            </p:cNvSpPr>
            <p:nvPr/>
          </p:nvSpPr>
          <p:spPr bwMode="auto">
            <a:xfrm>
              <a:off x="1965325"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7" name="Rectangle 58"/>
            <p:cNvSpPr>
              <a:spLocks noChangeArrowheads="1"/>
            </p:cNvSpPr>
            <p:nvPr/>
          </p:nvSpPr>
          <p:spPr bwMode="auto">
            <a:xfrm>
              <a:off x="2000250"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28" name="Rectangle 59"/>
            <p:cNvSpPr>
              <a:spLocks noChangeArrowheads="1"/>
            </p:cNvSpPr>
            <p:nvPr/>
          </p:nvSpPr>
          <p:spPr bwMode="auto">
            <a:xfrm>
              <a:off x="2801938"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9" name="Rectangle 60"/>
            <p:cNvSpPr>
              <a:spLocks noChangeArrowheads="1"/>
            </p:cNvSpPr>
            <p:nvPr/>
          </p:nvSpPr>
          <p:spPr bwMode="auto">
            <a:xfrm>
              <a:off x="2836863"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n+2</a:t>
              </a:r>
              <a:endParaRPr lang="de-DE" sz="1800" b="0" i="0" u="none" strike="noStrike" cap="none">
                <a:ln>
                  <a:noFill/>
                </a:ln>
                <a:solidFill>
                  <a:schemeClr val="tx1"/>
                </a:solidFill>
                <a:latin typeface="Arial"/>
              </a:endParaRPr>
            </a:p>
          </p:txBody>
        </p:sp>
      </p:grpSp>
      <p:grpSp>
        <p:nvGrpSpPr>
          <p:cNvPr id="30" name="Group 422"/>
          <p:cNvGrpSpPr/>
          <p:nvPr/>
        </p:nvGrpSpPr>
        <p:grpSpPr bwMode="auto">
          <a:xfrm>
            <a:off x="3194051" y="5072063"/>
            <a:ext cx="2835275" cy="855563"/>
            <a:chOff x="3194050" y="5072063"/>
            <a:chExt cx="2835275" cy="855563"/>
          </a:xfrm>
        </p:grpSpPr>
        <p:sp>
          <p:nvSpPr>
            <p:cNvPr id="31" name="Line 61"/>
            <p:cNvSpPr>
              <a:spLocks noChangeShapeType="1"/>
            </p:cNvSpPr>
            <p:nvPr/>
          </p:nvSpPr>
          <p:spPr bwMode="auto">
            <a:xfrm>
              <a:off x="3735388" y="5397500"/>
              <a:ext cx="0" cy="35560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 name="Freeform 62"/>
            <p:cNvSpPr/>
            <p:nvPr/>
          </p:nvSpPr>
          <p:spPr bwMode="auto">
            <a:xfrm>
              <a:off x="3714750" y="5691188"/>
              <a:ext cx="41275" cy="73025"/>
            </a:xfrm>
            <a:custGeom>
              <a:avLst/>
              <a:gdLst>
                <a:gd name="T0" fmla="*/ 39 w 78"/>
                <a:gd name="T1" fmla="*/ 39 h 137"/>
                <a:gd name="T2" fmla="*/ 0 w 78"/>
                <a:gd name="T3" fmla="*/ 0 h 137"/>
                <a:gd name="T4" fmla="*/ 39 w 78"/>
                <a:gd name="T5" fmla="*/ 137 h 137"/>
                <a:gd name="T6" fmla="*/ 78 w 78"/>
                <a:gd name="T7" fmla="*/ 0 h 137"/>
                <a:gd name="T8" fmla="*/ 39 w 78"/>
                <a:gd name="T9" fmla="*/ 39 h 137"/>
              </a:gdLst>
              <a:ahLst/>
              <a:cxnLst>
                <a:cxn ang="0">
                  <a:pos x="T0" y="T1"/>
                </a:cxn>
                <a:cxn ang="0">
                  <a:pos x="T2" y="T3"/>
                </a:cxn>
                <a:cxn ang="0">
                  <a:pos x="T4" y="T5"/>
                </a:cxn>
                <a:cxn ang="0">
                  <a:pos x="T6" y="T7"/>
                </a:cxn>
                <a:cxn ang="0">
                  <a:pos x="T8" y="T9"/>
                </a:cxn>
              </a:cxnLst>
              <a:rect l="0" t="0" r="r" b="b"/>
              <a:pathLst>
                <a:path w="78" h="137" extrusionOk="0">
                  <a:moveTo>
                    <a:pt x="39" y="39"/>
                  </a:moveTo>
                  <a:lnTo>
                    <a:pt x="0" y="0"/>
                  </a:lnTo>
                  <a:lnTo>
                    <a:pt x="39" y="137"/>
                  </a:lnTo>
                  <a:lnTo>
                    <a:pt x="78"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 name="Line 63"/>
            <p:cNvSpPr>
              <a:spLocks noChangeShapeType="1"/>
            </p:cNvSpPr>
            <p:nvPr/>
          </p:nvSpPr>
          <p:spPr bwMode="auto">
            <a:xfrm>
              <a:off x="3994150" y="5324475"/>
              <a:ext cx="293688"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 name="Freeform 64"/>
            <p:cNvSpPr/>
            <p:nvPr/>
          </p:nvSpPr>
          <p:spPr bwMode="auto">
            <a:xfrm>
              <a:off x="4225925" y="5303838"/>
              <a:ext cx="71438"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 name="Line 65"/>
            <p:cNvSpPr>
              <a:spLocks noChangeShapeType="1"/>
            </p:cNvSpPr>
            <p:nvPr/>
          </p:nvSpPr>
          <p:spPr bwMode="auto">
            <a:xfrm>
              <a:off x="4829175" y="5324475"/>
              <a:ext cx="2984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 name="Freeform 66"/>
            <p:cNvSpPr/>
            <p:nvPr/>
          </p:nvSpPr>
          <p:spPr bwMode="auto">
            <a:xfrm>
              <a:off x="5065713" y="5303838"/>
              <a:ext cx="73025" cy="41275"/>
            </a:xfrm>
            <a:custGeom>
              <a:avLst/>
              <a:gdLst>
                <a:gd name="T0" fmla="*/ 39 w 138"/>
                <a:gd name="T1" fmla="*/ 39 h 79"/>
                <a:gd name="T2" fmla="*/ 0 w 138"/>
                <a:gd name="T3" fmla="*/ 79 h 79"/>
                <a:gd name="T4" fmla="*/ 138 w 138"/>
                <a:gd name="T5" fmla="*/ 39 h 79"/>
                <a:gd name="T6" fmla="*/ 0 w 138"/>
                <a:gd name="T7" fmla="*/ 0 h 79"/>
                <a:gd name="T8" fmla="*/ 39 w 138"/>
                <a:gd name="T9" fmla="*/ 39 h 79"/>
              </a:gdLst>
              <a:ahLst/>
              <a:cxnLst>
                <a:cxn ang="0">
                  <a:pos x="T0" y="T1"/>
                </a:cxn>
                <a:cxn ang="0">
                  <a:pos x="T2" y="T3"/>
                </a:cxn>
                <a:cxn ang="0">
                  <a:pos x="T4" y="T5"/>
                </a:cxn>
                <a:cxn ang="0">
                  <a:pos x="T6" y="T7"/>
                </a:cxn>
                <a:cxn ang="0">
                  <a:pos x="T8" y="T9"/>
                </a:cxn>
              </a:cxnLst>
              <a:rect l="0" t="0" r="r" b="b"/>
              <a:pathLst>
                <a:path w="138" h="79" extrusionOk="0">
                  <a:moveTo>
                    <a:pt x="39" y="39"/>
                  </a:moveTo>
                  <a:lnTo>
                    <a:pt x="0" y="79"/>
                  </a:lnTo>
                  <a:lnTo>
                    <a:pt x="138"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 name="Line 67"/>
            <p:cNvSpPr>
              <a:spLocks noChangeShapeType="1"/>
            </p:cNvSpPr>
            <p:nvPr/>
          </p:nvSpPr>
          <p:spPr bwMode="auto">
            <a:xfrm>
              <a:off x="3194050" y="5324475"/>
              <a:ext cx="261938"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 name="Freeform 68"/>
            <p:cNvSpPr/>
            <p:nvPr/>
          </p:nvSpPr>
          <p:spPr bwMode="auto">
            <a:xfrm>
              <a:off x="3392488" y="5303838"/>
              <a:ext cx="73025" cy="41275"/>
            </a:xfrm>
            <a:custGeom>
              <a:avLst/>
              <a:gdLst>
                <a:gd name="T0" fmla="*/ 39 w 138"/>
                <a:gd name="T1" fmla="*/ 39 h 79"/>
                <a:gd name="T2" fmla="*/ 0 w 138"/>
                <a:gd name="T3" fmla="*/ 79 h 79"/>
                <a:gd name="T4" fmla="*/ 138 w 138"/>
                <a:gd name="T5" fmla="*/ 39 h 79"/>
                <a:gd name="T6" fmla="*/ 0 w 138"/>
                <a:gd name="T7" fmla="*/ 0 h 79"/>
                <a:gd name="T8" fmla="*/ 39 w 138"/>
                <a:gd name="T9" fmla="*/ 39 h 79"/>
              </a:gdLst>
              <a:ahLst/>
              <a:cxnLst>
                <a:cxn ang="0">
                  <a:pos x="T0" y="T1"/>
                </a:cxn>
                <a:cxn ang="0">
                  <a:pos x="T2" y="T3"/>
                </a:cxn>
                <a:cxn ang="0">
                  <a:pos x="T4" y="T5"/>
                </a:cxn>
                <a:cxn ang="0">
                  <a:pos x="T6" y="T7"/>
                </a:cxn>
                <a:cxn ang="0">
                  <a:pos x="T8" y="T9"/>
                </a:cxn>
              </a:cxnLst>
              <a:rect l="0" t="0" r="r" b="b"/>
              <a:pathLst>
                <a:path w="138" h="79" extrusionOk="0">
                  <a:moveTo>
                    <a:pt x="39" y="39"/>
                  </a:moveTo>
                  <a:lnTo>
                    <a:pt x="0" y="79"/>
                  </a:lnTo>
                  <a:lnTo>
                    <a:pt x="138"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 name="Line 69"/>
            <p:cNvSpPr>
              <a:spLocks noChangeShapeType="1"/>
            </p:cNvSpPr>
            <p:nvPr/>
          </p:nvSpPr>
          <p:spPr bwMode="auto">
            <a:xfrm>
              <a:off x="5665788" y="5324475"/>
              <a:ext cx="2667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0" name="Freeform 70"/>
            <p:cNvSpPr/>
            <p:nvPr/>
          </p:nvSpPr>
          <p:spPr bwMode="auto">
            <a:xfrm>
              <a:off x="5870575" y="5303838"/>
              <a:ext cx="73025"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1" name="Line 71"/>
            <p:cNvSpPr>
              <a:spLocks noChangeShapeType="1"/>
            </p:cNvSpPr>
            <p:nvPr/>
          </p:nvSpPr>
          <p:spPr bwMode="auto">
            <a:xfrm>
              <a:off x="3994150" y="5845175"/>
              <a:ext cx="2921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2" name="Freeform 72"/>
            <p:cNvSpPr/>
            <p:nvPr/>
          </p:nvSpPr>
          <p:spPr bwMode="auto">
            <a:xfrm>
              <a:off x="4224338" y="5824538"/>
              <a:ext cx="73025" cy="41275"/>
            </a:xfrm>
            <a:custGeom>
              <a:avLst/>
              <a:gdLst>
                <a:gd name="T0" fmla="*/ 39 w 139"/>
                <a:gd name="T1" fmla="*/ 39 h 78"/>
                <a:gd name="T2" fmla="*/ 0 w 139"/>
                <a:gd name="T3" fmla="*/ 78 h 78"/>
                <a:gd name="T4" fmla="*/ 139 w 139"/>
                <a:gd name="T5" fmla="*/ 39 h 78"/>
                <a:gd name="T6" fmla="*/ 0 w 139"/>
                <a:gd name="T7" fmla="*/ 0 h 78"/>
                <a:gd name="T8" fmla="*/ 39 w 139"/>
                <a:gd name="T9" fmla="*/ 39 h 78"/>
              </a:gdLst>
              <a:ahLst/>
              <a:cxnLst>
                <a:cxn ang="0">
                  <a:pos x="T0" y="T1"/>
                </a:cxn>
                <a:cxn ang="0">
                  <a:pos x="T2" y="T3"/>
                </a:cxn>
                <a:cxn ang="0">
                  <a:pos x="T4" y="T5"/>
                </a:cxn>
                <a:cxn ang="0">
                  <a:pos x="T6" y="T7"/>
                </a:cxn>
                <a:cxn ang="0">
                  <a:pos x="T8" y="T9"/>
                </a:cxn>
              </a:cxnLst>
              <a:rect l="0" t="0" r="r" b="b"/>
              <a:pathLst>
                <a:path w="139" h="78" extrusionOk="0">
                  <a:moveTo>
                    <a:pt x="39" y="39"/>
                  </a:moveTo>
                  <a:lnTo>
                    <a:pt x="0" y="78"/>
                  </a:lnTo>
                  <a:lnTo>
                    <a:pt x="139"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3" name="Line 73"/>
            <p:cNvSpPr>
              <a:spLocks noChangeShapeType="1"/>
            </p:cNvSpPr>
            <p:nvPr/>
          </p:nvSpPr>
          <p:spPr bwMode="auto">
            <a:xfrm>
              <a:off x="4829175" y="5845175"/>
              <a:ext cx="2984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 name="Freeform 74"/>
            <p:cNvSpPr/>
            <p:nvPr/>
          </p:nvSpPr>
          <p:spPr bwMode="auto">
            <a:xfrm>
              <a:off x="5065713" y="5824538"/>
              <a:ext cx="73025" cy="41275"/>
            </a:xfrm>
            <a:custGeom>
              <a:avLst/>
              <a:gdLst>
                <a:gd name="T0" fmla="*/ 39 w 137"/>
                <a:gd name="T1" fmla="*/ 39 h 78"/>
                <a:gd name="T2" fmla="*/ 0 w 137"/>
                <a:gd name="T3" fmla="*/ 78 h 78"/>
                <a:gd name="T4" fmla="*/ 137 w 137"/>
                <a:gd name="T5" fmla="*/ 39 h 78"/>
                <a:gd name="T6" fmla="*/ 0 w 137"/>
                <a:gd name="T7" fmla="*/ 0 h 78"/>
                <a:gd name="T8" fmla="*/ 39 w 137"/>
                <a:gd name="T9" fmla="*/ 39 h 78"/>
              </a:gdLst>
              <a:ahLst/>
              <a:cxnLst>
                <a:cxn ang="0">
                  <a:pos x="T0" y="T1"/>
                </a:cxn>
                <a:cxn ang="0">
                  <a:pos x="T2" y="T3"/>
                </a:cxn>
                <a:cxn ang="0">
                  <a:pos x="T4" y="T5"/>
                </a:cxn>
                <a:cxn ang="0">
                  <a:pos x="T6" y="T7"/>
                </a:cxn>
                <a:cxn ang="0">
                  <a:pos x="T8" y="T9"/>
                </a:cxn>
              </a:cxnLst>
              <a:rect l="0" t="0" r="r" b="b"/>
              <a:pathLst>
                <a:path w="137" h="78" extrusionOk="0">
                  <a:moveTo>
                    <a:pt x="39" y="39"/>
                  </a:moveTo>
                  <a:lnTo>
                    <a:pt x="0" y="78"/>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5" name="Line 75"/>
            <p:cNvSpPr>
              <a:spLocks noChangeShapeType="1"/>
            </p:cNvSpPr>
            <p:nvPr/>
          </p:nvSpPr>
          <p:spPr bwMode="auto">
            <a:xfrm>
              <a:off x="3194050" y="5845175"/>
              <a:ext cx="2603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6" name="Freeform 76"/>
            <p:cNvSpPr/>
            <p:nvPr/>
          </p:nvSpPr>
          <p:spPr bwMode="auto">
            <a:xfrm>
              <a:off x="3392488" y="5824538"/>
              <a:ext cx="73025" cy="41275"/>
            </a:xfrm>
            <a:custGeom>
              <a:avLst/>
              <a:gdLst>
                <a:gd name="T0" fmla="*/ 40 w 138"/>
                <a:gd name="T1" fmla="*/ 39 h 78"/>
                <a:gd name="T2" fmla="*/ 0 w 138"/>
                <a:gd name="T3" fmla="*/ 78 h 78"/>
                <a:gd name="T4" fmla="*/ 138 w 138"/>
                <a:gd name="T5" fmla="*/ 39 h 78"/>
                <a:gd name="T6" fmla="*/ 0 w 138"/>
                <a:gd name="T7" fmla="*/ 0 h 78"/>
                <a:gd name="T8" fmla="*/ 40 w 138"/>
                <a:gd name="T9" fmla="*/ 39 h 78"/>
              </a:gdLst>
              <a:ahLst/>
              <a:cxnLst>
                <a:cxn ang="0">
                  <a:pos x="T0" y="T1"/>
                </a:cxn>
                <a:cxn ang="0">
                  <a:pos x="T2" y="T3"/>
                </a:cxn>
                <a:cxn ang="0">
                  <a:pos x="T4" y="T5"/>
                </a:cxn>
                <a:cxn ang="0">
                  <a:pos x="T6" y="T7"/>
                </a:cxn>
                <a:cxn ang="0">
                  <a:pos x="T8" y="T9"/>
                </a:cxn>
              </a:cxnLst>
              <a:rect l="0" t="0" r="r" b="b"/>
              <a:pathLst>
                <a:path w="138" h="78" extrusionOk="0">
                  <a:moveTo>
                    <a:pt x="40" y="39"/>
                  </a:moveTo>
                  <a:lnTo>
                    <a:pt x="0" y="78"/>
                  </a:lnTo>
                  <a:lnTo>
                    <a:pt x="138" y="39"/>
                  </a:lnTo>
                  <a:lnTo>
                    <a:pt x="0"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 name="Line 77"/>
            <p:cNvSpPr>
              <a:spLocks noChangeShapeType="1"/>
            </p:cNvSpPr>
            <p:nvPr/>
          </p:nvSpPr>
          <p:spPr bwMode="auto">
            <a:xfrm>
              <a:off x="5665788" y="5845175"/>
              <a:ext cx="2667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 name="Freeform 78"/>
            <p:cNvSpPr/>
            <p:nvPr/>
          </p:nvSpPr>
          <p:spPr bwMode="auto">
            <a:xfrm>
              <a:off x="5870575" y="5824538"/>
              <a:ext cx="73025" cy="41275"/>
            </a:xfrm>
            <a:custGeom>
              <a:avLst/>
              <a:gdLst>
                <a:gd name="T0" fmla="*/ 39 w 137"/>
                <a:gd name="T1" fmla="*/ 39 h 78"/>
                <a:gd name="T2" fmla="*/ 0 w 137"/>
                <a:gd name="T3" fmla="*/ 78 h 78"/>
                <a:gd name="T4" fmla="*/ 137 w 137"/>
                <a:gd name="T5" fmla="*/ 39 h 78"/>
                <a:gd name="T6" fmla="*/ 0 w 137"/>
                <a:gd name="T7" fmla="*/ 0 h 78"/>
                <a:gd name="T8" fmla="*/ 39 w 137"/>
                <a:gd name="T9" fmla="*/ 39 h 78"/>
              </a:gdLst>
              <a:ahLst/>
              <a:cxnLst>
                <a:cxn ang="0">
                  <a:pos x="T0" y="T1"/>
                </a:cxn>
                <a:cxn ang="0">
                  <a:pos x="T2" y="T3"/>
                </a:cxn>
                <a:cxn ang="0">
                  <a:pos x="T4" y="T5"/>
                </a:cxn>
                <a:cxn ang="0">
                  <a:pos x="T6" y="T7"/>
                </a:cxn>
                <a:cxn ang="0">
                  <a:pos x="T8" y="T9"/>
                </a:cxn>
              </a:cxnLst>
              <a:rect l="0" t="0" r="r" b="b"/>
              <a:pathLst>
                <a:path w="137" h="78" extrusionOk="0">
                  <a:moveTo>
                    <a:pt x="39" y="39"/>
                  </a:moveTo>
                  <a:lnTo>
                    <a:pt x="0" y="78"/>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9" name="Line 79"/>
            <p:cNvSpPr>
              <a:spLocks noChangeShapeType="1"/>
            </p:cNvSpPr>
            <p:nvPr/>
          </p:nvSpPr>
          <p:spPr bwMode="auto">
            <a:xfrm>
              <a:off x="4573588" y="5397500"/>
              <a:ext cx="0" cy="35560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0" name="Freeform 80"/>
            <p:cNvSpPr/>
            <p:nvPr/>
          </p:nvSpPr>
          <p:spPr bwMode="auto">
            <a:xfrm>
              <a:off x="4552950" y="5691188"/>
              <a:ext cx="41275" cy="73025"/>
            </a:xfrm>
            <a:custGeom>
              <a:avLst/>
              <a:gdLst>
                <a:gd name="T0" fmla="*/ 40 w 79"/>
                <a:gd name="T1" fmla="*/ 39 h 137"/>
                <a:gd name="T2" fmla="*/ 0 w 79"/>
                <a:gd name="T3" fmla="*/ 0 h 137"/>
                <a:gd name="T4" fmla="*/ 40 w 79"/>
                <a:gd name="T5" fmla="*/ 137 h 137"/>
                <a:gd name="T6" fmla="*/ 79 w 79"/>
                <a:gd name="T7" fmla="*/ 0 h 137"/>
                <a:gd name="T8" fmla="*/ 40 w 79"/>
                <a:gd name="T9" fmla="*/ 39 h 137"/>
              </a:gdLst>
              <a:ahLst/>
              <a:cxnLst>
                <a:cxn ang="0">
                  <a:pos x="T0" y="T1"/>
                </a:cxn>
                <a:cxn ang="0">
                  <a:pos x="T2" y="T3"/>
                </a:cxn>
                <a:cxn ang="0">
                  <a:pos x="T4" y="T5"/>
                </a:cxn>
                <a:cxn ang="0">
                  <a:pos x="T6" y="T7"/>
                </a:cxn>
                <a:cxn ang="0">
                  <a:pos x="T8" y="T9"/>
                </a:cxn>
              </a:cxnLst>
              <a:rect l="0" t="0" r="r" b="b"/>
              <a:pathLst>
                <a:path w="79" h="137" extrusionOk="0">
                  <a:moveTo>
                    <a:pt x="40" y="39"/>
                  </a:moveTo>
                  <a:lnTo>
                    <a:pt x="0" y="0"/>
                  </a:lnTo>
                  <a:lnTo>
                    <a:pt x="40" y="137"/>
                  </a:lnTo>
                  <a:lnTo>
                    <a:pt x="79"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1" name="Line 81"/>
            <p:cNvSpPr>
              <a:spLocks noChangeShapeType="1"/>
            </p:cNvSpPr>
            <p:nvPr/>
          </p:nvSpPr>
          <p:spPr bwMode="auto">
            <a:xfrm>
              <a:off x="5410200" y="5397500"/>
              <a:ext cx="0" cy="35560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2" name="Freeform 82"/>
            <p:cNvSpPr/>
            <p:nvPr/>
          </p:nvSpPr>
          <p:spPr bwMode="auto">
            <a:xfrm>
              <a:off x="5389563" y="5691188"/>
              <a:ext cx="41275" cy="73025"/>
            </a:xfrm>
            <a:custGeom>
              <a:avLst/>
              <a:gdLst>
                <a:gd name="T0" fmla="*/ 39 w 78"/>
                <a:gd name="T1" fmla="*/ 39 h 137"/>
                <a:gd name="T2" fmla="*/ 0 w 78"/>
                <a:gd name="T3" fmla="*/ 0 h 137"/>
                <a:gd name="T4" fmla="*/ 39 w 78"/>
                <a:gd name="T5" fmla="*/ 137 h 137"/>
                <a:gd name="T6" fmla="*/ 78 w 78"/>
                <a:gd name="T7" fmla="*/ 0 h 137"/>
                <a:gd name="T8" fmla="*/ 39 w 78"/>
                <a:gd name="T9" fmla="*/ 39 h 137"/>
              </a:gdLst>
              <a:ahLst/>
              <a:cxnLst>
                <a:cxn ang="0">
                  <a:pos x="T0" y="T1"/>
                </a:cxn>
                <a:cxn ang="0">
                  <a:pos x="T2" y="T3"/>
                </a:cxn>
                <a:cxn ang="0">
                  <a:pos x="T4" y="T5"/>
                </a:cxn>
                <a:cxn ang="0">
                  <a:pos x="T6" y="T7"/>
                </a:cxn>
                <a:cxn ang="0">
                  <a:pos x="T8" y="T9"/>
                </a:cxn>
              </a:cxnLst>
              <a:rect l="0" t="0" r="r" b="b"/>
              <a:pathLst>
                <a:path w="78" h="137" extrusionOk="0">
                  <a:moveTo>
                    <a:pt x="39" y="39"/>
                  </a:moveTo>
                  <a:lnTo>
                    <a:pt x="0" y="0"/>
                  </a:lnTo>
                  <a:lnTo>
                    <a:pt x="39" y="137"/>
                  </a:lnTo>
                  <a:lnTo>
                    <a:pt x="78"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3" name="Rectangle 83"/>
            <p:cNvSpPr>
              <a:spLocks noChangeArrowheads="1"/>
            </p:cNvSpPr>
            <p:nvPr/>
          </p:nvSpPr>
          <p:spPr bwMode="auto">
            <a:xfrm>
              <a:off x="3475038" y="5248275"/>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4" name="Rectangle 84"/>
            <p:cNvSpPr>
              <a:spLocks noChangeArrowheads="1"/>
            </p:cNvSpPr>
            <p:nvPr/>
          </p:nvSpPr>
          <p:spPr bwMode="auto">
            <a:xfrm>
              <a:off x="3559175"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55" name="Rectangle 85"/>
            <p:cNvSpPr>
              <a:spLocks noChangeArrowheads="1"/>
            </p:cNvSpPr>
            <p:nvPr/>
          </p:nvSpPr>
          <p:spPr bwMode="auto">
            <a:xfrm>
              <a:off x="4311650" y="5248275"/>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6" name="Rectangle 86"/>
            <p:cNvSpPr>
              <a:spLocks noChangeArrowheads="1"/>
            </p:cNvSpPr>
            <p:nvPr/>
          </p:nvSpPr>
          <p:spPr bwMode="auto">
            <a:xfrm>
              <a:off x="4395788"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57" name="Rectangle 87"/>
            <p:cNvSpPr>
              <a:spLocks noChangeArrowheads="1"/>
            </p:cNvSpPr>
            <p:nvPr/>
          </p:nvSpPr>
          <p:spPr bwMode="auto">
            <a:xfrm>
              <a:off x="5148263" y="5248275"/>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8" name="Rectangle 88"/>
            <p:cNvSpPr>
              <a:spLocks noChangeArrowheads="1"/>
            </p:cNvSpPr>
            <p:nvPr/>
          </p:nvSpPr>
          <p:spPr bwMode="auto">
            <a:xfrm>
              <a:off x="5232400"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59" name="Rectangle 89"/>
            <p:cNvSpPr>
              <a:spLocks noChangeArrowheads="1"/>
            </p:cNvSpPr>
            <p:nvPr/>
          </p:nvSpPr>
          <p:spPr bwMode="auto">
            <a:xfrm>
              <a:off x="4083050"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60" name="Rectangle 90"/>
            <p:cNvSpPr>
              <a:spLocks noChangeArrowheads="1"/>
            </p:cNvSpPr>
            <p:nvPr/>
          </p:nvSpPr>
          <p:spPr bwMode="auto">
            <a:xfrm>
              <a:off x="4119563" y="5097463"/>
              <a:ext cx="1270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a:t>
              </a:r>
              <a:endParaRPr lang="de-DE" sz="1800" b="0" i="0" u="none" strike="noStrike" cap="none">
                <a:ln>
                  <a:noFill/>
                </a:ln>
                <a:solidFill>
                  <a:schemeClr val="tx1"/>
                </a:solidFill>
                <a:latin typeface="Arial"/>
              </a:endParaRPr>
            </a:p>
          </p:txBody>
        </p:sp>
        <p:sp>
          <p:nvSpPr>
            <p:cNvPr id="61" name="Rectangle 91"/>
            <p:cNvSpPr>
              <a:spLocks noChangeArrowheads="1"/>
            </p:cNvSpPr>
            <p:nvPr/>
          </p:nvSpPr>
          <p:spPr bwMode="auto">
            <a:xfrm>
              <a:off x="3214688"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62" name="Rectangle 92"/>
            <p:cNvSpPr>
              <a:spLocks noChangeArrowheads="1"/>
            </p:cNvSpPr>
            <p:nvPr/>
          </p:nvSpPr>
          <p:spPr bwMode="auto">
            <a:xfrm>
              <a:off x="3251200" y="5097463"/>
              <a:ext cx="2413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63" name="Rectangle 93"/>
            <p:cNvSpPr>
              <a:spLocks noChangeArrowheads="1"/>
            </p:cNvSpPr>
            <p:nvPr/>
          </p:nvSpPr>
          <p:spPr bwMode="auto">
            <a:xfrm>
              <a:off x="4884738"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64" name="Rectangle 94"/>
            <p:cNvSpPr>
              <a:spLocks noChangeArrowheads="1"/>
            </p:cNvSpPr>
            <p:nvPr/>
          </p:nvSpPr>
          <p:spPr bwMode="auto">
            <a:xfrm>
              <a:off x="4919663"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65" name="Rectangle 95"/>
            <p:cNvSpPr>
              <a:spLocks noChangeArrowheads="1"/>
            </p:cNvSpPr>
            <p:nvPr/>
          </p:nvSpPr>
          <p:spPr bwMode="auto">
            <a:xfrm>
              <a:off x="5721350"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66" name="Rectangle 96"/>
            <p:cNvSpPr>
              <a:spLocks noChangeArrowheads="1"/>
            </p:cNvSpPr>
            <p:nvPr/>
          </p:nvSpPr>
          <p:spPr bwMode="auto">
            <a:xfrm>
              <a:off x="5756275"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n+2</a:t>
              </a:r>
              <a:endParaRPr lang="de-DE" sz="1800" b="0" i="0" u="none" strike="noStrike" cap="none">
                <a:ln>
                  <a:noFill/>
                </a:ln>
                <a:solidFill>
                  <a:schemeClr val="tx1"/>
                </a:solidFill>
                <a:latin typeface="Arial"/>
              </a:endParaRPr>
            </a:p>
          </p:txBody>
        </p:sp>
        <p:sp>
          <p:nvSpPr>
            <p:cNvPr id="67" name="Rectangle 97"/>
            <p:cNvSpPr>
              <a:spLocks noChangeArrowheads="1"/>
            </p:cNvSpPr>
            <p:nvPr/>
          </p:nvSpPr>
          <p:spPr bwMode="auto">
            <a:xfrm>
              <a:off x="3475038" y="5770563"/>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8" name="Rectangle 98"/>
            <p:cNvSpPr>
              <a:spLocks noChangeArrowheads="1"/>
            </p:cNvSpPr>
            <p:nvPr/>
          </p:nvSpPr>
          <p:spPr bwMode="auto">
            <a:xfrm>
              <a:off x="3559175"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sp>
          <p:nvSpPr>
            <p:cNvPr id="69" name="Rectangle 99"/>
            <p:cNvSpPr>
              <a:spLocks noChangeArrowheads="1"/>
            </p:cNvSpPr>
            <p:nvPr/>
          </p:nvSpPr>
          <p:spPr bwMode="auto">
            <a:xfrm>
              <a:off x="4311650" y="5770563"/>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0" name="Rectangle 100"/>
            <p:cNvSpPr>
              <a:spLocks noChangeArrowheads="1"/>
            </p:cNvSpPr>
            <p:nvPr/>
          </p:nvSpPr>
          <p:spPr bwMode="auto">
            <a:xfrm>
              <a:off x="4395788"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sp>
          <p:nvSpPr>
            <p:cNvPr id="71" name="Rectangle 101"/>
            <p:cNvSpPr>
              <a:spLocks noChangeArrowheads="1"/>
            </p:cNvSpPr>
            <p:nvPr/>
          </p:nvSpPr>
          <p:spPr bwMode="auto">
            <a:xfrm>
              <a:off x="5148263" y="5770563"/>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2" name="Rectangle 102"/>
            <p:cNvSpPr>
              <a:spLocks noChangeArrowheads="1"/>
            </p:cNvSpPr>
            <p:nvPr/>
          </p:nvSpPr>
          <p:spPr bwMode="auto">
            <a:xfrm>
              <a:off x="5232400"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grpSp>
      <p:sp>
        <p:nvSpPr>
          <p:cNvPr id="73" name="Line 103"/>
          <p:cNvSpPr>
            <a:spLocks noChangeShapeType="1"/>
          </p:cNvSpPr>
          <p:nvPr/>
        </p:nvSpPr>
        <p:spPr bwMode="auto">
          <a:xfrm>
            <a:off x="3113088" y="1268413"/>
            <a:ext cx="0" cy="4711700"/>
          </a:xfrm>
          <a:prstGeom prst="line">
            <a:avLst/>
          </a:prstGeom>
          <a:noFill/>
          <a:ln w="3175">
            <a:solidFill>
              <a:srgbClr val="0065BD"/>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nvGrpSpPr>
          <p:cNvPr id="74" name="Group 466"/>
          <p:cNvGrpSpPr/>
          <p:nvPr/>
        </p:nvGrpSpPr>
        <p:grpSpPr bwMode="auto">
          <a:xfrm>
            <a:off x="241300" y="1284288"/>
            <a:ext cx="2803525" cy="2846388"/>
            <a:chOff x="241300" y="1284288"/>
            <a:chExt cx="2803525" cy="2846388"/>
          </a:xfrm>
        </p:grpSpPr>
        <p:sp>
          <p:nvSpPr>
            <p:cNvPr id="75" name="Rectangle 37"/>
            <p:cNvSpPr>
              <a:spLocks noChangeArrowheads="1"/>
            </p:cNvSpPr>
            <p:nvPr/>
          </p:nvSpPr>
          <p:spPr bwMode="auto">
            <a:xfrm>
              <a:off x="1477963" y="1284288"/>
              <a:ext cx="442913"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CFD</a:t>
              </a:r>
              <a:endParaRPr lang="de-DE" sz="1800" b="0" i="0" u="none" strike="noStrike" cap="none">
                <a:ln>
                  <a:noFill/>
                </a:ln>
                <a:solidFill>
                  <a:schemeClr val="tx1"/>
                </a:solidFill>
                <a:latin typeface="Arial"/>
              </a:endParaRPr>
            </a:p>
          </p:txBody>
        </p:sp>
        <p:sp>
          <p:nvSpPr>
            <p:cNvPr id="76" name="Line 104"/>
            <p:cNvSpPr>
              <a:spLocks noChangeShapeType="1"/>
            </p:cNvSpPr>
            <p:nvPr/>
          </p:nvSpPr>
          <p:spPr bwMode="auto">
            <a:xfrm>
              <a:off x="1220788" y="2263775"/>
              <a:ext cx="292100" cy="911225"/>
            </a:xfrm>
            <a:prstGeom prst="line">
              <a:avLst/>
            </a:prstGeom>
            <a:noFill/>
            <a:ln w="3175">
              <a:solidFill>
                <a:srgbClr val="8C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pic>
          <p:nvPicPr>
            <p:cNvPr id="77" name="Picture 105"/>
            <p:cNvPicPr>
              <a:picLocks noChangeAspect="1" noChangeArrowheads="1"/>
            </p:cNvPicPr>
            <p:nvPr/>
          </p:nvPicPr>
          <p:blipFill>
            <a:blip r:embed="rId2"/>
            <a:stretch/>
          </p:blipFill>
          <p:spPr bwMode="auto">
            <a:xfrm>
              <a:off x="241300" y="1481138"/>
              <a:ext cx="2803525" cy="976313"/>
            </a:xfrm>
            <a:prstGeom prst="rect">
              <a:avLst/>
            </a:prstGeom>
            <a:noFill/>
            <a:ln>
              <a:noFill/>
            </a:ln>
          </p:spPr>
        </p:pic>
        <p:sp>
          <p:nvSpPr>
            <p:cNvPr id="78" name="Freeform 106"/>
            <p:cNvSpPr/>
            <p:nvPr/>
          </p:nvSpPr>
          <p:spPr bwMode="auto">
            <a:xfrm>
              <a:off x="1169353" y="2135188"/>
              <a:ext cx="46038" cy="285750"/>
            </a:xfrm>
            <a:custGeom>
              <a:avLst/>
              <a:gdLst>
                <a:gd name="T0" fmla="*/ 0 w 86"/>
                <a:gd name="T1" fmla="*/ 538 h 540"/>
                <a:gd name="T2" fmla="*/ 0 w 86"/>
                <a:gd name="T3" fmla="*/ 0 h 540"/>
                <a:gd name="T4" fmla="*/ 86 w 86"/>
                <a:gd name="T5" fmla="*/ 0 h 540"/>
                <a:gd name="T6" fmla="*/ 86 w 86"/>
                <a:gd name="T7" fmla="*/ 540 h 540"/>
              </a:gdLst>
              <a:ahLst/>
              <a:cxnLst>
                <a:cxn ang="0">
                  <a:pos x="T0" y="T1"/>
                </a:cxn>
                <a:cxn ang="0">
                  <a:pos x="T2" y="T3"/>
                </a:cxn>
                <a:cxn ang="0">
                  <a:pos x="T4" y="T5"/>
                </a:cxn>
                <a:cxn ang="0">
                  <a:pos x="T6" y="T7"/>
                </a:cxn>
              </a:cxnLst>
              <a:rect l="0" t="0" r="r" b="b"/>
              <a:pathLst>
                <a:path w="86" h="540" extrusionOk="0">
                  <a:moveTo>
                    <a:pt x="0" y="538"/>
                  </a:moveTo>
                  <a:lnTo>
                    <a:pt x="0" y="0"/>
                  </a:lnTo>
                  <a:lnTo>
                    <a:pt x="86" y="0"/>
                  </a:lnTo>
                  <a:lnTo>
                    <a:pt x="86" y="540"/>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9" name="Freeform 107"/>
            <p:cNvSpPr/>
            <p:nvPr/>
          </p:nvSpPr>
          <p:spPr bwMode="auto">
            <a:xfrm>
              <a:off x="288924" y="1511300"/>
              <a:ext cx="295274" cy="906463"/>
            </a:xfrm>
            <a:custGeom>
              <a:avLst/>
              <a:gdLst>
                <a:gd name="T0" fmla="*/ 0 w 558"/>
                <a:gd name="T1" fmla="*/ 1714 h 1714"/>
                <a:gd name="T2" fmla="*/ 45 w 558"/>
                <a:gd name="T3" fmla="*/ 1701 h 1714"/>
                <a:gd name="T4" fmla="*/ 131 w 558"/>
                <a:gd name="T5" fmla="*/ 1662 h 1714"/>
                <a:gd name="T6" fmla="*/ 160 w 558"/>
                <a:gd name="T7" fmla="*/ 1643 h 1714"/>
                <a:gd name="T8" fmla="*/ 209 w 558"/>
                <a:gd name="T9" fmla="*/ 1600 h 1714"/>
                <a:gd name="T10" fmla="*/ 235 w 558"/>
                <a:gd name="T11" fmla="*/ 1568 h 1714"/>
                <a:gd name="T12" fmla="*/ 262 w 558"/>
                <a:gd name="T13" fmla="*/ 1537 h 1714"/>
                <a:gd name="T14" fmla="*/ 311 w 558"/>
                <a:gd name="T15" fmla="*/ 1460 h 1714"/>
                <a:gd name="T16" fmla="*/ 344 w 558"/>
                <a:gd name="T17" fmla="*/ 1386 h 1714"/>
                <a:gd name="T18" fmla="*/ 360 w 558"/>
                <a:gd name="T19" fmla="*/ 1339 h 1714"/>
                <a:gd name="T20" fmla="*/ 392 w 558"/>
                <a:gd name="T21" fmla="*/ 1231 h 1714"/>
                <a:gd name="T22" fmla="*/ 435 w 558"/>
                <a:gd name="T23" fmla="*/ 1031 h 1714"/>
                <a:gd name="T24" fmla="*/ 464 w 558"/>
                <a:gd name="T25" fmla="*/ 864 h 1714"/>
                <a:gd name="T26" fmla="*/ 494 w 558"/>
                <a:gd name="T27" fmla="*/ 641 h 1714"/>
                <a:gd name="T28" fmla="*/ 550 w 558"/>
                <a:gd name="T29" fmla="*/ 79 h 1714"/>
                <a:gd name="T30" fmla="*/ 558 w 558"/>
                <a:gd name="T31"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8" h="1714" extrusionOk="0">
                  <a:moveTo>
                    <a:pt x="0" y="1714"/>
                  </a:moveTo>
                  <a:lnTo>
                    <a:pt x="45" y="1701"/>
                  </a:lnTo>
                  <a:lnTo>
                    <a:pt x="131" y="1662"/>
                  </a:lnTo>
                  <a:lnTo>
                    <a:pt x="160" y="1643"/>
                  </a:lnTo>
                  <a:lnTo>
                    <a:pt x="209" y="1600"/>
                  </a:lnTo>
                  <a:lnTo>
                    <a:pt x="235" y="1568"/>
                  </a:lnTo>
                  <a:lnTo>
                    <a:pt x="262" y="1537"/>
                  </a:lnTo>
                  <a:lnTo>
                    <a:pt x="311" y="1460"/>
                  </a:lnTo>
                  <a:lnTo>
                    <a:pt x="344" y="1386"/>
                  </a:lnTo>
                  <a:lnTo>
                    <a:pt x="360" y="1339"/>
                  </a:lnTo>
                  <a:lnTo>
                    <a:pt x="392" y="1231"/>
                  </a:lnTo>
                  <a:lnTo>
                    <a:pt x="435" y="1031"/>
                  </a:lnTo>
                  <a:lnTo>
                    <a:pt x="464" y="864"/>
                  </a:lnTo>
                  <a:lnTo>
                    <a:pt x="494" y="641"/>
                  </a:lnTo>
                  <a:lnTo>
                    <a:pt x="550" y="79"/>
                  </a:lnTo>
                  <a:lnTo>
                    <a:pt x="558" y="0"/>
                  </a:lnTo>
                </a:path>
              </a:pathLst>
            </a:cu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0" name="Line 108"/>
            <p:cNvSpPr>
              <a:spLocks noChangeShapeType="1"/>
            </p:cNvSpPr>
            <p:nvPr/>
          </p:nvSpPr>
          <p:spPr bwMode="auto">
            <a:xfrm>
              <a:off x="287338" y="1514475"/>
              <a:ext cx="285750"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1" name="Freeform 109"/>
            <p:cNvSpPr/>
            <p:nvPr/>
          </p:nvSpPr>
          <p:spPr bwMode="auto">
            <a:xfrm>
              <a:off x="522287" y="1498600"/>
              <a:ext cx="58738" cy="33338"/>
            </a:xfrm>
            <a:custGeom>
              <a:avLst/>
              <a:gdLst>
                <a:gd name="T0" fmla="*/ 32 w 110"/>
                <a:gd name="T1" fmla="*/ 30 h 62"/>
                <a:gd name="T2" fmla="*/ 0 w 110"/>
                <a:gd name="T3" fmla="*/ 62 h 62"/>
                <a:gd name="T4" fmla="*/ 110 w 110"/>
                <a:gd name="T5" fmla="*/ 30 h 62"/>
                <a:gd name="T6" fmla="*/ 0 w 110"/>
                <a:gd name="T7" fmla="*/ 0 h 62"/>
                <a:gd name="T8" fmla="*/ 32 w 110"/>
                <a:gd name="T9" fmla="*/ 30 h 62"/>
              </a:gdLst>
              <a:ahLst/>
              <a:cxnLst>
                <a:cxn ang="0">
                  <a:pos x="T0" y="T1"/>
                </a:cxn>
                <a:cxn ang="0">
                  <a:pos x="T2" y="T3"/>
                </a:cxn>
                <a:cxn ang="0">
                  <a:pos x="T4" y="T5"/>
                </a:cxn>
                <a:cxn ang="0">
                  <a:pos x="T6" y="T7"/>
                </a:cxn>
                <a:cxn ang="0">
                  <a:pos x="T8" y="T9"/>
                </a:cxn>
              </a:cxnLst>
              <a:rect l="0" t="0" r="r" b="b"/>
              <a:pathLst>
                <a:path w="110" h="62" extrusionOk="0">
                  <a:moveTo>
                    <a:pt x="32" y="30"/>
                  </a:moveTo>
                  <a:lnTo>
                    <a:pt x="0" y="62"/>
                  </a:lnTo>
                  <a:lnTo>
                    <a:pt x="110" y="30"/>
                  </a:lnTo>
                  <a:lnTo>
                    <a:pt x="0" y="0"/>
                  </a:lnTo>
                  <a:lnTo>
                    <a:pt x="32"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2" name="Line 110"/>
            <p:cNvSpPr>
              <a:spLocks noChangeShapeType="1"/>
            </p:cNvSpPr>
            <p:nvPr/>
          </p:nvSpPr>
          <p:spPr bwMode="auto">
            <a:xfrm>
              <a:off x="287338" y="1652588"/>
              <a:ext cx="268288"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3" name="Freeform 111"/>
            <p:cNvSpPr/>
            <p:nvPr/>
          </p:nvSpPr>
          <p:spPr bwMode="auto">
            <a:xfrm>
              <a:off x="506413" y="1636713"/>
              <a:ext cx="55563" cy="31750"/>
            </a:xfrm>
            <a:custGeom>
              <a:avLst/>
              <a:gdLst>
                <a:gd name="T0" fmla="*/ 30 w 105"/>
                <a:gd name="T1" fmla="*/ 30 h 60"/>
                <a:gd name="T2" fmla="*/ 0 w 105"/>
                <a:gd name="T3" fmla="*/ 60 h 60"/>
                <a:gd name="T4" fmla="*/ 105 w 105"/>
                <a:gd name="T5" fmla="*/ 30 h 60"/>
                <a:gd name="T6" fmla="*/ 0 w 105"/>
                <a:gd name="T7" fmla="*/ 0 h 60"/>
                <a:gd name="T8" fmla="*/ 30 w 105"/>
                <a:gd name="T9" fmla="*/ 30 h 60"/>
              </a:gdLst>
              <a:ahLst/>
              <a:cxnLst>
                <a:cxn ang="0">
                  <a:pos x="T0" y="T1"/>
                </a:cxn>
                <a:cxn ang="0">
                  <a:pos x="T2" y="T3"/>
                </a:cxn>
                <a:cxn ang="0">
                  <a:pos x="T4" y="T5"/>
                </a:cxn>
                <a:cxn ang="0">
                  <a:pos x="T6" y="T7"/>
                </a:cxn>
                <a:cxn ang="0">
                  <a:pos x="T8" y="T9"/>
                </a:cxn>
              </a:cxnLst>
              <a:rect l="0" t="0" r="r" b="b"/>
              <a:pathLst>
                <a:path w="105" h="60" extrusionOk="0">
                  <a:moveTo>
                    <a:pt x="30" y="30"/>
                  </a:moveTo>
                  <a:lnTo>
                    <a:pt x="0" y="60"/>
                  </a:lnTo>
                  <a:lnTo>
                    <a:pt x="105" y="30"/>
                  </a:lnTo>
                  <a:lnTo>
                    <a:pt x="0" y="0"/>
                  </a:lnTo>
                  <a:lnTo>
                    <a:pt x="30"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4" name="Line 112"/>
            <p:cNvSpPr>
              <a:spLocks noChangeShapeType="1"/>
            </p:cNvSpPr>
            <p:nvPr/>
          </p:nvSpPr>
          <p:spPr bwMode="auto">
            <a:xfrm>
              <a:off x="287338" y="2339975"/>
              <a:ext cx="117475" cy="0"/>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5" name="Freeform 113"/>
            <p:cNvSpPr/>
            <p:nvPr/>
          </p:nvSpPr>
          <p:spPr bwMode="auto">
            <a:xfrm>
              <a:off x="373063" y="2330450"/>
              <a:ext cx="36513" cy="20638"/>
            </a:xfrm>
            <a:custGeom>
              <a:avLst/>
              <a:gdLst>
                <a:gd name="T0" fmla="*/ 20 w 70"/>
                <a:gd name="T1" fmla="*/ 20 h 41"/>
                <a:gd name="T2" fmla="*/ 0 w 70"/>
                <a:gd name="T3" fmla="*/ 41 h 41"/>
                <a:gd name="T4" fmla="*/ 70 w 70"/>
                <a:gd name="T5" fmla="*/ 20 h 41"/>
                <a:gd name="T6" fmla="*/ 0 w 70"/>
                <a:gd name="T7" fmla="*/ 0 h 41"/>
                <a:gd name="T8" fmla="*/ 20 w 70"/>
                <a:gd name="T9" fmla="*/ 20 h 41"/>
              </a:gdLst>
              <a:ahLst/>
              <a:cxnLst>
                <a:cxn ang="0">
                  <a:pos x="T0" y="T1"/>
                </a:cxn>
                <a:cxn ang="0">
                  <a:pos x="T2" y="T3"/>
                </a:cxn>
                <a:cxn ang="0">
                  <a:pos x="T4" y="T5"/>
                </a:cxn>
                <a:cxn ang="0">
                  <a:pos x="T6" y="T7"/>
                </a:cxn>
                <a:cxn ang="0">
                  <a:pos x="T8" y="T9"/>
                </a:cxn>
              </a:cxnLst>
              <a:rect l="0" t="0" r="r" b="b"/>
              <a:pathLst>
                <a:path w="70" h="41" extrusionOk="0">
                  <a:moveTo>
                    <a:pt x="20" y="20"/>
                  </a:moveTo>
                  <a:lnTo>
                    <a:pt x="0" y="41"/>
                  </a:lnTo>
                  <a:lnTo>
                    <a:pt x="70" y="20"/>
                  </a:lnTo>
                  <a:lnTo>
                    <a:pt x="0" y="0"/>
                  </a:lnTo>
                  <a:lnTo>
                    <a:pt x="20"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6" name="Line 114"/>
            <p:cNvSpPr>
              <a:spLocks noChangeShapeType="1"/>
            </p:cNvSpPr>
            <p:nvPr/>
          </p:nvSpPr>
          <p:spPr bwMode="auto">
            <a:xfrm>
              <a:off x="287338" y="2203450"/>
              <a:ext cx="188913"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7" name="Freeform 115"/>
            <p:cNvSpPr/>
            <p:nvPr/>
          </p:nvSpPr>
          <p:spPr bwMode="auto">
            <a:xfrm>
              <a:off x="436563" y="2189163"/>
              <a:ext cx="46038" cy="26988"/>
            </a:xfrm>
            <a:custGeom>
              <a:avLst/>
              <a:gdLst>
                <a:gd name="T0" fmla="*/ 26 w 89"/>
                <a:gd name="T1" fmla="*/ 25 h 51"/>
                <a:gd name="T2" fmla="*/ 0 w 89"/>
                <a:gd name="T3" fmla="*/ 51 h 51"/>
                <a:gd name="T4" fmla="*/ 89 w 89"/>
                <a:gd name="T5" fmla="*/ 25 h 51"/>
                <a:gd name="T6" fmla="*/ 0 w 89"/>
                <a:gd name="T7" fmla="*/ 0 h 51"/>
                <a:gd name="T8" fmla="*/ 26 w 89"/>
                <a:gd name="T9" fmla="*/ 25 h 51"/>
              </a:gdLst>
              <a:ahLst/>
              <a:cxnLst>
                <a:cxn ang="0">
                  <a:pos x="T0" y="T1"/>
                </a:cxn>
                <a:cxn ang="0">
                  <a:pos x="T2" y="T3"/>
                </a:cxn>
                <a:cxn ang="0">
                  <a:pos x="T4" y="T5"/>
                </a:cxn>
                <a:cxn ang="0">
                  <a:pos x="T6" y="T7"/>
                </a:cxn>
                <a:cxn ang="0">
                  <a:pos x="T8" y="T9"/>
                </a:cxn>
              </a:cxnLst>
              <a:rect l="0" t="0" r="r" b="b"/>
              <a:pathLst>
                <a:path w="89" h="51" extrusionOk="0">
                  <a:moveTo>
                    <a:pt x="26" y="25"/>
                  </a:moveTo>
                  <a:lnTo>
                    <a:pt x="0" y="51"/>
                  </a:lnTo>
                  <a:lnTo>
                    <a:pt x="89" y="25"/>
                  </a:lnTo>
                  <a:lnTo>
                    <a:pt x="0" y="0"/>
                  </a:lnTo>
                  <a:lnTo>
                    <a:pt x="26" y="25"/>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8" name="Line 116"/>
            <p:cNvSpPr>
              <a:spLocks noChangeShapeType="1"/>
            </p:cNvSpPr>
            <p:nvPr/>
          </p:nvSpPr>
          <p:spPr bwMode="auto">
            <a:xfrm>
              <a:off x="287338" y="2065338"/>
              <a:ext cx="22066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9" name="Freeform 117"/>
            <p:cNvSpPr/>
            <p:nvPr/>
          </p:nvSpPr>
          <p:spPr bwMode="auto">
            <a:xfrm>
              <a:off x="463550" y="2051050"/>
              <a:ext cx="52388" cy="28575"/>
            </a:xfrm>
            <a:custGeom>
              <a:avLst/>
              <a:gdLst>
                <a:gd name="T0" fmla="*/ 28 w 97"/>
                <a:gd name="T1" fmla="*/ 28 h 55"/>
                <a:gd name="T2" fmla="*/ 0 w 97"/>
                <a:gd name="T3" fmla="*/ 55 h 55"/>
                <a:gd name="T4" fmla="*/ 97 w 97"/>
                <a:gd name="T5" fmla="*/ 28 h 55"/>
                <a:gd name="T6" fmla="*/ 0 w 97"/>
                <a:gd name="T7" fmla="*/ 0 h 55"/>
                <a:gd name="T8" fmla="*/ 28 w 97"/>
                <a:gd name="T9" fmla="*/ 28 h 55"/>
              </a:gdLst>
              <a:ahLst/>
              <a:cxnLst>
                <a:cxn ang="0">
                  <a:pos x="T0" y="T1"/>
                </a:cxn>
                <a:cxn ang="0">
                  <a:pos x="T2" y="T3"/>
                </a:cxn>
                <a:cxn ang="0">
                  <a:pos x="T4" y="T5"/>
                </a:cxn>
                <a:cxn ang="0">
                  <a:pos x="T6" y="T7"/>
                </a:cxn>
                <a:cxn ang="0">
                  <a:pos x="T8" y="T9"/>
                </a:cxn>
              </a:cxnLst>
              <a:rect l="0" t="0" r="r" b="b"/>
              <a:pathLst>
                <a:path w="97" h="55" extrusionOk="0">
                  <a:moveTo>
                    <a:pt x="28" y="28"/>
                  </a:moveTo>
                  <a:lnTo>
                    <a:pt x="0" y="55"/>
                  </a:lnTo>
                  <a:lnTo>
                    <a:pt x="97" y="28"/>
                  </a:lnTo>
                  <a:lnTo>
                    <a:pt x="0" y="0"/>
                  </a:lnTo>
                  <a:lnTo>
                    <a:pt x="28" y="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0" name="Line 118"/>
            <p:cNvSpPr>
              <a:spLocks noChangeShapeType="1"/>
            </p:cNvSpPr>
            <p:nvPr/>
          </p:nvSpPr>
          <p:spPr bwMode="auto">
            <a:xfrm>
              <a:off x="287338" y="1927225"/>
              <a:ext cx="238125"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1" name="Freeform 119"/>
            <p:cNvSpPr/>
            <p:nvPr/>
          </p:nvSpPr>
          <p:spPr bwMode="auto">
            <a:xfrm>
              <a:off x="481013" y="1912938"/>
              <a:ext cx="52388" cy="30162"/>
            </a:xfrm>
            <a:custGeom>
              <a:avLst/>
              <a:gdLst>
                <a:gd name="T0" fmla="*/ 29 w 100"/>
                <a:gd name="T1" fmla="*/ 29 h 58"/>
                <a:gd name="T2" fmla="*/ 0 w 100"/>
                <a:gd name="T3" fmla="*/ 58 h 58"/>
                <a:gd name="T4" fmla="*/ 100 w 100"/>
                <a:gd name="T5" fmla="*/ 29 h 58"/>
                <a:gd name="T6" fmla="*/ 0 w 100"/>
                <a:gd name="T7" fmla="*/ 0 h 58"/>
                <a:gd name="T8" fmla="*/ 29 w 100"/>
                <a:gd name="T9" fmla="*/ 29 h 58"/>
              </a:gdLst>
              <a:ahLst/>
              <a:cxnLst>
                <a:cxn ang="0">
                  <a:pos x="T0" y="T1"/>
                </a:cxn>
                <a:cxn ang="0">
                  <a:pos x="T2" y="T3"/>
                </a:cxn>
                <a:cxn ang="0">
                  <a:pos x="T4" y="T5"/>
                </a:cxn>
                <a:cxn ang="0">
                  <a:pos x="T6" y="T7"/>
                </a:cxn>
                <a:cxn ang="0">
                  <a:pos x="T8" y="T9"/>
                </a:cxn>
              </a:cxnLst>
              <a:rect l="0" t="0" r="r" b="b"/>
              <a:pathLst>
                <a:path w="100" h="58" extrusionOk="0">
                  <a:moveTo>
                    <a:pt x="29" y="29"/>
                  </a:moveTo>
                  <a:lnTo>
                    <a:pt x="0" y="58"/>
                  </a:lnTo>
                  <a:lnTo>
                    <a:pt x="100" y="29"/>
                  </a:lnTo>
                  <a:lnTo>
                    <a:pt x="0" y="0"/>
                  </a:lnTo>
                  <a:lnTo>
                    <a:pt x="29" y="29"/>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2" name="Line 120"/>
            <p:cNvSpPr>
              <a:spLocks noChangeShapeType="1"/>
            </p:cNvSpPr>
            <p:nvPr/>
          </p:nvSpPr>
          <p:spPr bwMode="auto">
            <a:xfrm>
              <a:off x="287338" y="1790700"/>
              <a:ext cx="257175"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3" name="Freeform 121"/>
            <p:cNvSpPr/>
            <p:nvPr/>
          </p:nvSpPr>
          <p:spPr bwMode="auto">
            <a:xfrm>
              <a:off x="498475" y="1774825"/>
              <a:ext cx="53974" cy="30162"/>
            </a:xfrm>
            <a:custGeom>
              <a:avLst/>
              <a:gdLst>
                <a:gd name="T0" fmla="*/ 29 w 104"/>
                <a:gd name="T1" fmla="*/ 31 h 59"/>
                <a:gd name="T2" fmla="*/ 0 w 104"/>
                <a:gd name="T3" fmla="*/ 59 h 59"/>
                <a:gd name="T4" fmla="*/ 104 w 104"/>
                <a:gd name="T5" fmla="*/ 31 h 59"/>
                <a:gd name="T6" fmla="*/ 0 w 104"/>
                <a:gd name="T7" fmla="*/ 0 h 59"/>
                <a:gd name="T8" fmla="*/ 29 w 104"/>
                <a:gd name="T9" fmla="*/ 31 h 59"/>
              </a:gdLst>
              <a:ahLst/>
              <a:cxnLst>
                <a:cxn ang="0">
                  <a:pos x="T0" y="T1"/>
                </a:cxn>
                <a:cxn ang="0">
                  <a:pos x="T2" y="T3"/>
                </a:cxn>
                <a:cxn ang="0">
                  <a:pos x="T4" y="T5"/>
                </a:cxn>
                <a:cxn ang="0">
                  <a:pos x="T6" y="T7"/>
                </a:cxn>
                <a:cxn ang="0">
                  <a:pos x="T8" y="T9"/>
                </a:cxn>
              </a:cxnLst>
              <a:rect l="0" t="0" r="r" b="b"/>
              <a:pathLst>
                <a:path w="104" h="59" extrusionOk="0">
                  <a:moveTo>
                    <a:pt x="29" y="31"/>
                  </a:moveTo>
                  <a:lnTo>
                    <a:pt x="0" y="59"/>
                  </a:lnTo>
                  <a:lnTo>
                    <a:pt x="104" y="31"/>
                  </a:lnTo>
                  <a:lnTo>
                    <a:pt x="0" y="0"/>
                  </a:lnTo>
                  <a:lnTo>
                    <a:pt x="29" y="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4" name="Freeform 122"/>
            <p:cNvSpPr/>
            <p:nvPr/>
          </p:nvSpPr>
          <p:spPr bwMode="auto">
            <a:xfrm>
              <a:off x="292100" y="1512888"/>
              <a:ext cx="301625" cy="903288"/>
            </a:xfrm>
            <a:custGeom>
              <a:avLst/>
              <a:gdLst>
                <a:gd name="T0" fmla="*/ 6 w 569"/>
                <a:gd name="T1" fmla="*/ 1697 h 1709"/>
                <a:gd name="T2" fmla="*/ 52 w 569"/>
                <a:gd name="T3" fmla="*/ 1659 h 1709"/>
                <a:gd name="T4" fmla="*/ 108 w 569"/>
                <a:gd name="T5" fmla="*/ 1650 h 1709"/>
                <a:gd name="T6" fmla="*/ 180 w 569"/>
                <a:gd name="T7" fmla="*/ 1649 h 1709"/>
                <a:gd name="T8" fmla="*/ 220 w 569"/>
                <a:gd name="T9" fmla="*/ 1620 h 1709"/>
                <a:gd name="T10" fmla="*/ 233 w 569"/>
                <a:gd name="T11" fmla="*/ 1587 h 1709"/>
                <a:gd name="T12" fmla="*/ 230 w 569"/>
                <a:gd name="T13" fmla="*/ 1525 h 1709"/>
                <a:gd name="T14" fmla="*/ 239 w 569"/>
                <a:gd name="T15" fmla="*/ 1468 h 1709"/>
                <a:gd name="T16" fmla="*/ 256 w 569"/>
                <a:gd name="T17" fmla="*/ 1449 h 1709"/>
                <a:gd name="T18" fmla="*/ 285 w 569"/>
                <a:gd name="T19" fmla="*/ 1445 h 1709"/>
                <a:gd name="T20" fmla="*/ 291 w 569"/>
                <a:gd name="T21" fmla="*/ 1401 h 1709"/>
                <a:gd name="T22" fmla="*/ 314 w 569"/>
                <a:gd name="T23" fmla="*/ 1372 h 1709"/>
                <a:gd name="T24" fmla="*/ 373 w 569"/>
                <a:gd name="T25" fmla="*/ 1345 h 1709"/>
                <a:gd name="T26" fmla="*/ 406 w 569"/>
                <a:gd name="T27" fmla="*/ 1266 h 1709"/>
                <a:gd name="T28" fmla="*/ 435 w 569"/>
                <a:gd name="T29" fmla="*/ 1236 h 1709"/>
                <a:gd name="T30" fmla="*/ 444 w 569"/>
                <a:gd name="T31" fmla="*/ 1214 h 1709"/>
                <a:gd name="T32" fmla="*/ 429 w 569"/>
                <a:gd name="T33" fmla="*/ 1187 h 1709"/>
                <a:gd name="T34" fmla="*/ 390 w 569"/>
                <a:gd name="T35" fmla="*/ 1146 h 1709"/>
                <a:gd name="T36" fmla="*/ 382 w 569"/>
                <a:gd name="T37" fmla="*/ 1112 h 1709"/>
                <a:gd name="T38" fmla="*/ 397 w 569"/>
                <a:gd name="T39" fmla="*/ 1076 h 1709"/>
                <a:gd name="T40" fmla="*/ 459 w 569"/>
                <a:gd name="T41" fmla="*/ 1011 h 1709"/>
                <a:gd name="T42" fmla="*/ 474 w 569"/>
                <a:gd name="T43" fmla="*/ 951 h 1709"/>
                <a:gd name="T44" fmla="*/ 493 w 569"/>
                <a:gd name="T45" fmla="*/ 920 h 1709"/>
                <a:gd name="T46" fmla="*/ 527 w 569"/>
                <a:gd name="T47" fmla="*/ 891 h 1709"/>
                <a:gd name="T48" fmla="*/ 527 w 569"/>
                <a:gd name="T49" fmla="*/ 877 h 1709"/>
                <a:gd name="T50" fmla="*/ 494 w 569"/>
                <a:gd name="T51" fmla="*/ 855 h 1709"/>
                <a:gd name="T52" fmla="*/ 490 w 569"/>
                <a:gd name="T53" fmla="*/ 830 h 1709"/>
                <a:gd name="T54" fmla="*/ 514 w 569"/>
                <a:gd name="T55" fmla="*/ 795 h 1709"/>
                <a:gd name="T56" fmla="*/ 511 w 569"/>
                <a:gd name="T57" fmla="*/ 773 h 1709"/>
                <a:gd name="T58" fmla="*/ 457 w 569"/>
                <a:gd name="T59" fmla="*/ 711 h 1709"/>
                <a:gd name="T60" fmla="*/ 436 w 569"/>
                <a:gd name="T61" fmla="*/ 668 h 1709"/>
                <a:gd name="T62" fmla="*/ 436 w 569"/>
                <a:gd name="T63" fmla="*/ 625 h 1709"/>
                <a:gd name="T64" fmla="*/ 449 w 569"/>
                <a:gd name="T65" fmla="*/ 601 h 1709"/>
                <a:gd name="T66" fmla="*/ 445 w 569"/>
                <a:gd name="T67" fmla="*/ 580 h 1709"/>
                <a:gd name="T68" fmla="*/ 462 w 569"/>
                <a:gd name="T69" fmla="*/ 554 h 1709"/>
                <a:gd name="T70" fmla="*/ 524 w 569"/>
                <a:gd name="T71" fmla="*/ 513 h 1709"/>
                <a:gd name="T72" fmla="*/ 537 w 569"/>
                <a:gd name="T73" fmla="*/ 462 h 1709"/>
                <a:gd name="T74" fmla="*/ 527 w 569"/>
                <a:gd name="T75" fmla="*/ 423 h 1709"/>
                <a:gd name="T76" fmla="*/ 490 w 569"/>
                <a:gd name="T77" fmla="*/ 367 h 1709"/>
                <a:gd name="T78" fmla="*/ 478 w 569"/>
                <a:gd name="T79" fmla="*/ 314 h 1709"/>
                <a:gd name="T80" fmla="*/ 488 w 569"/>
                <a:gd name="T81" fmla="*/ 290 h 1709"/>
                <a:gd name="T82" fmla="*/ 526 w 569"/>
                <a:gd name="T83" fmla="*/ 272 h 1709"/>
                <a:gd name="T84" fmla="*/ 547 w 569"/>
                <a:gd name="T85" fmla="*/ 252 h 1709"/>
                <a:gd name="T86" fmla="*/ 539 w 569"/>
                <a:gd name="T87" fmla="*/ 219 h 1709"/>
                <a:gd name="T88" fmla="*/ 513 w 569"/>
                <a:gd name="T89" fmla="*/ 171 h 1709"/>
                <a:gd name="T90" fmla="*/ 516 w 569"/>
                <a:gd name="T91" fmla="*/ 150 h 1709"/>
                <a:gd name="T92" fmla="*/ 557 w 569"/>
                <a:gd name="T93" fmla="*/ 108 h 1709"/>
                <a:gd name="T94" fmla="*/ 569 w 569"/>
                <a:gd name="T95" fmla="*/ 63 h 1709"/>
                <a:gd name="T96" fmla="*/ 554 w 569"/>
                <a:gd name="T97"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9" h="1709" extrusionOk="0">
                  <a:moveTo>
                    <a:pt x="0" y="1709"/>
                  </a:moveTo>
                  <a:lnTo>
                    <a:pt x="6" y="1697"/>
                  </a:lnTo>
                  <a:lnTo>
                    <a:pt x="27" y="1672"/>
                  </a:lnTo>
                  <a:lnTo>
                    <a:pt x="52" y="1659"/>
                  </a:lnTo>
                  <a:lnTo>
                    <a:pt x="86" y="1652"/>
                  </a:lnTo>
                  <a:lnTo>
                    <a:pt x="108" y="1650"/>
                  </a:lnTo>
                  <a:lnTo>
                    <a:pt x="158" y="1655"/>
                  </a:lnTo>
                  <a:lnTo>
                    <a:pt x="180" y="1649"/>
                  </a:lnTo>
                  <a:lnTo>
                    <a:pt x="197" y="1642"/>
                  </a:lnTo>
                  <a:lnTo>
                    <a:pt x="220" y="1620"/>
                  </a:lnTo>
                  <a:lnTo>
                    <a:pt x="229" y="1604"/>
                  </a:lnTo>
                  <a:lnTo>
                    <a:pt x="233" y="1587"/>
                  </a:lnTo>
                  <a:lnTo>
                    <a:pt x="229" y="1545"/>
                  </a:lnTo>
                  <a:lnTo>
                    <a:pt x="230" y="1525"/>
                  </a:lnTo>
                  <a:lnTo>
                    <a:pt x="232" y="1506"/>
                  </a:lnTo>
                  <a:lnTo>
                    <a:pt x="239" y="1468"/>
                  </a:lnTo>
                  <a:lnTo>
                    <a:pt x="246" y="1455"/>
                  </a:lnTo>
                  <a:lnTo>
                    <a:pt x="256" y="1449"/>
                  </a:lnTo>
                  <a:lnTo>
                    <a:pt x="277" y="1450"/>
                  </a:lnTo>
                  <a:lnTo>
                    <a:pt x="285" y="1445"/>
                  </a:lnTo>
                  <a:lnTo>
                    <a:pt x="291" y="1434"/>
                  </a:lnTo>
                  <a:lnTo>
                    <a:pt x="291" y="1401"/>
                  </a:lnTo>
                  <a:lnTo>
                    <a:pt x="298" y="1387"/>
                  </a:lnTo>
                  <a:lnTo>
                    <a:pt x="314" y="1372"/>
                  </a:lnTo>
                  <a:lnTo>
                    <a:pt x="363" y="1349"/>
                  </a:lnTo>
                  <a:lnTo>
                    <a:pt x="373" y="1345"/>
                  </a:lnTo>
                  <a:lnTo>
                    <a:pt x="386" y="1315"/>
                  </a:lnTo>
                  <a:lnTo>
                    <a:pt x="406" y="1266"/>
                  </a:lnTo>
                  <a:lnTo>
                    <a:pt x="416" y="1252"/>
                  </a:lnTo>
                  <a:lnTo>
                    <a:pt x="435" y="1236"/>
                  </a:lnTo>
                  <a:lnTo>
                    <a:pt x="444" y="1223"/>
                  </a:lnTo>
                  <a:lnTo>
                    <a:pt x="444" y="1214"/>
                  </a:lnTo>
                  <a:lnTo>
                    <a:pt x="442" y="1205"/>
                  </a:lnTo>
                  <a:lnTo>
                    <a:pt x="429" y="1187"/>
                  </a:lnTo>
                  <a:lnTo>
                    <a:pt x="400" y="1162"/>
                  </a:lnTo>
                  <a:lnTo>
                    <a:pt x="390" y="1146"/>
                  </a:lnTo>
                  <a:lnTo>
                    <a:pt x="385" y="1132"/>
                  </a:lnTo>
                  <a:lnTo>
                    <a:pt x="382" y="1112"/>
                  </a:lnTo>
                  <a:lnTo>
                    <a:pt x="386" y="1096"/>
                  </a:lnTo>
                  <a:lnTo>
                    <a:pt x="397" y="1076"/>
                  </a:lnTo>
                  <a:lnTo>
                    <a:pt x="444" y="1033"/>
                  </a:lnTo>
                  <a:lnTo>
                    <a:pt x="459" y="1011"/>
                  </a:lnTo>
                  <a:lnTo>
                    <a:pt x="468" y="989"/>
                  </a:lnTo>
                  <a:lnTo>
                    <a:pt x="474" y="951"/>
                  </a:lnTo>
                  <a:lnTo>
                    <a:pt x="481" y="935"/>
                  </a:lnTo>
                  <a:lnTo>
                    <a:pt x="493" y="920"/>
                  </a:lnTo>
                  <a:lnTo>
                    <a:pt x="517" y="903"/>
                  </a:lnTo>
                  <a:lnTo>
                    <a:pt x="527" y="891"/>
                  </a:lnTo>
                  <a:lnTo>
                    <a:pt x="529" y="884"/>
                  </a:lnTo>
                  <a:lnTo>
                    <a:pt x="527" y="877"/>
                  </a:lnTo>
                  <a:lnTo>
                    <a:pt x="517" y="867"/>
                  </a:lnTo>
                  <a:lnTo>
                    <a:pt x="494" y="855"/>
                  </a:lnTo>
                  <a:lnTo>
                    <a:pt x="488" y="843"/>
                  </a:lnTo>
                  <a:lnTo>
                    <a:pt x="490" y="830"/>
                  </a:lnTo>
                  <a:lnTo>
                    <a:pt x="507" y="811"/>
                  </a:lnTo>
                  <a:lnTo>
                    <a:pt x="514" y="795"/>
                  </a:lnTo>
                  <a:lnTo>
                    <a:pt x="514" y="785"/>
                  </a:lnTo>
                  <a:lnTo>
                    <a:pt x="511" y="773"/>
                  </a:lnTo>
                  <a:lnTo>
                    <a:pt x="494" y="749"/>
                  </a:lnTo>
                  <a:lnTo>
                    <a:pt x="457" y="711"/>
                  </a:lnTo>
                  <a:lnTo>
                    <a:pt x="442" y="690"/>
                  </a:lnTo>
                  <a:lnTo>
                    <a:pt x="436" y="668"/>
                  </a:lnTo>
                  <a:lnTo>
                    <a:pt x="433" y="637"/>
                  </a:lnTo>
                  <a:lnTo>
                    <a:pt x="436" y="625"/>
                  </a:lnTo>
                  <a:lnTo>
                    <a:pt x="444" y="611"/>
                  </a:lnTo>
                  <a:lnTo>
                    <a:pt x="449" y="601"/>
                  </a:lnTo>
                  <a:lnTo>
                    <a:pt x="449" y="595"/>
                  </a:lnTo>
                  <a:lnTo>
                    <a:pt x="445" y="580"/>
                  </a:lnTo>
                  <a:lnTo>
                    <a:pt x="449" y="567"/>
                  </a:lnTo>
                  <a:lnTo>
                    <a:pt x="462" y="554"/>
                  </a:lnTo>
                  <a:lnTo>
                    <a:pt x="510" y="529"/>
                  </a:lnTo>
                  <a:lnTo>
                    <a:pt x="524" y="513"/>
                  </a:lnTo>
                  <a:lnTo>
                    <a:pt x="533" y="495"/>
                  </a:lnTo>
                  <a:lnTo>
                    <a:pt x="537" y="462"/>
                  </a:lnTo>
                  <a:lnTo>
                    <a:pt x="534" y="444"/>
                  </a:lnTo>
                  <a:lnTo>
                    <a:pt x="527" y="423"/>
                  </a:lnTo>
                  <a:lnTo>
                    <a:pt x="500" y="386"/>
                  </a:lnTo>
                  <a:lnTo>
                    <a:pt x="490" y="367"/>
                  </a:lnTo>
                  <a:lnTo>
                    <a:pt x="484" y="349"/>
                  </a:lnTo>
                  <a:lnTo>
                    <a:pt x="478" y="314"/>
                  </a:lnTo>
                  <a:lnTo>
                    <a:pt x="484" y="297"/>
                  </a:lnTo>
                  <a:lnTo>
                    <a:pt x="488" y="290"/>
                  </a:lnTo>
                  <a:lnTo>
                    <a:pt x="506" y="279"/>
                  </a:lnTo>
                  <a:lnTo>
                    <a:pt x="526" y="272"/>
                  </a:lnTo>
                  <a:lnTo>
                    <a:pt x="543" y="261"/>
                  </a:lnTo>
                  <a:lnTo>
                    <a:pt x="547" y="252"/>
                  </a:lnTo>
                  <a:lnTo>
                    <a:pt x="549" y="241"/>
                  </a:lnTo>
                  <a:lnTo>
                    <a:pt x="539" y="219"/>
                  </a:lnTo>
                  <a:lnTo>
                    <a:pt x="524" y="196"/>
                  </a:lnTo>
                  <a:lnTo>
                    <a:pt x="513" y="171"/>
                  </a:lnTo>
                  <a:lnTo>
                    <a:pt x="513" y="160"/>
                  </a:lnTo>
                  <a:lnTo>
                    <a:pt x="516" y="150"/>
                  </a:lnTo>
                  <a:lnTo>
                    <a:pt x="530" y="131"/>
                  </a:lnTo>
                  <a:lnTo>
                    <a:pt x="557" y="108"/>
                  </a:lnTo>
                  <a:lnTo>
                    <a:pt x="567" y="89"/>
                  </a:lnTo>
                  <a:lnTo>
                    <a:pt x="569" y="63"/>
                  </a:lnTo>
                  <a:lnTo>
                    <a:pt x="556" y="7"/>
                  </a:lnTo>
                  <a:lnTo>
                    <a:pt x="554"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5" name="Freeform 123"/>
            <p:cNvSpPr/>
            <p:nvPr/>
          </p:nvSpPr>
          <p:spPr bwMode="auto">
            <a:xfrm>
              <a:off x="582613" y="1514475"/>
              <a:ext cx="2422525" cy="0"/>
            </a:xfrm>
            <a:custGeom>
              <a:avLst/>
              <a:gdLst>
                <a:gd name="T0" fmla="*/ 0 w 4578"/>
                <a:gd name="T1" fmla="*/ 1 h 1"/>
                <a:gd name="T2" fmla="*/ 1220 w 4578"/>
                <a:gd name="T3" fmla="*/ 1 h 1"/>
                <a:gd name="T4" fmla="*/ 2338 w 4578"/>
                <a:gd name="T5" fmla="*/ 1 h 1"/>
                <a:gd name="T6" fmla="*/ 4578 w 4578"/>
                <a:gd name="T7" fmla="*/ 0 h 1"/>
              </a:gdLst>
              <a:ahLst/>
              <a:cxnLst>
                <a:cxn ang="0">
                  <a:pos x="T0" y="T1"/>
                </a:cxn>
                <a:cxn ang="0">
                  <a:pos x="T2" y="T3"/>
                </a:cxn>
                <a:cxn ang="0">
                  <a:pos x="T4" y="T5"/>
                </a:cxn>
                <a:cxn ang="0">
                  <a:pos x="T6" y="T7"/>
                </a:cxn>
              </a:cxnLst>
              <a:rect l="0" t="0" r="r" b="b"/>
              <a:pathLst>
                <a:path w="4578" h="1" extrusionOk="0">
                  <a:moveTo>
                    <a:pt x="0" y="1"/>
                  </a:moveTo>
                  <a:lnTo>
                    <a:pt x="1220" y="1"/>
                  </a:lnTo>
                  <a:lnTo>
                    <a:pt x="2338" y="1"/>
                  </a:lnTo>
                  <a:lnTo>
                    <a:pt x="4578"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6" name="Freeform 124"/>
            <p:cNvSpPr/>
            <p:nvPr/>
          </p:nvSpPr>
          <p:spPr bwMode="auto">
            <a:xfrm>
              <a:off x="1208088" y="1503363"/>
              <a:ext cx="26988" cy="20638"/>
            </a:xfrm>
            <a:custGeom>
              <a:avLst/>
              <a:gdLst>
                <a:gd name="T0" fmla="*/ 0 w 51"/>
                <a:gd name="T1" fmla="*/ 0 h 39"/>
                <a:gd name="T2" fmla="*/ 51 w 51"/>
                <a:gd name="T3" fmla="*/ 20 h 39"/>
                <a:gd name="T4" fmla="*/ 0 w 51"/>
                <a:gd name="T5" fmla="*/ 39 h 39"/>
                <a:gd name="T6" fmla="*/ 5 w 51"/>
                <a:gd name="T7" fmla="*/ 29 h 39"/>
                <a:gd name="T8" fmla="*/ 5 w 51"/>
                <a:gd name="T9" fmla="*/ 10 h 39"/>
                <a:gd name="T10" fmla="*/ 0 w 51"/>
                <a:gd name="T11" fmla="*/ 0 h 39"/>
              </a:gdLst>
              <a:ahLst/>
              <a:cxnLst>
                <a:cxn ang="0">
                  <a:pos x="T0" y="T1"/>
                </a:cxn>
                <a:cxn ang="0">
                  <a:pos x="T2" y="T3"/>
                </a:cxn>
                <a:cxn ang="0">
                  <a:pos x="T4" y="T5"/>
                </a:cxn>
                <a:cxn ang="0">
                  <a:pos x="T6" y="T7"/>
                </a:cxn>
                <a:cxn ang="0">
                  <a:pos x="T8" y="T9"/>
                </a:cxn>
                <a:cxn ang="0">
                  <a:pos x="T10" y="T11"/>
                </a:cxn>
              </a:cxnLst>
              <a:rect l="0" t="0" r="r" b="b"/>
              <a:pathLst>
                <a:path w="51" h="39" extrusionOk="0">
                  <a:moveTo>
                    <a:pt x="0" y="0"/>
                  </a:moveTo>
                  <a:lnTo>
                    <a:pt x="51" y="20"/>
                  </a:lnTo>
                  <a:lnTo>
                    <a:pt x="0" y="39"/>
                  </a:lnTo>
                  <a:lnTo>
                    <a:pt x="5" y="29"/>
                  </a:lnTo>
                  <a:lnTo>
                    <a:pt x="5"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7" name="Freeform 125"/>
            <p:cNvSpPr/>
            <p:nvPr/>
          </p:nvSpPr>
          <p:spPr bwMode="auto">
            <a:xfrm>
              <a:off x="1798638" y="1504950"/>
              <a:ext cx="26988" cy="19050"/>
            </a:xfrm>
            <a:custGeom>
              <a:avLst/>
              <a:gdLst>
                <a:gd name="T0" fmla="*/ 0 w 52"/>
                <a:gd name="T1" fmla="*/ 0 h 37"/>
                <a:gd name="T2" fmla="*/ 52 w 52"/>
                <a:gd name="T3" fmla="*/ 18 h 37"/>
                <a:gd name="T4" fmla="*/ 0 w 52"/>
                <a:gd name="T5" fmla="*/ 37 h 37"/>
                <a:gd name="T6" fmla="*/ 6 w 52"/>
                <a:gd name="T7" fmla="*/ 27 h 37"/>
                <a:gd name="T8" fmla="*/ 6 w 52"/>
                <a:gd name="T9" fmla="*/ 8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8"/>
                  </a:lnTo>
                  <a:lnTo>
                    <a:pt x="0" y="37"/>
                  </a:lnTo>
                  <a:lnTo>
                    <a:pt x="6" y="27"/>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8" name="Freeform 126"/>
            <p:cNvSpPr/>
            <p:nvPr/>
          </p:nvSpPr>
          <p:spPr bwMode="auto">
            <a:xfrm>
              <a:off x="415925" y="2038349"/>
              <a:ext cx="2589213" cy="333375"/>
            </a:xfrm>
            <a:custGeom>
              <a:avLst/>
              <a:gdLst>
                <a:gd name="T0" fmla="*/ 0 w 4894"/>
                <a:gd name="T1" fmla="*/ 573 h 628"/>
                <a:gd name="T2" fmla="*/ 188 w 4894"/>
                <a:gd name="T3" fmla="*/ 575 h 628"/>
                <a:gd name="T4" fmla="*/ 513 w 4894"/>
                <a:gd name="T5" fmla="*/ 568 h 628"/>
                <a:gd name="T6" fmla="*/ 670 w 4894"/>
                <a:gd name="T7" fmla="*/ 550 h 628"/>
                <a:gd name="T8" fmla="*/ 896 w 4894"/>
                <a:gd name="T9" fmla="*/ 514 h 628"/>
                <a:gd name="T10" fmla="*/ 1046 w 4894"/>
                <a:gd name="T11" fmla="*/ 475 h 628"/>
                <a:gd name="T12" fmla="*/ 1119 w 4894"/>
                <a:gd name="T13" fmla="*/ 450 h 628"/>
                <a:gd name="T14" fmla="*/ 1201 w 4894"/>
                <a:gd name="T15" fmla="*/ 379 h 628"/>
                <a:gd name="T16" fmla="*/ 1312 w 4894"/>
                <a:gd name="T17" fmla="*/ 265 h 628"/>
                <a:gd name="T18" fmla="*/ 1379 w 4894"/>
                <a:gd name="T19" fmla="*/ 200 h 628"/>
                <a:gd name="T20" fmla="*/ 1425 w 4894"/>
                <a:gd name="T21" fmla="*/ 164 h 628"/>
                <a:gd name="T22" fmla="*/ 1479 w 4894"/>
                <a:gd name="T23" fmla="*/ 133 h 628"/>
                <a:gd name="T24" fmla="*/ 1548 w 4894"/>
                <a:gd name="T25" fmla="*/ 105 h 628"/>
                <a:gd name="T26" fmla="*/ 1590 w 4894"/>
                <a:gd name="T27" fmla="*/ 94 h 628"/>
                <a:gd name="T28" fmla="*/ 1671 w 4894"/>
                <a:gd name="T29" fmla="*/ 75 h 628"/>
                <a:gd name="T30" fmla="*/ 1906 w 4894"/>
                <a:gd name="T31" fmla="*/ 38 h 628"/>
                <a:gd name="T32" fmla="*/ 2181 w 4894"/>
                <a:gd name="T33" fmla="*/ 9 h 628"/>
                <a:gd name="T34" fmla="*/ 2381 w 4894"/>
                <a:gd name="T35" fmla="*/ 0 h 628"/>
                <a:gd name="T36" fmla="*/ 2499 w 4894"/>
                <a:gd name="T37" fmla="*/ 2 h 628"/>
                <a:gd name="T38" fmla="*/ 2549 w 4894"/>
                <a:gd name="T39" fmla="*/ 6 h 628"/>
                <a:gd name="T40" fmla="*/ 2646 w 4894"/>
                <a:gd name="T41" fmla="*/ 19 h 628"/>
                <a:gd name="T42" fmla="*/ 2813 w 4894"/>
                <a:gd name="T43" fmla="*/ 56 h 628"/>
                <a:gd name="T44" fmla="*/ 2957 w 4894"/>
                <a:gd name="T45" fmla="*/ 107 h 628"/>
                <a:gd name="T46" fmla="*/ 3081 w 4894"/>
                <a:gd name="T47" fmla="*/ 163 h 628"/>
                <a:gd name="T48" fmla="*/ 3137 w 4894"/>
                <a:gd name="T49" fmla="*/ 192 h 628"/>
                <a:gd name="T50" fmla="*/ 3177 w 4894"/>
                <a:gd name="T51" fmla="*/ 210 h 628"/>
                <a:gd name="T52" fmla="*/ 3252 w 4894"/>
                <a:gd name="T53" fmla="*/ 255 h 628"/>
                <a:gd name="T54" fmla="*/ 3360 w 4894"/>
                <a:gd name="T55" fmla="*/ 333 h 628"/>
                <a:gd name="T56" fmla="*/ 3493 w 4894"/>
                <a:gd name="T57" fmla="*/ 441 h 628"/>
                <a:gd name="T58" fmla="*/ 3586 w 4894"/>
                <a:gd name="T59" fmla="*/ 510 h 628"/>
                <a:gd name="T60" fmla="*/ 3645 w 4894"/>
                <a:gd name="T61" fmla="*/ 545 h 628"/>
                <a:gd name="T62" fmla="*/ 3674 w 4894"/>
                <a:gd name="T63" fmla="*/ 558 h 628"/>
                <a:gd name="T64" fmla="*/ 3725 w 4894"/>
                <a:gd name="T65" fmla="*/ 573 h 628"/>
                <a:gd name="T66" fmla="*/ 3846 w 4894"/>
                <a:gd name="T67" fmla="*/ 596 h 628"/>
                <a:gd name="T68" fmla="*/ 4054 w 4894"/>
                <a:gd name="T69" fmla="*/ 612 h 628"/>
                <a:gd name="T70" fmla="*/ 4206 w 4894"/>
                <a:gd name="T71" fmla="*/ 615 h 628"/>
                <a:gd name="T72" fmla="*/ 4651 w 4894"/>
                <a:gd name="T73" fmla="*/ 622 h 628"/>
                <a:gd name="T74" fmla="*/ 4894 w 4894"/>
                <a:gd name="T75" fmla="*/ 62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94" h="628" extrusionOk="0">
                  <a:moveTo>
                    <a:pt x="0" y="573"/>
                  </a:moveTo>
                  <a:lnTo>
                    <a:pt x="188" y="575"/>
                  </a:lnTo>
                  <a:lnTo>
                    <a:pt x="513" y="568"/>
                  </a:lnTo>
                  <a:lnTo>
                    <a:pt x="670" y="550"/>
                  </a:lnTo>
                  <a:lnTo>
                    <a:pt x="896" y="514"/>
                  </a:lnTo>
                  <a:lnTo>
                    <a:pt x="1046" y="475"/>
                  </a:lnTo>
                  <a:lnTo>
                    <a:pt x="1119" y="450"/>
                  </a:lnTo>
                  <a:lnTo>
                    <a:pt x="1201" y="379"/>
                  </a:lnTo>
                  <a:lnTo>
                    <a:pt x="1312" y="265"/>
                  </a:lnTo>
                  <a:lnTo>
                    <a:pt x="1379" y="200"/>
                  </a:lnTo>
                  <a:lnTo>
                    <a:pt x="1425" y="164"/>
                  </a:lnTo>
                  <a:lnTo>
                    <a:pt x="1479" y="133"/>
                  </a:lnTo>
                  <a:lnTo>
                    <a:pt x="1548" y="105"/>
                  </a:lnTo>
                  <a:lnTo>
                    <a:pt x="1590" y="94"/>
                  </a:lnTo>
                  <a:lnTo>
                    <a:pt x="1671" y="75"/>
                  </a:lnTo>
                  <a:lnTo>
                    <a:pt x="1906" y="38"/>
                  </a:lnTo>
                  <a:lnTo>
                    <a:pt x="2181" y="9"/>
                  </a:lnTo>
                  <a:lnTo>
                    <a:pt x="2381" y="0"/>
                  </a:lnTo>
                  <a:lnTo>
                    <a:pt x="2499" y="2"/>
                  </a:lnTo>
                  <a:lnTo>
                    <a:pt x="2549" y="6"/>
                  </a:lnTo>
                  <a:lnTo>
                    <a:pt x="2646" y="19"/>
                  </a:lnTo>
                  <a:lnTo>
                    <a:pt x="2813" y="56"/>
                  </a:lnTo>
                  <a:lnTo>
                    <a:pt x="2957" y="107"/>
                  </a:lnTo>
                  <a:lnTo>
                    <a:pt x="3081" y="163"/>
                  </a:lnTo>
                  <a:lnTo>
                    <a:pt x="3137" y="192"/>
                  </a:lnTo>
                  <a:lnTo>
                    <a:pt x="3177" y="210"/>
                  </a:lnTo>
                  <a:lnTo>
                    <a:pt x="3252" y="255"/>
                  </a:lnTo>
                  <a:lnTo>
                    <a:pt x="3360" y="333"/>
                  </a:lnTo>
                  <a:lnTo>
                    <a:pt x="3493" y="441"/>
                  </a:lnTo>
                  <a:lnTo>
                    <a:pt x="3586" y="510"/>
                  </a:lnTo>
                  <a:lnTo>
                    <a:pt x="3645" y="545"/>
                  </a:lnTo>
                  <a:lnTo>
                    <a:pt x="3674" y="558"/>
                  </a:lnTo>
                  <a:lnTo>
                    <a:pt x="3725" y="573"/>
                  </a:lnTo>
                  <a:lnTo>
                    <a:pt x="3846" y="596"/>
                  </a:lnTo>
                  <a:lnTo>
                    <a:pt x="4054" y="612"/>
                  </a:lnTo>
                  <a:lnTo>
                    <a:pt x="4206" y="615"/>
                  </a:lnTo>
                  <a:lnTo>
                    <a:pt x="4651" y="622"/>
                  </a:lnTo>
                  <a:lnTo>
                    <a:pt x="4894" y="62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9" name="Freeform 127"/>
            <p:cNvSpPr/>
            <p:nvPr/>
          </p:nvSpPr>
          <p:spPr bwMode="auto">
            <a:xfrm>
              <a:off x="663575" y="2330450"/>
              <a:ext cx="28575" cy="20638"/>
            </a:xfrm>
            <a:custGeom>
              <a:avLst/>
              <a:gdLst>
                <a:gd name="T0" fmla="*/ 0 w 53"/>
                <a:gd name="T1" fmla="*/ 0 h 37"/>
                <a:gd name="T2" fmla="*/ 53 w 53"/>
                <a:gd name="T3" fmla="*/ 14 h 37"/>
                <a:gd name="T4" fmla="*/ 4 w 53"/>
                <a:gd name="T5" fmla="*/ 37 h 37"/>
                <a:gd name="T6" fmla="*/ 8 w 53"/>
                <a:gd name="T7" fmla="*/ 29 h 37"/>
                <a:gd name="T8" fmla="*/ 6 w 53"/>
                <a:gd name="T9" fmla="*/ 8 h 37"/>
                <a:gd name="T10" fmla="*/ 0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0" y="0"/>
                  </a:moveTo>
                  <a:lnTo>
                    <a:pt x="53" y="14"/>
                  </a:lnTo>
                  <a:lnTo>
                    <a:pt x="4" y="37"/>
                  </a:lnTo>
                  <a:lnTo>
                    <a:pt x="8" y="29"/>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0" name="Freeform 128"/>
            <p:cNvSpPr/>
            <p:nvPr/>
          </p:nvSpPr>
          <p:spPr bwMode="auto">
            <a:xfrm>
              <a:off x="984250" y="2273300"/>
              <a:ext cx="28575" cy="22225"/>
            </a:xfrm>
            <a:custGeom>
              <a:avLst/>
              <a:gdLst>
                <a:gd name="T0" fmla="*/ 0 w 53"/>
                <a:gd name="T1" fmla="*/ 10 h 42"/>
                <a:gd name="T2" fmla="*/ 53 w 53"/>
                <a:gd name="T3" fmla="*/ 0 h 42"/>
                <a:gd name="T4" fmla="*/ 18 w 53"/>
                <a:gd name="T5" fmla="*/ 42 h 42"/>
                <a:gd name="T6" fmla="*/ 18 w 53"/>
                <a:gd name="T7" fmla="*/ 31 h 42"/>
                <a:gd name="T8" fmla="*/ 8 w 53"/>
                <a:gd name="T9" fmla="*/ 14 h 42"/>
                <a:gd name="T10" fmla="*/ 0 w 53"/>
                <a:gd name="T11" fmla="*/ 10 h 42"/>
              </a:gdLst>
              <a:ahLst/>
              <a:cxnLst>
                <a:cxn ang="0">
                  <a:pos x="T0" y="T1"/>
                </a:cxn>
                <a:cxn ang="0">
                  <a:pos x="T2" y="T3"/>
                </a:cxn>
                <a:cxn ang="0">
                  <a:pos x="T4" y="T5"/>
                </a:cxn>
                <a:cxn ang="0">
                  <a:pos x="T6" y="T7"/>
                </a:cxn>
                <a:cxn ang="0">
                  <a:pos x="T8" y="T9"/>
                </a:cxn>
                <a:cxn ang="0">
                  <a:pos x="T10" y="T11"/>
                </a:cxn>
              </a:cxnLst>
              <a:rect l="0" t="0" r="r" b="b"/>
              <a:pathLst>
                <a:path w="53" h="42" extrusionOk="0">
                  <a:moveTo>
                    <a:pt x="0" y="10"/>
                  </a:moveTo>
                  <a:lnTo>
                    <a:pt x="53" y="0"/>
                  </a:lnTo>
                  <a:lnTo>
                    <a:pt x="18" y="42"/>
                  </a:lnTo>
                  <a:lnTo>
                    <a:pt x="18" y="31"/>
                  </a:lnTo>
                  <a:lnTo>
                    <a:pt x="8" y="14"/>
                  </a:lnTo>
                  <a:lnTo>
                    <a:pt x="0" y="1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1" name="Freeform 129"/>
            <p:cNvSpPr/>
            <p:nvPr/>
          </p:nvSpPr>
          <p:spPr bwMode="auto">
            <a:xfrm>
              <a:off x="1233488" y="2084388"/>
              <a:ext cx="28575" cy="19050"/>
            </a:xfrm>
            <a:custGeom>
              <a:avLst/>
              <a:gdLst>
                <a:gd name="T0" fmla="*/ 0 w 54"/>
                <a:gd name="T1" fmla="*/ 0 h 36"/>
                <a:gd name="T2" fmla="*/ 54 w 54"/>
                <a:gd name="T3" fmla="*/ 4 h 36"/>
                <a:gd name="T4" fmla="*/ 10 w 54"/>
                <a:gd name="T5" fmla="*/ 36 h 36"/>
                <a:gd name="T6" fmla="*/ 13 w 54"/>
                <a:gd name="T7" fmla="*/ 26 h 36"/>
                <a:gd name="T8" fmla="*/ 7 w 54"/>
                <a:gd name="T9" fmla="*/ 7 h 36"/>
                <a:gd name="T10" fmla="*/ 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0" y="0"/>
                  </a:moveTo>
                  <a:lnTo>
                    <a:pt x="54" y="4"/>
                  </a:lnTo>
                  <a:lnTo>
                    <a:pt x="10" y="36"/>
                  </a:lnTo>
                  <a:lnTo>
                    <a:pt x="13" y="26"/>
                  </a:lnTo>
                  <a:lnTo>
                    <a:pt x="7"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2" name="Freeform 130"/>
            <p:cNvSpPr/>
            <p:nvPr/>
          </p:nvSpPr>
          <p:spPr bwMode="auto">
            <a:xfrm>
              <a:off x="1743075" y="2030413"/>
              <a:ext cx="26988" cy="19050"/>
            </a:xfrm>
            <a:custGeom>
              <a:avLst/>
              <a:gdLst>
                <a:gd name="T0" fmla="*/ 3 w 51"/>
                <a:gd name="T1" fmla="*/ 0 h 37"/>
                <a:gd name="T2" fmla="*/ 51 w 51"/>
                <a:gd name="T3" fmla="*/ 24 h 37"/>
                <a:gd name="T4" fmla="*/ 0 w 51"/>
                <a:gd name="T5" fmla="*/ 37 h 37"/>
                <a:gd name="T6" fmla="*/ 5 w 51"/>
                <a:gd name="T7" fmla="*/ 30 h 37"/>
                <a:gd name="T8" fmla="*/ 7 w 51"/>
                <a:gd name="T9" fmla="*/ 10 h 37"/>
                <a:gd name="T10" fmla="*/ 3 w 51"/>
                <a:gd name="T11" fmla="*/ 0 h 37"/>
              </a:gdLst>
              <a:ahLst/>
              <a:cxnLst>
                <a:cxn ang="0">
                  <a:pos x="T0" y="T1"/>
                </a:cxn>
                <a:cxn ang="0">
                  <a:pos x="T2" y="T3"/>
                </a:cxn>
                <a:cxn ang="0">
                  <a:pos x="T4" y="T5"/>
                </a:cxn>
                <a:cxn ang="0">
                  <a:pos x="T6" y="T7"/>
                </a:cxn>
                <a:cxn ang="0">
                  <a:pos x="T8" y="T9"/>
                </a:cxn>
                <a:cxn ang="0">
                  <a:pos x="T10" y="T11"/>
                </a:cxn>
              </a:cxnLst>
              <a:rect l="0" t="0" r="r" b="b"/>
              <a:pathLst>
                <a:path w="51" h="37" extrusionOk="0">
                  <a:moveTo>
                    <a:pt x="3" y="0"/>
                  </a:moveTo>
                  <a:lnTo>
                    <a:pt x="51" y="24"/>
                  </a:lnTo>
                  <a:lnTo>
                    <a:pt x="0" y="37"/>
                  </a:lnTo>
                  <a:lnTo>
                    <a:pt x="5" y="30"/>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3" name="Freeform 131"/>
            <p:cNvSpPr/>
            <p:nvPr/>
          </p:nvSpPr>
          <p:spPr bwMode="auto">
            <a:xfrm>
              <a:off x="2051050" y="2122488"/>
              <a:ext cx="28575" cy="20638"/>
            </a:xfrm>
            <a:custGeom>
              <a:avLst/>
              <a:gdLst>
                <a:gd name="T0" fmla="*/ 16 w 54"/>
                <a:gd name="T1" fmla="*/ 0 h 39"/>
                <a:gd name="T2" fmla="*/ 54 w 54"/>
                <a:gd name="T3" fmla="*/ 39 h 39"/>
                <a:gd name="T4" fmla="*/ 0 w 54"/>
                <a:gd name="T5" fmla="*/ 35 h 39"/>
                <a:gd name="T6" fmla="*/ 9 w 54"/>
                <a:gd name="T7" fmla="*/ 29 h 39"/>
                <a:gd name="T8" fmla="*/ 18 w 54"/>
                <a:gd name="T9" fmla="*/ 10 h 39"/>
                <a:gd name="T10" fmla="*/ 16 w 54"/>
                <a:gd name="T11" fmla="*/ 0 h 39"/>
              </a:gdLst>
              <a:ahLst/>
              <a:cxnLst>
                <a:cxn ang="0">
                  <a:pos x="T0" y="T1"/>
                </a:cxn>
                <a:cxn ang="0">
                  <a:pos x="T2" y="T3"/>
                </a:cxn>
                <a:cxn ang="0">
                  <a:pos x="T4" y="T5"/>
                </a:cxn>
                <a:cxn ang="0">
                  <a:pos x="T6" y="T7"/>
                </a:cxn>
                <a:cxn ang="0">
                  <a:pos x="T8" y="T9"/>
                </a:cxn>
                <a:cxn ang="0">
                  <a:pos x="T10" y="T11"/>
                </a:cxn>
              </a:cxnLst>
              <a:rect l="0" t="0" r="r" b="b"/>
              <a:pathLst>
                <a:path w="54" h="39" extrusionOk="0">
                  <a:moveTo>
                    <a:pt x="16" y="0"/>
                  </a:moveTo>
                  <a:lnTo>
                    <a:pt x="54" y="39"/>
                  </a:lnTo>
                  <a:lnTo>
                    <a:pt x="0" y="35"/>
                  </a:lnTo>
                  <a:lnTo>
                    <a:pt x="9" y="29"/>
                  </a:lnTo>
                  <a:lnTo>
                    <a:pt x="18" y="10"/>
                  </a:lnTo>
                  <a:lnTo>
                    <a:pt x="1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4" name="Freeform 132"/>
            <p:cNvSpPr/>
            <p:nvPr/>
          </p:nvSpPr>
          <p:spPr bwMode="auto">
            <a:xfrm>
              <a:off x="2336800" y="2316163"/>
              <a:ext cx="28575" cy="19050"/>
            </a:xfrm>
            <a:custGeom>
              <a:avLst/>
              <a:gdLst>
                <a:gd name="T0" fmla="*/ 13 w 54"/>
                <a:gd name="T1" fmla="*/ 0 h 36"/>
                <a:gd name="T2" fmla="*/ 54 w 54"/>
                <a:gd name="T3" fmla="*/ 36 h 36"/>
                <a:gd name="T4" fmla="*/ 0 w 54"/>
                <a:gd name="T5" fmla="*/ 36 h 36"/>
                <a:gd name="T6" fmla="*/ 7 w 54"/>
                <a:gd name="T7" fmla="*/ 29 h 36"/>
                <a:gd name="T8" fmla="*/ 14 w 54"/>
                <a:gd name="T9" fmla="*/ 10 h 36"/>
                <a:gd name="T10" fmla="*/ 13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13" y="0"/>
                  </a:moveTo>
                  <a:lnTo>
                    <a:pt x="54" y="36"/>
                  </a:lnTo>
                  <a:lnTo>
                    <a:pt x="0" y="36"/>
                  </a:lnTo>
                  <a:lnTo>
                    <a:pt x="7" y="29"/>
                  </a:lnTo>
                  <a:lnTo>
                    <a:pt x="14" y="10"/>
                  </a:lnTo>
                  <a:lnTo>
                    <a:pt x="1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5" name="Freeform 133"/>
            <p:cNvSpPr/>
            <p:nvPr/>
          </p:nvSpPr>
          <p:spPr bwMode="auto">
            <a:xfrm>
              <a:off x="2619375" y="2354263"/>
              <a:ext cx="26988" cy="20638"/>
            </a:xfrm>
            <a:custGeom>
              <a:avLst/>
              <a:gdLst>
                <a:gd name="T0" fmla="*/ 0 w 51"/>
                <a:gd name="T1" fmla="*/ 0 h 38"/>
                <a:gd name="T2" fmla="*/ 51 w 51"/>
                <a:gd name="T3" fmla="*/ 19 h 38"/>
                <a:gd name="T4" fmla="*/ 0 w 51"/>
                <a:gd name="T5" fmla="*/ 38 h 38"/>
                <a:gd name="T6" fmla="*/ 5 w 51"/>
                <a:gd name="T7" fmla="*/ 29 h 38"/>
                <a:gd name="T8" fmla="*/ 5 w 51"/>
                <a:gd name="T9" fmla="*/ 9 h 38"/>
                <a:gd name="T10" fmla="*/ 0 w 51"/>
                <a:gd name="T11" fmla="*/ 0 h 38"/>
              </a:gdLst>
              <a:ahLst/>
              <a:cxnLst>
                <a:cxn ang="0">
                  <a:pos x="T0" y="T1"/>
                </a:cxn>
                <a:cxn ang="0">
                  <a:pos x="T2" y="T3"/>
                </a:cxn>
                <a:cxn ang="0">
                  <a:pos x="T4" y="T5"/>
                </a:cxn>
                <a:cxn ang="0">
                  <a:pos x="T6" y="T7"/>
                </a:cxn>
                <a:cxn ang="0">
                  <a:pos x="T8" y="T9"/>
                </a:cxn>
                <a:cxn ang="0">
                  <a:pos x="T10" y="T11"/>
                </a:cxn>
              </a:cxnLst>
              <a:rect l="0" t="0" r="r" b="b"/>
              <a:pathLst>
                <a:path w="51" h="38" extrusionOk="0">
                  <a:moveTo>
                    <a:pt x="0" y="0"/>
                  </a:moveTo>
                  <a:lnTo>
                    <a:pt x="51" y="19"/>
                  </a:lnTo>
                  <a:lnTo>
                    <a:pt x="0" y="38"/>
                  </a:lnTo>
                  <a:lnTo>
                    <a:pt x="5" y="29"/>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6" name="Freeform 134"/>
            <p:cNvSpPr/>
            <p:nvPr/>
          </p:nvSpPr>
          <p:spPr bwMode="auto">
            <a:xfrm>
              <a:off x="484188" y="1973263"/>
              <a:ext cx="2520950" cy="309563"/>
            </a:xfrm>
            <a:custGeom>
              <a:avLst/>
              <a:gdLst>
                <a:gd name="T0" fmla="*/ 0 w 4762"/>
                <a:gd name="T1" fmla="*/ 438 h 587"/>
                <a:gd name="T2" fmla="*/ 97 w 4762"/>
                <a:gd name="T3" fmla="*/ 436 h 587"/>
                <a:gd name="T4" fmla="*/ 323 w 4762"/>
                <a:gd name="T5" fmla="*/ 418 h 587"/>
                <a:gd name="T6" fmla="*/ 432 w 4762"/>
                <a:gd name="T7" fmla="*/ 402 h 587"/>
                <a:gd name="T8" fmla="*/ 695 w 4762"/>
                <a:gd name="T9" fmla="*/ 354 h 587"/>
                <a:gd name="T10" fmla="*/ 805 w 4762"/>
                <a:gd name="T11" fmla="*/ 327 h 587"/>
                <a:gd name="T12" fmla="*/ 873 w 4762"/>
                <a:gd name="T13" fmla="*/ 310 h 587"/>
                <a:gd name="T14" fmla="*/ 1010 w 4762"/>
                <a:gd name="T15" fmla="*/ 265 h 587"/>
                <a:gd name="T16" fmla="*/ 1209 w 4762"/>
                <a:gd name="T17" fmla="*/ 189 h 587"/>
                <a:gd name="T18" fmla="*/ 1324 w 4762"/>
                <a:gd name="T19" fmla="*/ 147 h 587"/>
                <a:gd name="T20" fmla="*/ 1439 w 4762"/>
                <a:gd name="T21" fmla="*/ 111 h 587"/>
                <a:gd name="T22" fmla="*/ 1684 w 4762"/>
                <a:gd name="T23" fmla="*/ 50 h 587"/>
                <a:gd name="T24" fmla="*/ 1939 w 4762"/>
                <a:gd name="T25" fmla="*/ 13 h 587"/>
                <a:gd name="T26" fmla="*/ 2198 w 4762"/>
                <a:gd name="T27" fmla="*/ 0 h 587"/>
                <a:gd name="T28" fmla="*/ 2329 w 4762"/>
                <a:gd name="T29" fmla="*/ 4 h 587"/>
                <a:gd name="T30" fmla="*/ 2421 w 4762"/>
                <a:gd name="T31" fmla="*/ 7 h 587"/>
                <a:gd name="T32" fmla="*/ 2587 w 4762"/>
                <a:gd name="T33" fmla="*/ 27 h 587"/>
                <a:gd name="T34" fmla="*/ 2732 w 4762"/>
                <a:gd name="T35" fmla="*/ 65 h 587"/>
                <a:gd name="T36" fmla="*/ 2865 w 4762"/>
                <a:gd name="T37" fmla="*/ 115 h 587"/>
                <a:gd name="T38" fmla="*/ 3048 w 4762"/>
                <a:gd name="T39" fmla="*/ 209 h 587"/>
                <a:gd name="T40" fmla="*/ 3295 w 4762"/>
                <a:gd name="T41" fmla="*/ 357 h 587"/>
                <a:gd name="T42" fmla="*/ 3435 w 4762"/>
                <a:gd name="T43" fmla="*/ 433 h 587"/>
                <a:gd name="T44" fmla="*/ 3484 w 4762"/>
                <a:gd name="T45" fmla="*/ 462 h 587"/>
                <a:gd name="T46" fmla="*/ 3585 w 4762"/>
                <a:gd name="T47" fmla="*/ 508 h 587"/>
                <a:gd name="T48" fmla="*/ 3684 w 4762"/>
                <a:gd name="T49" fmla="*/ 538 h 587"/>
                <a:gd name="T50" fmla="*/ 3787 w 4762"/>
                <a:gd name="T51" fmla="*/ 559 h 587"/>
                <a:gd name="T52" fmla="*/ 3945 w 4762"/>
                <a:gd name="T53" fmla="*/ 572 h 587"/>
                <a:gd name="T54" fmla="*/ 4170 w 4762"/>
                <a:gd name="T55" fmla="*/ 575 h 587"/>
                <a:gd name="T56" fmla="*/ 4292 w 4762"/>
                <a:gd name="T57" fmla="*/ 576 h 587"/>
                <a:gd name="T58" fmla="*/ 4528 w 4762"/>
                <a:gd name="T59" fmla="*/ 580 h 587"/>
                <a:gd name="T60" fmla="*/ 4762 w 4762"/>
                <a:gd name="T6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62" h="587" extrusionOk="0">
                  <a:moveTo>
                    <a:pt x="0" y="438"/>
                  </a:moveTo>
                  <a:lnTo>
                    <a:pt x="97" y="436"/>
                  </a:lnTo>
                  <a:lnTo>
                    <a:pt x="323" y="418"/>
                  </a:lnTo>
                  <a:lnTo>
                    <a:pt x="432" y="402"/>
                  </a:lnTo>
                  <a:lnTo>
                    <a:pt x="695" y="354"/>
                  </a:lnTo>
                  <a:lnTo>
                    <a:pt x="805" y="327"/>
                  </a:lnTo>
                  <a:lnTo>
                    <a:pt x="873" y="310"/>
                  </a:lnTo>
                  <a:lnTo>
                    <a:pt x="1010" y="265"/>
                  </a:lnTo>
                  <a:lnTo>
                    <a:pt x="1209" y="189"/>
                  </a:lnTo>
                  <a:lnTo>
                    <a:pt x="1324" y="147"/>
                  </a:lnTo>
                  <a:lnTo>
                    <a:pt x="1439" y="111"/>
                  </a:lnTo>
                  <a:lnTo>
                    <a:pt x="1684" y="50"/>
                  </a:lnTo>
                  <a:lnTo>
                    <a:pt x="1939" y="13"/>
                  </a:lnTo>
                  <a:lnTo>
                    <a:pt x="2198" y="0"/>
                  </a:lnTo>
                  <a:lnTo>
                    <a:pt x="2329" y="4"/>
                  </a:lnTo>
                  <a:lnTo>
                    <a:pt x="2421" y="7"/>
                  </a:lnTo>
                  <a:lnTo>
                    <a:pt x="2587" y="27"/>
                  </a:lnTo>
                  <a:lnTo>
                    <a:pt x="2732" y="65"/>
                  </a:lnTo>
                  <a:lnTo>
                    <a:pt x="2865" y="115"/>
                  </a:lnTo>
                  <a:lnTo>
                    <a:pt x="3048" y="209"/>
                  </a:lnTo>
                  <a:lnTo>
                    <a:pt x="3295" y="357"/>
                  </a:lnTo>
                  <a:lnTo>
                    <a:pt x="3435" y="433"/>
                  </a:lnTo>
                  <a:lnTo>
                    <a:pt x="3484" y="462"/>
                  </a:lnTo>
                  <a:lnTo>
                    <a:pt x="3585" y="508"/>
                  </a:lnTo>
                  <a:lnTo>
                    <a:pt x="3684" y="538"/>
                  </a:lnTo>
                  <a:lnTo>
                    <a:pt x="3787" y="559"/>
                  </a:lnTo>
                  <a:lnTo>
                    <a:pt x="3945" y="572"/>
                  </a:lnTo>
                  <a:lnTo>
                    <a:pt x="4170" y="575"/>
                  </a:lnTo>
                  <a:lnTo>
                    <a:pt x="4292" y="576"/>
                  </a:lnTo>
                  <a:lnTo>
                    <a:pt x="4528" y="580"/>
                  </a:lnTo>
                  <a:lnTo>
                    <a:pt x="4762" y="587"/>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7" name="Freeform 135"/>
            <p:cNvSpPr/>
            <p:nvPr/>
          </p:nvSpPr>
          <p:spPr bwMode="auto">
            <a:xfrm>
              <a:off x="633413" y="2185988"/>
              <a:ext cx="26988" cy="20638"/>
            </a:xfrm>
            <a:custGeom>
              <a:avLst/>
              <a:gdLst>
                <a:gd name="T0" fmla="*/ 0 w 52"/>
                <a:gd name="T1" fmla="*/ 0 h 38"/>
                <a:gd name="T2" fmla="*/ 52 w 52"/>
                <a:gd name="T3" fmla="*/ 13 h 38"/>
                <a:gd name="T4" fmla="*/ 5 w 52"/>
                <a:gd name="T5" fmla="*/ 38 h 38"/>
                <a:gd name="T6" fmla="*/ 9 w 52"/>
                <a:gd name="T7" fmla="*/ 29 h 38"/>
                <a:gd name="T8" fmla="*/ 6 w 52"/>
                <a:gd name="T9" fmla="*/ 9 h 38"/>
                <a:gd name="T10" fmla="*/ 0 w 52"/>
                <a:gd name="T11" fmla="*/ 0 h 38"/>
              </a:gdLst>
              <a:ahLst/>
              <a:cxnLst>
                <a:cxn ang="0">
                  <a:pos x="T0" y="T1"/>
                </a:cxn>
                <a:cxn ang="0">
                  <a:pos x="T2" y="T3"/>
                </a:cxn>
                <a:cxn ang="0">
                  <a:pos x="T4" y="T5"/>
                </a:cxn>
                <a:cxn ang="0">
                  <a:pos x="T6" y="T7"/>
                </a:cxn>
                <a:cxn ang="0">
                  <a:pos x="T8" y="T9"/>
                </a:cxn>
                <a:cxn ang="0">
                  <a:pos x="T10" y="T11"/>
                </a:cxn>
              </a:cxnLst>
              <a:rect l="0" t="0" r="r" b="b"/>
              <a:pathLst>
                <a:path w="52" h="38" extrusionOk="0">
                  <a:moveTo>
                    <a:pt x="0" y="0"/>
                  </a:moveTo>
                  <a:lnTo>
                    <a:pt x="52" y="13"/>
                  </a:lnTo>
                  <a:lnTo>
                    <a:pt x="5" y="38"/>
                  </a:lnTo>
                  <a:lnTo>
                    <a:pt x="9" y="29"/>
                  </a:lnTo>
                  <a:lnTo>
                    <a:pt x="6"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8" name="Freeform 136"/>
            <p:cNvSpPr/>
            <p:nvPr/>
          </p:nvSpPr>
          <p:spPr bwMode="auto">
            <a:xfrm>
              <a:off x="887413" y="2141538"/>
              <a:ext cx="28575" cy="19050"/>
            </a:xfrm>
            <a:custGeom>
              <a:avLst/>
              <a:gdLst>
                <a:gd name="T0" fmla="*/ 0 w 55"/>
                <a:gd name="T1" fmla="*/ 0 h 38"/>
                <a:gd name="T2" fmla="*/ 55 w 55"/>
                <a:gd name="T3" fmla="*/ 7 h 38"/>
                <a:gd name="T4" fmla="*/ 8 w 55"/>
                <a:gd name="T5" fmla="*/ 38 h 38"/>
                <a:gd name="T6" fmla="*/ 11 w 55"/>
                <a:gd name="T7" fmla="*/ 28 h 38"/>
                <a:gd name="T8" fmla="*/ 7 w 55"/>
                <a:gd name="T9" fmla="*/ 9 h 38"/>
                <a:gd name="T10" fmla="*/ 0 w 55"/>
                <a:gd name="T11" fmla="*/ 0 h 38"/>
              </a:gdLst>
              <a:ahLst/>
              <a:cxnLst>
                <a:cxn ang="0">
                  <a:pos x="T0" y="T1"/>
                </a:cxn>
                <a:cxn ang="0">
                  <a:pos x="T2" y="T3"/>
                </a:cxn>
                <a:cxn ang="0">
                  <a:pos x="T4" y="T5"/>
                </a:cxn>
                <a:cxn ang="0">
                  <a:pos x="T6" y="T7"/>
                </a:cxn>
                <a:cxn ang="0">
                  <a:pos x="T8" y="T9"/>
                </a:cxn>
                <a:cxn ang="0">
                  <a:pos x="T10" y="T11"/>
                </a:cxn>
              </a:cxnLst>
              <a:rect l="0" t="0" r="r" b="b"/>
              <a:pathLst>
                <a:path w="55" h="38" extrusionOk="0">
                  <a:moveTo>
                    <a:pt x="0" y="0"/>
                  </a:moveTo>
                  <a:lnTo>
                    <a:pt x="55" y="7"/>
                  </a:lnTo>
                  <a:lnTo>
                    <a:pt x="8" y="38"/>
                  </a:lnTo>
                  <a:lnTo>
                    <a:pt x="11" y="28"/>
                  </a:lnTo>
                  <a:lnTo>
                    <a:pt x="7"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9" name="Freeform 137"/>
            <p:cNvSpPr/>
            <p:nvPr/>
          </p:nvSpPr>
          <p:spPr bwMode="auto">
            <a:xfrm>
              <a:off x="1162050" y="2047875"/>
              <a:ext cx="28575" cy="19050"/>
            </a:xfrm>
            <a:custGeom>
              <a:avLst/>
              <a:gdLst>
                <a:gd name="T0" fmla="*/ 0 w 54"/>
                <a:gd name="T1" fmla="*/ 0 h 36"/>
                <a:gd name="T2" fmla="*/ 54 w 54"/>
                <a:gd name="T3" fmla="*/ 2 h 36"/>
                <a:gd name="T4" fmla="*/ 12 w 54"/>
                <a:gd name="T5" fmla="*/ 36 h 36"/>
                <a:gd name="T6" fmla="*/ 13 w 54"/>
                <a:gd name="T7" fmla="*/ 26 h 36"/>
                <a:gd name="T8" fmla="*/ 7 w 54"/>
                <a:gd name="T9" fmla="*/ 8 h 36"/>
                <a:gd name="T10" fmla="*/ 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0" y="0"/>
                  </a:moveTo>
                  <a:lnTo>
                    <a:pt x="54" y="2"/>
                  </a:lnTo>
                  <a:lnTo>
                    <a:pt x="12" y="36"/>
                  </a:lnTo>
                  <a:lnTo>
                    <a:pt x="13" y="26"/>
                  </a:lnTo>
                  <a:lnTo>
                    <a:pt x="7"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0" name="Freeform 138"/>
            <p:cNvSpPr/>
            <p:nvPr/>
          </p:nvSpPr>
          <p:spPr bwMode="auto">
            <a:xfrm>
              <a:off x="1695450" y="1963738"/>
              <a:ext cx="26988" cy="20638"/>
            </a:xfrm>
            <a:custGeom>
              <a:avLst/>
              <a:gdLst>
                <a:gd name="T0" fmla="*/ 2 w 52"/>
                <a:gd name="T1" fmla="*/ 0 h 37"/>
                <a:gd name="T2" fmla="*/ 52 w 52"/>
                <a:gd name="T3" fmla="*/ 20 h 37"/>
                <a:gd name="T4" fmla="*/ 0 w 52"/>
                <a:gd name="T5" fmla="*/ 37 h 37"/>
                <a:gd name="T6" fmla="*/ 6 w 52"/>
                <a:gd name="T7" fmla="*/ 29 h 37"/>
                <a:gd name="T8" fmla="*/ 6 w 52"/>
                <a:gd name="T9" fmla="*/ 10 h 37"/>
                <a:gd name="T10" fmla="*/ 2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2" y="0"/>
                  </a:moveTo>
                  <a:lnTo>
                    <a:pt x="52" y="20"/>
                  </a:lnTo>
                  <a:lnTo>
                    <a:pt x="0" y="37"/>
                  </a:lnTo>
                  <a:lnTo>
                    <a:pt x="6" y="29"/>
                  </a:lnTo>
                  <a:lnTo>
                    <a:pt x="6" y="1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1" name="Freeform 139"/>
            <p:cNvSpPr/>
            <p:nvPr/>
          </p:nvSpPr>
          <p:spPr bwMode="auto">
            <a:xfrm>
              <a:off x="2279650" y="2182813"/>
              <a:ext cx="26988" cy="22225"/>
            </a:xfrm>
            <a:custGeom>
              <a:avLst/>
              <a:gdLst>
                <a:gd name="T0" fmla="*/ 18 w 53"/>
                <a:gd name="T1" fmla="*/ 0 h 42"/>
                <a:gd name="T2" fmla="*/ 53 w 53"/>
                <a:gd name="T3" fmla="*/ 42 h 42"/>
                <a:gd name="T4" fmla="*/ 0 w 53"/>
                <a:gd name="T5" fmla="*/ 33 h 42"/>
                <a:gd name="T6" fmla="*/ 8 w 53"/>
                <a:gd name="T7" fmla="*/ 27 h 42"/>
                <a:gd name="T8" fmla="*/ 18 w 53"/>
                <a:gd name="T9" fmla="*/ 11 h 42"/>
                <a:gd name="T10" fmla="*/ 18 w 53"/>
                <a:gd name="T11" fmla="*/ 0 h 42"/>
              </a:gdLst>
              <a:ahLst/>
              <a:cxnLst>
                <a:cxn ang="0">
                  <a:pos x="T0" y="T1"/>
                </a:cxn>
                <a:cxn ang="0">
                  <a:pos x="T2" y="T3"/>
                </a:cxn>
                <a:cxn ang="0">
                  <a:pos x="T4" y="T5"/>
                </a:cxn>
                <a:cxn ang="0">
                  <a:pos x="T6" y="T7"/>
                </a:cxn>
                <a:cxn ang="0">
                  <a:pos x="T8" y="T9"/>
                </a:cxn>
                <a:cxn ang="0">
                  <a:pos x="T10" y="T11"/>
                </a:cxn>
              </a:cxnLst>
              <a:rect l="0" t="0" r="r" b="b"/>
              <a:pathLst>
                <a:path w="53" h="42" extrusionOk="0">
                  <a:moveTo>
                    <a:pt x="18" y="0"/>
                  </a:moveTo>
                  <a:lnTo>
                    <a:pt x="53" y="42"/>
                  </a:lnTo>
                  <a:lnTo>
                    <a:pt x="0" y="33"/>
                  </a:lnTo>
                  <a:lnTo>
                    <a:pt x="8" y="27"/>
                  </a:lnTo>
                  <a:lnTo>
                    <a:pt x="18" y="11"/>
                  </a:lnTo>
                  <a:lnTo>
                    <a:pt x="1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2" name="Freeform 140"/>
            <p:cNvSpPr/>
            <p:nvPr/>
          </p:nvSpPr>
          <p:spPr bwMode="auto">
            <a:xfrm>
              <a:off x="2733675" y="2266950"/>
              <a:ext cx="26988" cy="19050"/>
            </a:xfrm>
            <a:custGeom>
              <a:avLst/>
              <a:gdLst>
                <a:gd name="T0" fmla="*/ 2 w 52"/>
                <a:gd name="T1" fmla="*/ 0 h 37"/>
                <a:gd name="T2" fmla="*/ 52 w 52"/>
                <a:gd name="T3" fmla="*/ 20 h 37"/>
                <a:gd name="T4" fmla="*/ 0 w 52"/>
                <a:gd name="T5" fmla="*/ 37 h 37"/>
                <a:gd name="T6" fmla="*/ 6 w 52"/>
                <a:gd name="T7" fmla="*/ 29 h 37"/>
                <a:gd name="T8" fmla="*/ 6 w 52"/>
                <a:gd name="T9" fmla="*/ 10 h 37"/>
                <a:gd name="T10" fmla="*/ 2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2" y="0"/>
                  </a:moveTo>
                  <a:lnTo>
                    <a:pt x="52" y="20"/>
                  </a:lnTo>
                  <a:lnTo>
                    <a:pt x="0" y="37"/>
                  </a:lnTo>
                  <a:lnTo>
                    <a:pt x="6" y="29"/>
                  </a:lnTo>
                  <a:lnTo>
                    <a:pt x="6" y="1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3" name="Freeform 141"/>
            <p:cNvSpPr/>
            <p:nvPr/>
          </p:nvSpPr>
          <p:spPr bwMode="auto">
            <a:xfrm>
              <a:off x="520700" y="1901825"/>
              <a:ext cx="2484438" cy="282575"/>
            </a:xfrm>
            <a:custGeom>
              <a:avLst/>
              <a:gdLst>
                <a:gd name="T0" fmla="*/ 0 w 4694"/>
                <a:gd name="T1" fmla="*/ 309 h 535"/>
                <a:gd name="T2" fmla="*/ 58 w 4694"/>
                <a:gd name="T3" fmla="*/ 302 h 535"/>
                <a:gd name="T4" fmla="*/ 524 w 4694"/>
                <a:gd name="T5" fmla="*/ 247 h 535"/>
                <a:gd name="T6" fmla="*/ 706 w 4694"/>
                <a:gd name="T7" fmla="*/ 218 h 535"/>
                <a:gd name="T8" fmla="*/ 830 w 4694"/>
                <a:gd name="T9" fmla="*/ 192 h 535"/>
                <a:gd name="T10" fmla="*/ 1021 w 4694"/>
                <a:gd name="T11" fmla="*/ 139 h 535"/>
                <a:gd name="T12" fmla="*/ 1123 w 4694"/>
                <a:gd name="T13" fmla="*/ 113 h 535"/>
                <a:gd name="T14" fmla="*/ 1231 w 4694"/>
                <a:gd name="T15" fmla="*/ 87 h 535"/>
                <a:gd name="T16" fmla="*/ 1397 w 4694"/>
                <a:gd name="T17" fmla="*/ 48 h 535"/>
                <a:gd name="T18" fmla="*/ 1517 w 4694"/>
                <a:gd name="T19" fmla="*/ 25 h 535"/>
                <a:gd name="T20" fmla="*/ 1583 w 4694"/>
                <a:gd name="T21" fmla="*/ 18 h 535"/>
                <a:gd name="T22" fmla="*/ 1727 w 4694"/>
                <a:gd name="T23" fmla="*/ 5 h 535"/>
                <a:gd name="T24" fmla="*/ 2049 w 4694"/>
                <a:gd name="T25" fmla="*/ 0 h 535"/>
                <a:gd name="T26" fmla="*/ 2208 w 4694"/>
                <a:gd name="T27" fmla="*/ 7 h 535"/>
                <a:gd name="T28" fmla="*/ 2360 w 4694"/>
                <a:gd name="T29" fmla="*/ 17 h 535"/>
                <a:gd name="T30" fmla="*/ 2585 w 4694"/>
                <a:gd name="T31" fmla="*/ 43 h 535"/>
                <a:gd name="T32" fmla="*/ 2735 w 4694"/>
                <a:gd name="T33" fmla="*/ 72 h 535"/>
                <a:gd name="T34" fmla="*/ 2811 w 4694"/>
                <a:gd name="T35" fmla="*/ 92 h 535"/>
                <a:gd name="T36" fmla="*/ 2888 w 4694"/>
                <a:gd name="T37" fmla="*/ 116 h 535"/>
                <a:gd name="T38" fmla="*/ 3047 w 4694"/>
                <a:gd name="T39" fmla="*/ 182 h 535"/>
                <a:gd name="T40" fmla="*/ 3204 w 4694"/>
                <a:gd name="T41" fmla="*/ 257 h 535"/>
                <a:gd name="T42" fmla="*/ 3351 w 4694"/>
                <a:gd name="T43" fmla="*/ 326 h 535"/>
                <a:gd name="T44" fmla="*/ 3419 w 4694"/>
                <a:gd name="T45" fmla="*/ 351 h 535"/>
                <a:gd name="T46" fmla="*/ 3541 w 4694"/>
                <a:gd name="T47" fmla="*/ 393 h 535"/>
                <a:gd name="T48" fmla="*/ 3743 w 4694"/>
                <a:gd name="T49" fmla="*/ 446 h 535"/>
                <a:gd name="T50" fmla="*/ 3858 w 4694"/>
                <a:gd name="T51" fmla="*/ 468 h 535"/>
                <a:gd name="T52" fmla="*/ 3995 w 4694"/>
                <a:gd name="T53" fmla="*/ 488 h 535"/>
                <a:gd name="T54" fmla="*/ 4300 w 4694"/>
                <a:gd name="T55" fmla="*/ 512 h 535"/>
                <a:gd name="T56" fmla="*/ 4414 w 4694"/>
                <a:gd name="T57" fmla="*/ 521 h 535"/>
                <a:gd name="T58" fmla="*/ 4620 w 4694"/>
                <a:gd name="T59" fmla="*/ 534 h 535"/>
                <a:gd name="T60" fmla="*/ 4694 w 4694"/>
                <a:gd name="T6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94" h="535" extrusionOk="0">
                  <a:moveTo>
                    <a:pt x="0" y="309"/>
                  </a:moveTo>
                  <a:lnTo>
                    <a:pt x="58" y="302"/>
                  </a:lnTo>
                  <a:lnTo>
                    <a:pt x="524" y="247"/>
                  </a:lnTo>
                  <a:lnTo>
                    <a:pt x="706" y="218"/>
                  </a:lnTo>
                  <a:lnTo>
                    <a:pt x="830" y="192"/>
                  </a:lnTo>
                  <a:lnTo>
                    <a:pt x="1021" y="139"/>
                  </a:lnTo>
                  <a:lnTo>
                    <a:pt x="1123" y="113"/>
                  </a:lnTo>
                  <a:lnTo>
                    <a:pt x="1231" y="87"/>
                  </a:lnTo>
                  <a:lnTo>
                    <a:pt x="1397" y="48"/>
                  </a:lnTo>
                  <a:lnTo>
                    <a:pt x="1517" y="25"/>
                  </a:lnTo>
                  <a:lnTo>
                    <a:pt x="1583" y="18"/>
                  </a:lnTo>
                  <a:lnTo>
                    <a:pt x="1727" y="5"/>
                  </a:lnTo>
                  <a:lnTo>
                    <a:pt x="2049" y="0"/>
                  </a:lnTo>
                  <a:lnTo>
                    <a:pt x="2208" y="7"/>
                  </a:lnTo>
                  <a:lnTo>
                    <a:pt x="2360" y="17"/>
                  </a:lnTo>
                  <a:lnTo>
                    <a:pt x="2585" y="43"/>
                  </a:lnTo>
                  <a:lnTo>
                    <a:pt x="2735" y="72"/>
                  </a:lnTo>
                  <a:lnTo>
                    <a:pt x="2811" y="92"/>
                  </a:lnTo>
                  <a:lnTo>
                    <a:pt x="2888" y="116"/>
                  </a:lnTo>
                  <a:lnTo>
                    <a:pt x="3047" y="182"/>
                  </a:lnTo>
                  <a:lnTo>
                    <a:pt x="3204" y="257"/>
                  </a:lnTo>
                  <a:lnTo>
                    <a:pt x="3351" y="326"/>
                  </a:lnTo>
                  <a:lnTo>
                    <a:pt x="3419" y="351"/>
                  </a:lnTo>
                  <a:lnTo>
                    <a:pt x="3541" y="393"/>
                  </a:lnTo>
                  <a:lnTo>
                    <a:pt x="3743" y="446"/>
                  </a:lnTo>
                  <a:lnTo>
                    <a:pt x="3858" y="468"/>
                  </a:lnTo>
                  <a:lnTo>
                    <a:pt x="3995" y="488"/>
                  </a:lnTo>
                  <a:lnTo>
                    <a:pt x="4300" y="512"/>
                  </a:lnTo>
                  <a:lnTo>
                    <a:pt x="4414" y="521"/>
                  </a:lnTo>
                  <a:lnTo>
                    <a:pt x="4620" y="534"/>
                  </a:lnTo>
                  <a:lnTo>
                    <a:pt x="4694" y="535"/>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4" name="Freeform 142"/>
            <p:cNvSpPr/>
            <p:nvPr/>
          </p:nvSpPr>
          <p:spPr bwMode="auto">
            <a:xfrm>
              <a:off x="869950" y="2011363"/>
              <a:ext cx="30162" cy="19050"/>
            </a:xfrm>
            <a:custGeom>
              <a:avLst/>
              <a:gdLst>
                <a:gd name="T0" fmla="*/ 0 w 55"/>
                <a:gd name="T1" fmla="*/ 0 h 36"/>
                <a:gd name="T2" fmla="*/ 55 w 55"/>
                <a:gd name="T3" fmla="*/ 9 h 36"/>
                <a:gd name="T4" fmla="*/ 7 w 55"/>
                <a:gd name="T5" fmla="*/ 36 h 36"/>
                <a:gd name="T6" fmla="*/ 12 w 55"/>
                <a:gd name="T7" fmla="*/ 28 h 36"/>
                <a:gd name="T8" fmla="*/ 7 w 55"/>
                <a:gd name="T9" fmla="*/ 8 h 36"/>
                <a:gd name="T10" fmla="*/ 0 w 55"/>
                <a:gd name="T11" fmla="*/ 0 h 36"/>
              </a:gdLst>
              <a:ahLst/>
              <a:cxnLst>
                <a:cxn ang="0">
                  <a:pos x="T0" y="T1"/>
                </a:cxn>
                <a:cxn ang="0">
                  <a:pos x="T2" y="T3"/>
                </a:cxn>
                <a:cxn ang="0">
                  <a:pos x="T4" y="T5"/>
                </a:cxn>
                <a:cxn ang="0">
                  <a:pos x="T6" y="T7"/>
                </a:cxn>
                <a:cxn ang="0">
                  <a:pos x="T8" y="T9"/>
                </a:cxn>
                <a:cxn ang="0">
                  <a:pos x="T10" y="T11"/>
                </a:cxn>
              </a:cxnLst>
              <a:rect l="0" t="0" r="r" b="b"/>
              <a:pathLst>
                <a:path w="55" h="36" extrusionOk="0">
                  <a:moveTo>
                    <a:pt x="0" y="0"/>
                  </a:moveTo>
                  <a:lnTo>
                    <a:pt x="55" y="9"/>
                  </a:lnTo>
                  <a:lnTo>
                    <a:pt x="7" y="36"/>
                  </a:lnTo>
                  <a:lnTo>
                    <a:pt x="12" y="28"/>
                  </a:lnTo>
                  <a:lnTo>
                    <a:pt x="7"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5" name="Freeform 143"/>
            <p:cNvSpPr/>
            <p:nvPr/>
          </p:nvSpPr>
          <p:spPr bwMode="auto">
            <a:xfrm>
              <a:off x="1092200" y="1955800"/>
              <a:ext cx="28575" cy="20638"/>
            </a:xfrm>
            <a:custGeom>
              <a:avLst/>
              <a:gdLst>
                <a:gd name="T0" fmla="*/ 0 w 54"/>
                <a:gd name="T1" fmla="*/ 0 h 38"/>
                <a:gd name="T2" fmla="*/ 54 w 54"/>
                <a:gd name="T3" fmla="*/ 7 h 38"/>
                <a:gd name="T4" fmla="*/ 8 w 54"/>
                <a:gd name="T5" fmla="*/ 38 h 38"/>
                <a:gd name="T6" fmla="*/ 11 w 54"/>
                <a:gd name="T7" fmla="*/ 28 h 38"/>
                <a:gd name="T8" fmla="*/ 7 w 54"/>
                <a:gd name="T9" fmla="*/ 9 h 38"/>
                <a:gd name="T10" fmla="*/ 0 w 54"/>
                <a:gd name="T11" fmla="*/ 0 h 38"/>
              </a:gdLst>
              <a:ahLst/>
              <a:cxnLst>
                <a:cxn ang="0">
                  <a:pos x="T0" y="T1"/>
                </a:cxn>
                <a:cxn ang="0">
                  <a:pos x="T2" y="T3"/>
                </a:cxn>
                <a:cxn ang="0">
                  <a:pos x="T4" y="T5"/>
                </a:cxn>
                <a:cxn ang="0">
                  <a:pos x="T6" y="T7"/>
                </a:cxn>
                <a:cxn ang="0">
                  <a:pos x="T8" y="T9"/>
                </a:cxn>
                <a:cxn ang="0">
                  <a:pos x="T10" y="T11"/>
                </a:cxn>
              </a:cxnLst>
              <a:rect l="0" t="0" r="r" b="b"/>
              <a:pathLst>
                <a:path w="54" h="38" extrusionOk="0">
                  <a:moveTo>
                    <a:pt x="0" y="0"/>
                  </a:moveTo>
                  <a:lnTo>
                    <a:pt x="54" y="7"/>
                  </a:lnTo>
                  <a:lnTo>
                    <a:pt x="8" y="38"/>
                  </a:lnTo>
                  <a:lnTo>
                    <a:pt x="11" y="28"/>
                  </a:lnTo>
                  <a:lnTo>
                    <a:pt x="7"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6" name="Freeform 144"/>
            <p:cNvSpPr/>
            <p:nvPr/>
          </p:nvSpPr>
          <p:spPr bwMode="auto">
            <a:xfrm>
              <a:off x="1336675" y="1903413"/>
              <a:ext cx="26988" cy="19050"/>
            </a:xfrm>
            <a:custGeom>
              <a:avLst/>
              <a:gdLst>
                <a:gd name="T0" fmla="*/ 0 w 53"/>
                <a:gd name="T1" fmla="*/ 0 h 37"/>
                <a:gd name="T2" fmla="*/ 53 w 53"/>
                <a:gd name="T3" fmla="*/ 13 h 37"/>
                <a:gd name="T4" fmla="*/ 4 w 53"/>
                <a:gd name="T5" fmla="*/ 37 h 37"/>
                <a:gd name="T6" fmla="*/ 9 w 53"/>
                <a:gd name="T7" fmla="*/ 27 h 37"/>
                <a:gd name="T8" fmla="*/ 6 w 53"/>
                <a:gd name="T9" fmla="*/ 8 h 37"/>
                <a:gd name="T10" fmla="*/ 0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0" y="0"/>
                  </a:moveTo>
                  <a:lnTo>
                    <a:pt x="53" y="13"/>
                  </a:lnTo>
                  <a:lnTo>
                    <a:pt x="4" y="37"/>
                  </a:lnTo>
                  <a:lnTo>
                    <a:pt x="9" y="27"/>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7" name="Freeform 145"/>
            <p:cNvSpPr/>
            <p:nvPr/>
          </p:nvSpPr>
          <p:spPr bwMode="auto">
            <a:xfrm>
              <a:off x="1666875" y="1893888"/>
              <a:ext cx="26988" cy="20638"/>
            </a:xfrm>
            <a:custGeom>
              <a:avLst/>
              <a:gdLst>
                <a:gd name="T0" fmla="*/ 3 w 52"/>
                <a:gd name="T1" fmla="*/ 0 h 37"/>
                <a:gd name="T2" fmla="*/ 52 w 52"/>
                <a:gd name="T3" fmla="*/ 21 h 37"/>
                <a:gd name="T4" fmla="*/ 0 w 52"/>
                <a:gd name="T5" fmla="*/ 37 h 37"/>
                <a:gd name="T6" fmla="*/ 6 w 52"/>
                <a:gd name="T7" fmla="*/ 28 h 37"/>
                <a:gd name="T8" fmla="*/ 7 w 52"/>
                <a:gd name="T9" fmla="*/ 8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1"/>
                  </a:lnTo>
                  <a:lnTo>
                    <a:pt x="0" y="37"/>
                  </a:lnTo>
                  <a:lnTo>
                    <a:pt x="6" y="28"/>
                  </a:lnTo>
                  <a:lnTo>
                    <a:pt x="7" y="8"/>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8" name="Freeform 146"/>
            <p:cNvSpPr/>
            <p:nvPr/>
          </p:nvSpPr>
          <p:spPr bwMode="auto">
            <a:xfrm>
              <a:off x="1984375" y="1935163"/>
              <a:ext cx="28575" cy="19050"/>
            </a:xfrm>
            <a:custGeom>
              <a:avLst/>
              <a:gdLst>
                <a:gd name="T0" fmla="*/ 10 w 54"/>
                <a:gd name="T1" fmla="*/ 0 h 36"/>
                <a:gd name="T2" fmla="*/ 54 w 54"/>
                <a:gd name="T3" fmla="*/ 32 h 36"/>
                <a:gd name="T4" fmla="*/ 0 w 54"/>
                <a:gd name="T5" fmla="*/ 36 h 36"/>
                <a:gd name="T6" fmla="*/ 7 w 54"/>
                <a:gd name="T7" fmla="*/ 29 h 36"/>
                <a:gd name="T8" fmla="*/ 13 w 54"/>
                <a:gd name="T9" fmla="*/ 10 h 36"/>
                <a:gd name="T10" fmla="*/ 1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10" y="0"/>
                  </a:moveTo>
                  <a:lnTo>
                    <a:pt x="54" y="32"/>
                  </a:lnTo>
                  <a:lnTo>
                    <a:pt x="0" y="36"/>
                  </a:lnTo>
                  <a:lnTo>
                    <a:pt x="7" y="29"/>
                  </a:lnTo>
                  <a:lnTo>
                    <a:pt x="13" y="10"/>
                  </a:lnTo>
                  <a:lnTo>
                    <a:pt x="1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9" name="Freeform 147"/>
            <p:cNvSpPr/>
            <p:nvPr/>
          </p:nvSpPr>
          <p:spPr bwMode="auto">
            <a:xfrm>
              <a:off x="2306638" y="2071688"/>
              <a:ext cx="28575" cy="17463"/>
            </a:xfrm>
            <a:custGeom>
              <a:avLst/>
              <a:gdLst>
                <a:gd name="T0" fmla="*/ 13 w 55"/>
                <a:gd name="T1" fmla="*/ 0 h 34"/>
                <a:gd name="T2" fmla="*/ 55 w 55"/>
                <a:gd name="T3" fmla="*/ 33 h 34"/>
                <a:gd name="T4" fmla="*/ 0 w 55"/>
                <a:gd name="T5" fmla="*/ 34 h 34"/>
                <a:gd name="T6" fmla="*/ 9 w 55"/>
                <a:gd name="T7" fmla="*/ 28 h 34"/>
                <a:gd name="T8" fmla="*/ 15 w 55"/>
                <a:gd name="T9" fmla="*/ 10 h 34"/>
                <a:gd name="T10" fmla="*/ 13 w 55"/>
                <a:gd name="T11" fmla="*/ 0 h 34"/>
              </a:gdLst>
              <a:ahLst/>
              <a:cxnLst>
                <a:cxn ang="0">
                  <a:pos x="T0" y="T1"/>
                </a:cxn>
                <a:cxn ang="0">
                  <a:pos x="T2" y="T3"/>
                </a:cxn>
                <a:cxn ang="0">
                  <a:pos x="T4" y="T5"/>
                </a:cxn>
                <a:cxn ang="0">
                  <a:pos x="T6" y="T7"/>
                </a:cxn>
                <a:cxn ang="0">
                  <a:pos x="T8" y="T9"/>
                </a:cxn>
                <a:cxn ang="0">
                  <a:pos x="T10" y="T11"/>
                </a:cxn>
              </a:cxnLst>
              <a:rect l="0" t="0" r="r" b="b"/>
              <a:pathLst>
                <a:path w="55" h="34" extrusionOk="0">
                  <a:moveTo>
                    <a:pt x="13" y="0"/>
                  </a:moveTo>
                  <a:lnTo>
                    <a:pt x="55" y="33"/>
                  </a:lnTo>
                  <a:lnTo>
                    <a:pt x="0" y="34"/>
                  </a:lnTo>
                  <a:lnTo>
                    <a:pt x="9" y="28"/>
                  </a:lnTo>
                  <a:lnTo>
                    <a:pt x="15" y="10"/>
                  </a:lnTo>
                  <a:lnTo>
                    <a:pt x="1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0" name="Freeform 148"/>
            <p:cNvSpPr/>
            <p:nvPr/>
          </p:nvSpPr>
          <p:spPr bwMode="auto">
            <a:xfrm>
              <a:off x="2540000" y="2135188"/>
              <a:ext cx="26988" cy="19050"/>
            </a:xfrm>
            <a:custGeom>
              <a:avLst/>
              <a:gdLst>
                <a:gd name="T0" fmla="*/ 7 w 53"/>
                <a:gd name="T1" fmla="*/ 0 h 37"/>
                <a:gd name="T2" fmla="*/ 53 w 53"/>
                <a:gd name="T3" fmla="*/ 27 h 37"/>
                <a:gd name="T4" fmla="*/ 0 w 53"/>
                <a:gd name="T5" fmla="*/ 37 h 37"/>
                <a:gd name="T6" fmla="*/ 7 w 53"/>
                <a:gd name="T7" fmla="*/ 28 h 37"/>
                <a:gd name="T8" fmla="*/ 10 w 53"/>
                <a:gd name="T9" fmla="*/ 10 h 37"/>
                <a:gd name="T10" fmla="*/ 7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7" y="0"/>
                  </a:moveTo>
                  <a:lnTo>
                    <a:pt x="53" y="27"/>
                  </a:lnTo>
                  <a:lnTo>
                    <a:pt x="0" y="37"/>
                  </a:lnTo>
                  <a:lnTo>
                    <a:pt x="7" y="28"/>
                  </a:lnTo>
                  <a:lnTo>
                    <a:pt x="10" y="10"/>
                  </a:lnTo>
                  <a:lnTo>
                    <a:pt x="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1" name="Freeform 149"/>
            <p:cNvSpPr/>
            <p:nvPr/>
          </p:nvSpPr>
          <p:spPr bwMode="auto">
            <a:xfrm>
              <a:off x="2833688" y="2165350"/>
              <a:ext cx="28575" cy="19050"/>
            </a:xfrm>
            <a:custGeom>
              <a:avLst/>
              <a:gdLst>
                <a:gd name="T0" fmla="*/ 3 w 52"/>
                <a:gd name="T1" fmla="*/ 0 h 37"/>
                <a:gd name="T2" fmla="*/ 52 w 52"/>
                <a:gd name="T3" fmla="*/ 23 h 37"/>
                <a:gd name="T4" fmla="*/ 0 w 52"/>
                <a:gd name="T5" fmla="*/ 37 h 37"/>
                <a:gd name="T6" fmla="*/ 6 w 52"/>
                <a:gd name="T7" fmla="*/ 30 h 37"/>
                <a:gd name="T8" fmla="*/ 8 w 52"/>
                <a:gd name="T9" fmla="*/ 10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3"/>
                  </a:lnTo>
                  <a:lnTo>
                    <a:pt x="0" y="37"/>
                  </a:lnTo>
                  <a:lnTo>
                    <a:pt x="6" y="30"/>
                  </a:lnTo>
                  <a:lnTo>
                    <a:pt x="8"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2" name="Freeform 150"/>
            <p:cNvSpPr/>
            <p:nvPr/>
          </p:nvSpPr>
          <p:spPr bwMode="auto">
            <a:xfrm>
              <a:off x="544513" y="1793875"/>
              <a:ext cx="2460625" cy="261938"/>
            </a:xfrm>
            <a:custGeom>
              <a:avLst/>
              <a:gdLst>
                <a:gd name="T0" fmla="*/ 0 w 4650"/>
                <a:gd name="T1" fmla="*/ 253 h 494"/>
                <a:gd name="T2" fmla="*/ 80 w 4650"/>
                <a:gd name="T3" fmla="*/ 246 h 494"/>
                <a:gd name="T4" fmla="*/ 639 w 4650"/>
                <a:gd name="T5" fmla="*/ 187 h 494"/>
                <a:gd name="T6" fmla="*/ 845 w 4650"/>
                <a:gd name="T7" fmla="*/ 157 h 494"/>
                <a:gd name="T8" fmla="*/ 978 w 4650"/>
                <a:gd name="T9" fmla="*/ 130 h 494"/>
                <a:gd name="T10" fmla="*/ 1152 w 4650"/>
                <a:gd name="T11" fmla="*/ 78 h 494"/>
                <a:gd name="T12" fmla="*/ 1263 w 4650"/>
                <a:gd name="T13" fmla="*/ 56 h 494"/>
                <a:gd name="T14" fmla="*/ 1397 w 4650"/>
                <a:gd name="T15" fmla="*/ 36 h 494"/>
                <a:gd name="T16" fmla="*/ 1703 w 4650"/>
                <a:gd name="T17" fmla="*/ 7 h 494"/>
                <a:gd name="T18" fmla="*/ 1866 w 4650"/>
                <a:gd name="T19" fmla="*/ 3 h 494"/>
                <a:gd name="T20" fmla="*/ 2029 w 4650"/>
                <a:gd name="T21" fmla="*/ 0 h 494"/>
                <a:gd name="T22" fmla="*/ 2284 w 4650"/>
                <a:gd name="T23" fmla="*/ 9 h 494"/>
                <a:gd name="T24" fmla="*/ 2470 w 4650"/>
                <a:gd name="T25" fmla="*/ 29 h 494"/>
                <a:gd name="T26" fmla="*/ 2570 w 4650"/>
                <a:gd name="T27" fmla="*/ 46 h 494"/>
                <a:gd name="T28" fmla="*/ 2677 w 4650"/>
                <a:gd name="T29" fmla="*/ 68 h 494"/>
                <a:gd name="T30" fmla="*/ 2917 w 4650"/>
                <a:gd name="T31" fmla="*/ 142 h 494"/>
                <a:gd name="T32" fmla="*/ 3167 w 4650"/>
                <a:gd name="T33" fmla="*/ 230 h 494"/>
                <a:gd name="T34" fmla="*/ 3400 w 4650"/>
                <a:gd name="T35" fmla="*/ 310 h 494"/>
                <a:gd name="T36" fmla="*/ 3502 w 4650"/>
                <a:gd name="T37" fmla="*/ 337 h 494"/>
                <a:gd name="T38" fmla="*/ 3685 w 4650"/>
                <a:gd name="T39" fmla="*/ 379 h 494"/>
                <a:gd name="T40" fmla="*/ 3983 w 4650"/>
                <a:gd name="T41" fmla="*/ 426 h 494"/>
                <a:gd name="T42" fmla="*/ 4116 w 4650"/>
                <a:gd name="T43" fmla="*/ 442 h 494"/>
                <a:gd name="T44" fmla="*/ 4471 w 4650"/>
                <a:gd name="T45" fmla="*/ 478 h 494"/>
                <a:gd name="T46" fmla="*/ 4650 w 4650"/>
                <a:gd name="T4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50" h="494" extrusionOk="0">
                  <a:moveTo>
                    <a:pt x="0" y="253"/>
                  </a:moveTo>
                  <a:lnTo>
                    <a:pt x="80" y="246"/>
                  </a:lnTo>
                  <a:lnTo>
                    <a:pt x="639" y="187"/>
                  </a:lnTo>
                  <a:lnTo>
                    <a:pt x="845" y="157"/>
                  </a:lnTo>
                  <a:lnTo>
                    <a:pt x="978" y="130"/>
                  </a:lnTo>
                  <a:lnTo>
                    <a:pt x="1152" y="78"/>
                  </a:lnTo>
                  <a:lnTo>
                    <a:pt x="1263" y="56"/>
                  </a:lnTo>
                  <a:lnTo>
                    <a:pt x="1397" y="36"/>
                  </a:lnTo>
                  <a:lnTo>
                    <a:pt x="1703" y="7"/>
                  </a:lnTo>
                  <a:lnTo>
                    <a:pt x="1866" y="3"/>
                  </a:lnTo>
                  <a:lnTo>
                    <a:pt x="2029" y="0"/>
                  </a:lnTo>
                  <a:lnTo>
                    <a:pt x="2284" y="9"/>
                  </a:lnTo>
                  <a:lnTo>
                    <a:pt x="2470" y="29"/>
                  </a:lnTo>
                  <a:lnTo>
                    <a:pt x="2570" y="46"/>
                  </a:lnTo>
                  <a:lnTo>
                    <a:pt x="2677" y="68"/>
                  </a:lnTo>
                  <a:lnTo>
                    <a:pt x="2917" y="142"/>
                  </a:lnTo>
                  <a:lnTo>
                    <a:pt x="3167" y="230"/>
                  </a:lnTo>
                  <a:lnTo>
                    <a:pt x="3400" y="310"/>
                  </a:lnTo>
                  <a:lnTo>
                    <a:pt x="3502" y="337"/>
                  </a:lnTo>
                  <a:lnTo>
                    <a:pt x="3685" y="379"/>
                  </a:lnTo>
                  <a:lnTo>
                    <a:pt x="3983" y="426"/>
                  </a:lnTo>
                  <a:lnTo>
                    <a:pt x="4116" y="442"/>
                  </a:lnTo>
                  <a:lnTo>
                    <a:pt x="4471" y="478"/>
                  </a:lnTo>
                  <a:lnTo>
                    <a:pt x="4650" y="494"/>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3" name="Freeform 151"/>
            <p:cNvSpPr/>
            <p:nvPr/>
          </p:nvSpPr>
          <p:spPr bwMode="auto">
            <a:xfrm>
              <a:off x="968375" y="1871663"/>
              <a:ext cx="28575" cy="19050"/>
            </a:xfrm>
            <a:custGeom>
              <a:avLst/>
              <a:gdLst>
                <a:gd name="T0" fmla="*/ 0 w 53"/>
                <a:gd name="T1" fmla="*/ 0 h 38"/>
                <a:gd name="T2" fmla="*/ 53 w 53"/>
                <a:gd name="T3" fmla="*/ 9 h 38"/>
                <a:gd name="T4" fmla="*/ 7 w 53"/>
                <a:gd name="T5" fmla="*/ 38 h 38"/>
                <a:gd name="T6" fmla="*/ 10 w 53"/>
                <a:gd name="T7" fmla="*/ 28 h 38"/>
                <a:gd name="T8" fmla="*/ 7 w 53"/>
                <a:gd name="T9" fmla="*/ 8 h 38"/>
                <a:gd name="T10" fmla="*/ 0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0" y="0"/>
                  </a:moveTo>
                  <a:lnTo>
                    <a:pt x="53" y="9"/>
                  </a:lnTo>
                  <a:lnTo>
                    <a:pt x="7" y="38"/>
                  </a:lnTo>
                  <a:lnTo>
                    <a:pt x="10" y="28"/>
                  </a:lnTo>
                  <a:lnTo>
                    <a:pt x="7"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4" name="Freeform 152"/>
            <p:cNvSpPr/>
            <p:nvPr/>
          </p:nvSpPr>
          <p:spPr bwMode="auto">
            <a:xfrm>
              <a:off x="1190625" y="1817687"/>
              <a:ext cx="28575" cy="19050"/>
            </a:xfrm>
            <a:custGeom>
              <a:avLst/>
              <a:gdLst>
                <a:gd name="T0" fmla="*/ 0 w 54"/>
                <a:gd name="T1" fmla="*/ 0 h 36"/>
                <a:gd name="T2" fmla="*/ 54 w 54"/>
                <a:gd name="T3" fmla="*/ 10 h 36"/>
                <a:gd name="T4" fmla="*/ 7 w 54"/>
                <a:gd name="T5" fmla="*/ 36 h 36"/>
                <a:gd name="T6" fmla="*/ 10 w 54"/>
                <a:gd name="T7" fmla="*/ 27 h 36"/>
                <a:gd name="T8" fmla="*/ 7 w 54"/>
                <a:gd name="T9" fmla="*/ 7 h 36"/>
                <a:gd name="T10" fmla="*/ 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0" y="0"/>
                  </a:moveTo>
                  <a:lnTo>
                    <a:pt x="54" y="10"/>
                  </a:lnTo>
                  <a:lnTo>
                    <a:pt x="7" y="36"/>
                  </a:lnTo>
                  <a:lnTo>
                    <a:pt x="10" y="27"/>
                  </a:lnTo>
                  <a:lnTo>
                    <a:pt x="7"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5" name="Freeform 153"/>
            <p:cNvSpPr/>
            <p:nvPr/>
          </p:nvSpPr>
          <p:spPr bwMode="auto">
            <a:xfrm>
              <a:off x="1511300" y="1785938"/>
              <a:ext cx="25400" cy="19050"/>
            </a:xfrm>
            <a:custGeom>
              <a:avLst/>
              <a:gdLst>
                <a:gd name="T0" fmla="*/ 0 w 50"/>
                <a:gd name="T1" fmla="*/ 0 h 37"/>
                <a:gd name="T2" fmla="*/ 50 w 50"/>
                <a:gd name="T3" fmla="*/ 19 h 37"/>
                <a:gd name="T4" fmla="*/ 0 w 50"/>
                <a:gd name="T5" fmla="*/ 37 h 37"/>
                <a:gd name="T6" fmla="*/ 6 w 50"/>
                <a:gd name="T7" fmla="*/ 29 h 37"/>
                <a:gd name="T8" fmla="*/ 4 w 50"/>
                <a:gd name="T9" fmla="*/ 10 h 37"/>
                <a:gd name="T10" fmla="*/ 0 w 50"/>
                <a:gd name="T11" fmla="*/ 0 h 37"/>
              </a:gdLst>
              <a:ahLst/>
              <a:cxnLst>
                <a:cxn ang="0">
                  <a:pos x="T0" y="T1"/>
                </a:cxn>
                <a:cxn ang="0">
                  <a:pos x="T2" y="T3"/>
                </a:cxn>
                <a:cxn ang="0">
                  <a:pos x="T4" y="T5"/>
                </a:cxn>
                <a:cxn ang="0">
                  <a:pos x="T6" y="T7"/>
                </a:cxn>
                <a:cxn ang="0">
                  <a:pos x="T8" y="T9"/>
                </a:cxn>
                <a:cxn ang="0">
                  <a:pos x="T10" y="T11"/>
                </a:cxn>
              </a:cxnLst>
              <a:rect l="0" t="0" r="r" b="b"/>
              <a:pathLst>
                <a:path w="50" h="37" extrusionOk="0">
                  <a:moveTo>
                    <a:pt x="0" y="0"/>
                  </a:moveTo>
                  <a:lnTo>
                    <a:pt x="50" y="19"/>
                  </a:lnTo>
                  <a:lnTo>
                    <a:pt x="0" y="37"/>
                  </a:lnTo>
                  <a:lnTo>
                    <a:pt x="6" y="29"/>
                  </a:lnTo>
                  <a:lnTo>
                    <a:pt x="4"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6" name="Freeform 154"/>
            <p:cNvSpPr/>
            <p:nvPr/>
          </p:nvSpPr>
          <p:spPr bwMode="auto">
            <a:xfrm>
              <a:off x="1881188" y="1804988"/>
              <a:ext cx="28575" cy="19050"/>
            </a:xfrm>
            <a:custGeom>
              <a:avLst/>
              <a:gdLst>
                <a:gd name="T0" fmla="*/ 6 w 53"/>
                <a:gd name="T1" fmla="*/ 0 h 36"/>
                <a:gd name="T2" fmla="*/ 53 w 53"/>
                <a:gd name="T3" fmla="*/ 27 h 36"/>
                <a:gd name="T4" fmla="*/ 0 w 53"/>
                <a:gd name="T5" fmla="*/ 36 h 36"/>
                <a:gd name="T6" fmla="*/ 6 w 53"/>
                <a:gd name="T7" fmla="*/ 29 h 36"/>
                <a:gd name="T8" fmla="*/ 10 w 53"/>
                <a:gd name="T9" fmla="*/ 9 h 36"/>
                <a:gd name="T10" fmla="*/ 6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6" y="0"/>
                  </a:moveTo>
                  <a:lnTo>
                    <a:pt x="53" y="27"/>
                  </a:lnTo>
                  <a:lnTo>
                    <a:pt x="0" y="36"/>
                  </a:lnTo>
                  <a:lnTo>
                    <a:pt x="6" y="29"/>
                  </a:lnTo>
                  <a:lnTo>
                    <a:pt x="10" y="9"/>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7" name="Freeform 155"/>
            <p:cNvSpPr/>
            <p:nvPr/>
          </p:nvSpPr>
          <p:spPr bwMode="auto">
            <a:xfrm>
              <a:off x="2374900" y="1957388"/>
              <a:ext cx="26988" cy="20638"/>
            </a:xfrm>
            <a:custGeom>
              <a:avLst/>
              <a:gdLst>
                <a:gd name="T0" fmla="*/ 8 w 53"/>
                <a:gd name="T1" fmla="*/ 0 h 38"/>
                <a:gd name="T2" fmla="*/ 53 w 53"/>
                <a:gd name="T3" fmla="*/ 30 h 38"/>
                <a:gd name="T4" fmla="*/ 0 w 53"/>
                <a:gd name="T5" fmla="*/ 38 h 38"/>
                <a:gd name="T6" fmla="*/ 7 w 53"/>
                <a:gd name="T7" fmla="*/ 29 h 38"/>
                <a:gd name="T8" fmla="*/ 11 w 53"/>
                <a:gd name="T9" fmla="*/ 10 h 38"/>
                <a:gd name="T10" fmla="*/ 8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8" y="0"/>
                  </a:moveTo>
                  <a:lnTo>
                    <a:pt x="53" y="30"/>
                  </a:lnTo>
                  <a:lnTo>
                    <a:pt x="0" y="38"/>
                  </a:lnTo>
                  <a:lnTo>
                    <a:pt x="7" y="29"/>
                  </a:lnTo>
                  <a:lnTo>
                    <a:pt x="11" y="10"/>
                  </a:lnTo>
                  <a:lnTo>
                    <a:pt x="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8" name="Freeform 156"/>
            <p:cNvSpPr/>
            <p:nvPr/>
          </p:nvSpPr>
          <p:spPr bwMode="auto">
            <a:xfrm>
              <a:off x="2700338" y="2016125"/>
              <a:ext cx="26988" cy="19050"/>
            </a:xfrm>
            <a:custGeom>
              <a:avLst/>
              <a:gdLst>
                <a:gd name="T0" fmla="*/ 4 w 53"/>
                <a:gd name="T1" fmla="*/ 0 h 37"/>
                <a:gd name="T2" fmla="*/ 53 w 53"/>
                <a:gd name="T3" fmla="*/ 24 h 37"/>
                <a:gd name="T4" fmla="*/ 0 w 53"/>
                <a:gd name="T5" fmla="*/ 37 h 37"/>
                <a:gd name="T6" fmla="*/ 5 w 53"/>
                <a:gd name="T7" fmla="*/ 29 h 37"/>
                <a:gd name="T8" fmla="*/ 8 w 53"/>
                <a:gd name="T9" fmla="*/ 9 h 37"/>
                <a:gd name="T10" fmla="*/ 4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4" y="0"/>
                  </a:moveTo>
                  <a:lnTo>
                    <a:pt x="53" y="24"/>
                  </a:lnTo>
                  <a:lnTo>
                    <a:pt x="0" y="37"/>
                  </a:lnTo>
                  <a:lnTo>
                    <a:pt x="5" y="29"/>
                  </a:lnTo>
                  <a:lnTo>
                    <a:pt x="8" y="9"/>
                  </a:lnTo>
                  <a:lnTo>
                    <a:pt x="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9" name="Freeform 157"/>
            <p:cNvSpPr/>
            <p:nvPr/>
          </p:nvSpPr>
          <p:spPr bwMode="auto">
            <a:xfrm>
              <a:off x="555625" y="1709738"/>
              <a:ext cx="2449513" cy="174625"/>
            </a:xfrm>
            <a:custGeom>
              <a:avLst/>
              <a:gdLst>
                <a:gd name="T0" fmla="*/ 0 w 4629"/>
                <a:gd name="T1" fmla="*/ 155 h 332"/>
                <a:gd name="T2" fmla="*/ 435 w 4629"/>
                <a:gd name="T3" fmla="*/ 110 h 332"/>
                <a:gd name="T4" fmla="*/ 1168 w 4629"/>
                <a:gd name="T5" fmla="*/ 43 h 332"/>
                <a:gd name="T6" fmla="*/ 1373 w 4629"/>
                <a:gd name="T7" fmla="*/ 26 h 332"/>
                <a:gd name="T8" fmla="*/ 1691 w 4629"/>
                <a:gd name="T9" fmla="*/ 1 h 332"/>
                <a:gd name="T10" fmla="*/ 1861 w 4629"/>
                <a:gd name="T11" fmla="*/ 0 h 332"/>
                <a:gd name="T12" fmla="*/ 2042 w 4629"/>
                <a:gd name="T13" fmla="*/ 2 h 332"/>
                <a:gd name="T14" fmla="*/ 2322 w 4629"/>
                <a:gd name="T15" fmla="*/ 21 h 332"/>
                <a:gd name="T16" fmla="*/ 2519 w 4629"/>
                <a:gd name="T17" fmla="*/ 43 h 332"/>
                <a:gd name="T18" fmla="*/ 2623 w 4629"/>
                <a:gd name="T19" fmla="*/ 59 h 332"/>
                <a:gd name="T20" fmla="*/ 2732 w 4629"/>
                <a:gd name="T21" fmla="*/ 76 h 332"/>
                <a:gd name="T22" fmla="*/ 2970 w 4629"/>
                <a:gd name="T23" fmla="*/ 131 h 332"/>
                <a:gd name="T24" fmla="*/ 3215 w 4629"/>
                <a:gd name="T25" fmla="*/ 193 h 332"/>
                <a:gd name="T26" fmla="*/ 3448 w 4629"/>
                <a:gd name="T27" fmla="*/ 247 h 332"/>
                <a:gd name="T28" fmla="*/ 3555 w 4629"/>
                <a:gd name="T29" fmla="*/ 265 h 332"/>
                <a:gd name="T30" fmla="*/ 3657 w 4629"/>
                <a:gd name="T31" fmla="*/ 278 h 332"/>
                <a:gd name="T32" fmla="*/ 3856 w 4629"/>
                <a:gd name="T33" fmla="*/ 295 h 332"/>
                <a:gd name="T34" fmla="*/ 4125 w 4629"/>
                <a:gd name="T35" fmla="*/ 306 h 332"/>
                <a:gd name="T36" fmla="*/ 4263 w 4629"/>
                <a:gd name="T37" fmla="*/ 312 h 332"/>
                <a:gd name="T38" fmla="*/ 4530 w 4629"/>
                <a:gd name="T39" fmla="*/ 328 h 332"/>
                <a:gd name="T40" fmla="*/ 4629 w 4629"/>
                <a:gd name="T4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29" h="332" extrusionOk="0">
                  <a:moveTo>
                    <a:pt x="0" y="155"/>
                  </a:moveTo>
                  <a:lnTo>
                    <a:pt x="435" y="110"/>
                  </a:lnTo>
                  <a:lnTo>
                    <a:pt x="1168" y="43"/>
                  </a:lnTo>
                  <a:lnTo>
                    <a:pt x="1373" y="26"/>
                  </a:lnTo>
                  <a:lnTo>
                    <a:pt x="1691" y="1"/>
                  </a:lnTo>
                  <a:lnTo>
                    <a:pt x="1861" y="0"/>
                  </a:lnTo>
                  <a:lnTo>
                    <a:pt x="2042" y="2"/>
                  </a:lnTo>
                  <a:lnTo>
                    <a:pt x="2322" y="21"/>
                  </a:lnTo>
                  <a:lnTo>
                    <a:pt x="2519" y="43"/>
                  </a:lnTo>
                  <a:lnTo>
                    <a:pt x="2623" y="59"/>
                  </a:lnTo>
                  <a:lnTo>
                    <a:pt x="2732" y="76"/>
                  </a:lnTo>
                  <a:lnTo>
                    <a:pt x="2970" y="131"/>
                  </a:lnTo>
                  <a:lnTo>
                    <a:pt x="3215" y="193"/>
                  </a:lnTo>
                  <a:lnTo>
                    <a:pt x="3448" y="247"/>
                  </a:lnTo>
                  <a:lnTo>
                    <a:pt x="3555" y="265"/>
                  </a:lnTo>
                  <a:lnTo>
                    <a:pt x="3657" y="278"/>
                  </a:lnTo>
                  <a:lnTo>
                    <a:pt x="3856" y="295"/>
                  </a:lnTo>
                  <a:lnTo>
                    <a:pt x="4125" y="306"/>
                  </a:lnTo>
                  <a:lnTo>
                    <a:pt x="4263" y="312"/>
                  </a:lnTo>
                  <a:lnTo>
                    <a:pt x="4530" y="328"/>
                  </a:lnTo>
                  <a:lnTo>
                    <a:pt x="4629" y="332"/>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Freeform 158"/>
            <p:cNvSpPr/>
            <p:nvPr/>
          </p:nvSpPr>
          <p:spPr bwMode="auto">
            <a:xfrm>
              <a:off x="1152525" y="1724025"/>
              <a:ext cx="26988" cy="19050"/>
            </a:xfrm>
            <a:custGeom>
              <a:avLst/>
              <a:gdLst>
                <a:gd name="T0" fmla="*/ 0 w 51"/>
                <a:gd name="T1" fmla="*/ 0 h 37"/>
                <a:gd name="T2" fmla="*/ 51 w 51"/>
                <a:gd name="T3" fmla="*/ 14 h 37"/>
                <a:gd name="T4" fmla="*/ 2 w 51"/>
                <a:gd name="T5" fmla="*/ 37 h 37"/>
                <a:gd name="T6" fmla="*/ 7 w 51"/>
                <a:gd name="T7" fmla="*/ 27 h 37"/>
                <a:gd name="T8" fmla="*/ 5 w 51"/>
                <a:gd name="T9" fmla="*/ 9 h 37"/>
                <a:gd name="T10" fmla="*/ 0 w 51"/>
                <a:gd name="T11" fmla="*/ 0 h 37"/>
              </a:gdLst>
              <a:ahLst/>
              <a:cxnLst>
                <a:cxn ang="0">
                  <a:pos x="T0" y="T1"/>
                </a:cxn>
                <a:cxn ang="0">
                  <a:pos x="T2" y="T3"/>
                </a:cxn>
                <a:cxn ang="0">
                  <a:pos x="T4" y="T5"/>
                </a:cxn>
                <a:cxn ang="0">
                  <a:pos x="T6" y="T7"/>
                </a:cxn>
                <a:cxn ang="0">
                  <a:pos x="T8" y="T9"/>
                </a:cxn>
                <a:cxn ang="0">
                  <a:pos x="T10" y="T11"/>
                </a:cxn>
              </a:cxnLst>
              <a:rect l="0" t="0" r="r" b="b"/>
              <a:pathLst>
                <a:path w="51" h="37" extrusionOk="0">
                  <a:moveTo>
                    <a:pt x="0" y="0"/>
                  </a:moveTo>
                  <a:lnTo>
                    <a:pt x="51" y="14"/>
                  </a:lnTo>
                  <a:lnTo>
                    <a:pt x="2" y="37"/>
                  </a:lnTo>
                  <a:lnTo>
                    <a:pt x="7" y="27"/>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1" name="Freeform 159"/>
            <p:cNvSpPr/>
            <p:nvPr/>
          </p:nvSpPr>
          <p:spPr bwMode="auto">
            <a:xfrm>
              <a:off x="1519238" y="1698625"/>
              <a:ext cx="26988" cy="20638"/>
            </a:xfrm>
            <a:custGeom>
              <a:avLst/>
              <a:gdLst>
                <a:gd name="T0" fmla="*/ 0 w 50"/>
                <a:gd name="T1" fmla="*/ 0 h 37"/>
                <a:gd name="T2" fmla="*/ 50 w 50"/>
                <a:gd name="T3" fmla="*/ 19 h 37"/>
                <a:gd name="T4" fmla="*/ 0 w 50"/>
                <a:gd name="T5" fmla="*/ 37 h 37"/>
                <a:gd name="T6" fmla="*/ 4 w 50"/>
                <a:gd name="T7" fmla="*/ 29 h 37"/>
                <a:gd name="T8" fmla="*/ 5 w 50"/>
                <a:gd name="T9" fmla="*/ 9 h 37"/>
                <a:gd name="T10" fmla="*/ 0 w 50"/>
                <a:gd name="T11" fmla="*/ 0 h 37"/>
              </a:gdLst>
              <a:ahLst/>
              <a:cxnLst>
                <a:cxn ang="0">
                  <a:pos x="T0" y="T1"/>
                </a:cxn>
                <a:cxn ang="0">
                  <a:pos x="T2" y="T3"/>
                </a:cxn>
                <a:cxn ang="0">
                  <a:pos x="T4" y="T5"/>
                </a:cxn>
                <a:cxn ang="0">
                  <a:pos x="T6" y="T7"/>
                </a:cxn>
                <a:cxn ang="0">
                  <a:pos x="T8" y="T9"/>
                </a:cxn>
                <a:cxn ang="0">
                  <a:pos x="T10" y="T11"/>
                </a:cxn>
              </a:cxnLst>
              <a:rect l="0" t="0" r="r" b="b"/>
              <a:pathLst>
                <a:path w="50" h="37" extrusionOk="0">
                  <a:moveTo>
                    <a:pt x="0" y="0"/>
                  </a:moveTo>
                  <a:lnTo>
                    <a:pt x="50" y="19"/>
                  </a:lnTo>
                  <a:lnTo>
                    <a:pt x="0" y="37"/>
                  </a:lnTo>
                  <a:lnTo>
                    <a:pt x="4" y="29"/>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2" name="Freeform 160"/>
            <p:cNvSpPr/>
            <p:nvPr/>
          </p:nvSpPr>
          <p:spPr bwMode="auto">
            <a:xfrm>
              <a:off x="1920875" y="1727199"/>
              <a:ext cx="28575" cy="19050"/>
            </a:xfrm>
            <a:custGeom>
              <a:avLst/>
              <a:gdLst>
                <a:gd name="T0" fmla="*/ 5 w 53"/>
                <a:gd name="T1" fmla="*/ 0 h 36"/>
                <a:gd name="T2" fmla="*/ 53 w 53"/>
                <a:gd name="T3" fmla="*/ 26 h 36"/>
                <a:gd name="T4" fmla="*/ 0 w 53"/>
                <a:gd name="T5" fmla="*/ 36 h 36"/>
                <a:gd name="T6" fmla="*/ 7 w 53"/>
                <a:gd name="T7" fmla="*/ 29 h 36"/>
                <a:gd name="T8" fmla="*/ 10 w 53"/>
                <a:gd name="T9" fmla="*/ 9 h 36"/>
                <a:gd name="T10" fmla="*/ 5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5" y="0"/>
                  </a:moveTo>
                  <a:lnTo>
                    <a:pt x="53" y="26"/>
                  </a:lnTo>
                  <a:lnTo>
                    <a:pt x="0" y="36"/>
                  </a:lnTo>
                  <a:lnTo>
                    <a:pt x="7" y="29"/>
                  </a:lnTo>
                  <a:lnTo>
                    <a:pt x="10" y="9"/>
                  </a:lnTo>
                  <a:lnTo>
                    <a:pt x="5"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3" name="Freeform 161"/>
            <p:cNvSpPr/>
            <p:nvPr/>
          </p:nvSpPr>
          <p:spPr bwMode="auto">
            <a:xfrm>
              <a:off x="2413000" y="1836738"/>
              <a:ext cx="28575" cy="19050"/>
            </a:xfrm>
            <a:custGeom>
              <a:avLst/>
              <a:gdLst>
                <a:gd name="T0" fmla="*/ 6 w 54"/>
                <a:gd name="T1" fmla="*/ 0 h 38"/>
                <a:gd name="T2" fmla="*/ 54 w 54"/>
                <a:gd name="T3" fmla="*/ 26 h 38"/>
                <a:gd name="T4" fmla="*/ 0 w 54"/>
                <a:gd name="T5" fmla="*/ 38 h 38"/>
                <a:gd name="T6" fmla="*/ 6 w 54"/>
                <a:gd name="T7" fmla="*/ 29 h 38"/>
                <a:gd name="T8" fmla="*/ 9 w 54"/>
                <a:gd name="T9" fmla="*/ 10 h 38"/>
                <a:gd name="T10" fmla="*/ 6 w 54"/>
                <a:gd name="T11" fmla="*/ 0 h 38"/>
              </a:gdLst>
              <a:ahLst/>
              <a:cxnLst>
                <a:cxn ang="0">
                  <a:pos x="T0" y="T1"/>
                </a:cxn>
                <a:cxn ang="0">
                  <a:pos x="T2" y="T3"/>
                </a:cxn>
                <a:cxn ang="0">
                  <a:pos x="T4" y="T5"/>
                </a:cxn>
                <a:cxn ang="0">
                  <a:pos x="T6" y="T7"/>
                </a:cxn>
                <a:cxn ang="0">
                  <a:pos x="T8" y="T9"/>
                </a:cxn>
                <a:cxn ang="0">
                  <a:pos x="T10" y="T11"/>
                </a:cxn>
              </a:cxnLst>
              <a:rect l="0" t="0" r="r" b="b"/>
              <a:pathLst>
                <a:path w="54" h="38" extrusionOk="0">
                  <a:moveTo>
                    <a:pt x="6" y="0"/>
                  </a:moveTo>
                  <a:lnTo>
                    <a:pt x="54" y="26"/>
                  </a:lnTo>
                  <a:lnTo>
                    <a:pt x="0" y="38"/>
                  </a:lnTo>
                  <a:lnTo>
                    <a:pt x="6" y="29"/>
                  </a:lnTo>
                  <a:lnTo>
                    <a:pt x="9" y="10"/>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4" name="Freeform 162"/>
            <p:cNvSpPr/>
            <p:nvPr/>
          </p:nvSpPr>
          <p:spPr bwMode="auto">
            <a:xfrm>
              <a:off x="2789238" y="1863725"/>
              <a:ext cx="26988" cy="19050"/>
            </a:xfrm>
            <a:custGeom>
              <a:avLst/>
              <a:gdLst>
                <a:gd name="T0" fmla="*/ 3 w 52"/>
                <a:gd name="T1" fmla="*/ 0 h 37"/>
                <a:gd name="T2" fmla="*/ 52 w 52"/>
                <a:gd name="T3" fmla="*/ 21 h 37"/>
                <a:gd name="T4" fmla="*/ 0 w 52"/>
                <a:gd name="T5" fmla="*/ 37 h 37"/>
                <a:gd name="T6" fmla="*/ 6 w 52"/>
                <a:gd name="T7" fmla="*/ 28 h 37"/>
                <a:gd name="T8" fmla="*/ 8 w 52"/>
                <a:gd name="T9" fmla="*/ 10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1"/>
                  </a:lnTo>
                  <a:lnTo>
                    <a:pt x="0" y="37"/>
                  </a:lnTo>
                  <a:lnTo>
                    <a:pt x="6" y="28"/>
                  </a:lnTo>
                  <a:lnTo>
                    <a:pt x="8"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5" name="Freeform 163"/>
            <p:cNvSpPr/>
            <p:nvPr/>
          </p:nvSpPr>
          <p:spPr bwMode="auto">
            <a:xfrm>
              <a:off x="571500" y="1608138"/>
              <a:ext cx="2433638" cy="100013"/>
            </a:xfrm>
            <a:custGeom>
              <a:avLst/>
              <a:gdLst>
                <a:gd name="T0" fmla="*/ 0 w 4598"/>
                <a:gd name="T1" fmla="*/ 84 h 188"/>
                <a:gd name="T2" fmla="*/ 407 w 4598"/>
                <a:gd name="T3" fmla="*/ 65 h 188"/>
                <a:gd name="T4" fmla="*/ 1121 w 4598"/>
                <a:gd name="T5" fmla="*/ 32 h 188"/>
                <a:gd name="T6" fmla="*/ 1339 w 4598"/>
                <a:gd name="T7" fmla="*/ 22 h 188"/>
                <a:gd name="T8" fmla="*/ 1700 w 4598"/>
                <a:gd name="T9" fmla="*/ 3 h 188"/>
                <a:gd name="T10" fmla="*/ 1883 w 4598"/>
                <a:gd name="T11" fmla="*/ 0 h 188"/>
                <a:gd name="T12" fmla="*/ 2069 w 4598"/>
                <a:gd name="T13" fmla="*/ 2 h 188"/>
                <a:gd name="T14" fmla="*/ 2432 w 4598"/>
                <a:gd name="T15" fmla="*/ 16 h 188"/>
                <a:gd name="T16" fmla="*/ 2629 w 4598"/>
                <a:gd name="T17" fmla="*/ 32 h 188"/>
                <a:gd name="T18" fmla="*/ 2732 w 4598"/>
                <a:gd name="T19" fmla="*/ 42 h 188"/>
                <a:gd name="T20" fmla="*/ 2940 w 4598"/>
                <a:gd name="T21" fmla="*/ 74 h 188"/>
                <a:gd name="T22" fmla="*/ 3158 w 4598"/>
                <a:gd name="T23" fmla="*/ 110 h 188"/>
                <a:gd name="T24" fmla="*/ 3384 w 4598"/>
                <a:gd name="T25" fmla="*/ 143 h 188"/>
                <a:gd name="T26" fmla="*/ 3502 w 4598"/>
                <a:gd name="T27" fmla="*/ 155 h 188"/>
                <a:gd name="T28" fmla="*/ 3636 w 4598"/>
                <a:gd name="T29" fmla="*/ 163 h 188"/>
                <a:gd name="T30" fmla="*/ 3989 w 4598"/>
                <a:gd name="T31" fmla="*/ 176 h 188"/>
                <a:gd name="T32" fmla="*/ 4502 w 4598"/>
                <a:gd name="T33" fmla="*/ 188 h 188"/>
                <a:gd name="T34" fmla="*/ 4598 w 4598"/>
                <a:gd name="T3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8" h="188" extrusionOk="0">
                  <a:moveTo>
                    <a:pt x="0" y="84"/>
                  </a:moveTo>
                  <a:lnTo>
                    <a:pt x="407" y="65"/>
                  </a:lnTo>
                  <a:lnTo>
                    <a:pt x="1121" y="32"/>
                  </a:lnTo>
                  <a:lnTo>
                    <a:pt x="1339" y="22"/>
                  </a:lnTo>
                  <a:lnTo>
                    <a:pt x="1700" y="3"/>
                  </a:lnTo>
                  <a:lnTo>
                    <a:pt x="1883" y="0"/>
                  </a:lnTo>
                  <a:lnTo>
                    <a:pt x="2069" y="2"/>
                  </a:lnTo>
                  <a:lnTo>
                    <a:pt x="2432" y="16"/>
                  </a:lnTo>
                  <a:lnTo>
                    <a:pt x="2629" y="32"/>
                  </a:lnTo>
                  <a:lnTo>
                    <a:pt x="2732" y="42"/>
                  </a:lnTo>
                  <a:lnTo>
                    <a:pt x="2940" y="74"/>
                  </a:lnTo>
                  <a:lnTo>
                    <a:pt x="3158" y="110"/>
                  </a:lnTo>
                  <a:lnTo>
                    <a:pt x="3384" y="143"/>
                  </a:lnTo>
                  <a:lnTo>
                    <a:pt x="3502" y="155"/>
                  </a:lnTo>
                  <a:lnTo>
                    <a:pt x="3636" y="163"/>
                  </a:lnTo>
                  <a:lnTo>
                    <a:pt x="3989" y="176"/>
                  </a:lnTo>
                  <a:lnTo>
                    <a:pt x="4502" y="188"/>
                  </a:lnTo>
                  <a:lnTo>
                    <a:pt x="4598" y="18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6" name="Freeform 164"/>
            <p:cNvSpPr/>
            <p:nvPr/>
          </p:nvSpPr>
          <p:spPr bwMode="auto">
            <a:xfrm>
              <a:off x="1143000" y="1616075"/>
              <a:ext cx="28575" cy="19050"/>
            </a:xfrm>
            <a:custGeom>
              <a:avLst/>
              <a:gdLst>
                <a:gd name="T0" fmla="*/ 0 w 52"/>
                <a:gd name="T1" fmla="*/ 0 h 37"/>
                <a:gd name="T2" fmla="*/ 52 w 52"/>
                <a:gd name="T3" fmla="*/ 17 h 37"/>
                <a:gd name="T4" fmla="*/ 1 w 52"/>
                <a:gd name="T5" fmla="*/ 37 h 37"/>
                <a:gd name="T6" fmla="*/ 7 w 52"/>
                <a:gd name="T7" fmla="*/ 29 h 37"/>
                <a:gd name="T8" fmla="*/ 5 w 52"/>
                <a:gd name="T9" fmla="*/ 9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7"/>
                  </a:lnTo>
                  <a:lnTo>
                    <a:pt x="1" y="37"/>
                  </a:lnTo>
                  <a:lnTo>
                    <a:pt x="7" y="29"/>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7" name="Freeform 165"/>
            <p:cNvSpPr/>
            <p:nvPr/>
          </p:nvSpPr>
          <p:spPr bwMode="auto">
            <a:xfrm>
              <a:off x="1547813" y="1598613"/>
              <a:ext cx="25400" cy="19050"/>
            </a:xfrm>
            <a:custGeom>
              <a:avLst/>
              <a:gdLst>
                <a:gd name="T0" fmla="*/ 0 w 50"/>
                <a:gd name="T1" fmla="*/ 0 h 37"/>
                <a:gd name="T2" fmla="*/ 50 w 50"/>
                <a:gd name="T3" fmla="*/ 18 h 37"/>
                <a:gd name="T4" fmla="*/ 0 w 50"/>
                <a:gd name="T5" fmla="*/ 37 h 37"/>
                <a:gd name="T6" fmla="*/ 4 w 50"/>
                <a:gd name="T7" fmla="*/ 29 h 37"/>
                <a:gd name="T8" fmla="*/ 4 w 50"/>
                <a:gd name="T9" fmla="*/ 8 h 37"/>
                <a:gd name="T10" fmla="*/ 0 w 50"/>
                <a:gd name="T11" fmla="*/ 0 h 37"/>
              </a:gdLst>
              <a:ahLst/>
              <a:cxnLst>
                <a:cxn ang="0">
                  <a:pos x="T0" y="T1"/>
                </a:cxn>
                <a:cxn ang="0">
                  <a:pos x="T2" y="T3"/>
                </a:cxn>
                <a:cxn ang="0">
                  <a:pos x="T4" y="T5"/>
                </a:cxn>
                <a:cxn ang="0">
                  <a:pos x="T6" y="T7"/>
                </a:cxn>
                <a:cxn ang="0">
                  <a:pos x="T8" y="T9"/>
                </a:cxn>
                <a:cxn ang="0">
                  <a:pos x="T10" y="T11"/>
                </a:cxn>
              </a:cxnLst>
              <a:rect l="0" t="0" r="r" b="b"/>
              <a:pathLst>
                <a:path w="50" h="37" extrusionOk="0">
                  <a:moveTo>
                    <a:pt x="0" y="0"/>
                  </a:moveTo>
                  <a:lnTo>
                    <a:pt x="50" y="18"/>
                  </a:lnTo>
                  <a:lnTo>
                    <a:pt x="0" y="37"/>
                  </a:lnTo>
                  <a:lnTo>
                    <a:pt x="4" y="29"/>
                  </a:lnTo>
                  <a:lnTo>
                    <a:pt x="4"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8" name="Freeform 166"/>
            <p:cNvSpPr/>
            <p:nvPr/>
          </p:nvSpPr>
          <p:spPr bwMode="auto">
            <a:xfrm>
              <a:off x="1941513" y="1612900"/>
              <a:ext cx="26988" cy="20638"/>
            </a:xfrm>
            <a:custGeom>
              <a:avLst/>
              <a:gdLst>
                <a:gd name="T0" fmla="*/ 2 w 51"/>
                <a:gd name="T1" fmla="*/ 0 h 38"/>
                <a:gd name="T2" fmla="*/ 51 w 51"/>
                <a:gd name="T3" fmla="*/ 25 h 38"/>
                <a:gd name="T4" fmla="*/ 0 w 51"/>
                <a:gd name="T5" fmla="*/ 38 h 38"/>
                <a:gd name="T6" fmla="*/ 5 w 51"/>
                <a:gd name="T7" fmla="*/ 30 h 38"/>
                <a:gd name="T8" fmla="*/ 7 w 51"/>
                <a:gd name="T9" fmla="*/ 10 h 38"/>
                <a:gd name="T10" fmla="*/ 2 w 51"/>
                <a:gd name="T11" fmla="*/ 0 h 38"/>
              </a:gdLst>
              <a:ahLst/>
              <a:cxnLst>
                <a:cxn ang="0">
                  <a:pos x="T0" y="T1"/>
                </a:cxn>
                <a:cxn ang="0">
                  <a:pos x="T2" y="T3"/>
                </a:cxn>
                <a:cxn ang="0">
                  <a:pos x="T4" y="T5"/>
                </a:cxn>
                <a:cxn ang="0">
                  <a:pos x="T6" y="T7"/>
                </a:cxn>
                <a:cxn ang="0">
                  <a:pos x="T8" y="T9"/>
                </a:cxn>
                <a:cxn ang="0">
                  <a:pos x="T10" y="T11"/>
                </a:cxn>
              </a:cxnLst>
              <a:rect l="0" t="0" r="r" b="b"/>
              <a:pathLst>
                <a:path w="51" h="38" extrusionOk="0">
                  <a:moveTo>
                    <a:pt x="2" y="0"/>
                  </a:moveTo>
                  <a:lnTo>
                    <a:pt x="51" y="25"/>
                  </a:lnTo>
                  <a:lnTo>
                    <a:pt x="0" y="38"/>
                  </a:lnTo>
                  <a:lnTo>
                    <a:pt x="5" y="30"/>
                  </a:lnTo>
                  <a:lnTo>
                    <a:pt x="7" y="1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9" name="Freeform 167"/>
            <p:cNvSpPr/>
            <p:nvPr/>
          </p:nvSpPr>
          <p:spPr bwMode="auto">
            <a:xfrm>
              <a:off x="2403475" y="1677988"/>
              <a:ext cx="26988" cy="19050"/>
            </a:xfrm>
            <a:custGeom>
              <a:avLst/>
              <a:gdLst>
                <a:gd name="T0" fmla="*/ 3 w 52"/>
                <a:gd name="T1" fmla="*/ 0 h 37"/>
                <a:gd name="T2" fmla="*/ 52 w 52"/>
                <a:gd name="T3" fmla="*/ 23 h 37"/>
                <a:gd name="T4" fmla="*/ 0 w 52"/>
                <a:gd name="T5" fmla="*/ 37 h 37"/>
                <a:gd name="T6" fmla="*/ 6 w 52"/>
                <a:gd name="T7" fmla="*/ 28 h 37"/>
                <a:gd name="T8" fmla="*/ 7 w 52"/>
                <a:gd name="T9" fmla="*/ 10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3"/>
                  </a:lnTo>
                  <a:lnTo>
                    <a:pt x="0" y="37"/>
                  </a:lnTo>
                  <a:lnTo>
                    <a:pt x="6" y="28"/>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0" name="Freeform 168"/>
            <p:cNvSpPr/>
            <p:nvPr/>
          </p:nvSpPr>
          <p:spPr bwMode="auto">
            <a:xfrm>
              <a:off x="974725" y="2282825"/>
              <a:ext cx="160338" cy="130175"/>
            </a:xfrm>
            <a:custGeom>
              <a:avLst/>
              <a:gdLst>
                <a:gd name="T0" fmla="*/ 7 w 304"/>
                <a:gd name="T1" fmla="*/ 90 h 247"/>
                <a:gd name="T2" fmla="*/ 19 w 304"/>
                <a:gd name="T3" fmla="*/ 74 h 247"/>
                <a:gd name="T4" fmla="*/ 50 w 304"/>
                <a:gd name="T5" fmla="*/ 44 h 247"/>
                <a:gd name="T6" fmla="*/ 89 w 304"/>
                <a:gd name="T7" fmla="*/ 20 h 247"/>
                <a:gd name="T8" fmla="*/ 131 w 304"/>
                <a:gd name="T9" fmla="*/ 2 h 247"/>
                <a:gd name="T10" fmla="*/ 151 w 304"/>
                <a:gd name="T11" fmla="*/ 0 h 247"/>
                <a:gd name="T12" fmla="*/ 180 w 304"/>
                <a:gd name="T13" fmla="*/ 1 h 247"/>
                <a:gd name="T14" fmla="*/ 233 w 304"/>
                <a:gd name="T15" fmla="*/ 18 h 247"/>
                <a:gd name="T16" fmla="*/ 276 w 304"/>
                <a:gd name="T17" fmla="*/ 51 h 247"/>
                <a:gd name="T18" fmla="*/ 301 w 304"/>
                <a:gd name="T19" fmla="*/ 96 h 247"/>
                <a:gd name="T20" fmla="*/ 304 w 304"/>
                <a:gd name="T21" fmla="*/ 123 h 247"/>
                <a:gd name="T22" fmla="*/ 298 w 304"/>
                <a:gd name="T23" fmla="*/ 145 h 247"/>
                <a:gd name="T24" fmla="*/ 278 w 304"/>
                <a:gd name="T25" fmla="*/ 182 h 247"/>
                <a:gd name="T26" fmla="*/ 248 w 304"/>
                <a:gd name="T27" fmla="*/ 211 h 247"/>
                <a:gd name="T28" fmla="*/ 209 w 304"/>
                <a:gd name="T29" fmla="*/ 231 h 247"/>
                <a:gd name="T30" fmla="*/ 166 w 304"/>
                <a:gd name="T31" fmla="*/ 243 h 247"/>
                <a:gd name="T32" fmla="*/ 121 w 304"/>
                <a:gd name="T33" fmla="*/ 247 h 247"/>
                <a:gd name="T34" fmla="*/ 78 w 304"/>
                <a:gd name="T35" fmla="*/ 244 h 247"/>
                <a:gd name="T36" fmla="*/ 42 w 304"/>
                <a:gd name="T37" fmla="*/ 233 h 247"/>
                <a:gd name="T38" fmla="*/ 26 w 304"/>
                <a:gd name="T39" fmla="*/ 223 h 247"/>
                <a:gd name="T40" fmla="*/ 11 w 304"/>
                <a:gd name="T41" fmla="*/ 207 h 247"/>
                <a:gd name="T42" fmla="*/ 0 w 304"/>
                <a:gd name="T43" fmla="*/ 168 h 247"/>
                <a:gd name="T44" fmla="*/ 0 w 304"/>
                <a:gd name="T45" fmla="*/ 16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247" extrusionOk="0">
                  <a:moveTo>
                    <a:pt x="7" y="90"/>
                  </a:moveTo>
                  <a:lnTo>
                    <a:pt x="19" y="74"/>
                  </a:lnTo>
                  <a:lnTo>
                    <a:pt x="50" y="44"/>
                  </a:lnTo>
                  <a:lnTo>
                    <a:pt x="89" y="20"/>
                  </a:lnTo>
                  <a:lnTo>
                    <a:pt x="131" y="2"/>
                  </a:lnTo>
                  <a:lnTo>
                    <a:pt x="151" y="0"/>
                  </a:lnTo>
                  <a:lnTo>
                    <a:pt x="180" y="1"/>
                  </a:lnTo>
                  <a:lnTo>
                    <a:pt x="233" y="18"/>
                  </a:lnTo>
                  <a:lnTo>
                    <a:pt x="276" y="51"/>
                  </a:lnTo>
                  <a:lnTo>
                    <a:pt x="301" y="96"/>
                  </a:lnTo>
                  <a:lnTo>
                    <a:pt x="304" y="123"/>
                  </a:lnTo>
                  <a:lnTo>
                    <a:pt x="298" y="145"/>
                  </a:lnTo>
                  <a:lnTo>
                    <a:pt x="278" y="182"/>
                  </a:lnTo>
                  <a:lnTo>
                    <a:pt x="248" y="211"/>
                  </a:lnTo>
                  <a:lnTo>
                    <a:pt x="209" y="231"/>
                  </a:lnTo>
                  <a:lnTo>
                    <a:pt x="166" y="243"/>
                  </a:lnTo>
                  <a:lnTo>
                    <a:pt x="121" y="247"/>
                  </a:lnTo>
                  <a:lnTo>
                    <a:pt x="78" y="244"/>
                  </a:lnTo>
                  <a:lnTo>
                    <a:pt x="42" y="233"/>
                  </a:lnTo>
                  <a:lnTo>
                    <a:pt x="26" y="223"/>
                  </a:lnTo>
                  <a:lnTo>
                    <a:pt x="11" y="207"/>
                  </a:lnTo>
                  <a:lnTo>
                    <a:pt x="0" y="168"/>
                  </a:lnTo>
                  <a:lnTo>
                    <a:pt x="0" y="164"/>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1" name="Freeform 169"/>
            <p:cNvSpPr/>
            <p:nvPr/>
          </p:nvSpPr>
          <p:spPr bwMode="auto">
            <a:xfrm>
              <a:off x="1031875" y="2273300"/>
              <a:ext cx="26988" cy="20638"/>
            </a:xfrm>
            <a:custGeom>
              <a:avLst/>
              <a:gdLst>
                <a:gd name="T0" fmla="*/ 0 w 52"/>
                <a:gd name="T1" fmla="*/ 0 h 37"/>
                <a:gd name="T2" fmla="*/ 52 w 52"/>
                <a:gd name="T3" fmla="*/ 16 h 37"/>
                <a:gd name="T4" fmla="*/ 3 w 52"/>
                <a:gd name="T5" fmla="*/ 37 h 37"/>
                <a:gd name="T6" fmla="*/ 8 w 52"/>
                <a:gd name="T7" fmla="*/ 27 h 37"/>
                <a:gd name="T8" fmla="*/ 6 w 52"/>
                <a:gd name="T9" fmla="*/ 8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6"/>
                  </a:lnTo>
                  <a:lnTo>
                    <a:pt x="3" y="37"/>
                  </a:lnTo>
                  <a:lnTo>
                    <a:pt x="8" y="27"/>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2" name="Freeform 170"/>
            <p:cNvSpPr/>
            <p:nvPr/>
          </p:nvSpPr>
          <p:spPr bwMode="auto">
            <a:xfrm>
              <a:off x="1127125" y="2325688"/>
              <a:ext cx="19050" cy="26988"/>
            </a:xfrm>
            <a:custGeom>
              <a:avLst/>
              <a:gdLst>
                <a:gd name="T0" fmla="*/ 37 w 37"/>
                <a:gd name="T1" fmla="*/ 3 h 52"/>
                <a:gd name="T2" fmla="*/ 14 w 37"/>
                <a:gd name="T3" fmla="*/ 52 h 52"/>
                <a:gd name="T4" fmla="*/ 0 w 37"/>
                <a:gd name="T5" fmla="*/ 0 h 52"/>
                <a:gd name="T6" fmla="*/ 7 w 37"/>
                <a:gd name="T7" fmla="*/ 5 h 52"/>
                <a:gd name="T8" fmla="*/ 27 w 37"/>
                <a:gd name="T9" fmla="*/ 7 h 52"/>
                <a:gd name="T10" fmla="*/ 37 w 37"/>
                <a:gd name="T11" fmla="*/ 3 h 52"/>
              </a:gdLst>
              <a:ahLst/>
              <a:cxnLst>
                <a:cxn ang="0">
                  <a:pos x="T0" y="T1"/>
                </a:cxn>
                <a:cxn ang="0">
                  <a:pos x="T2" y="T3"/>
                </a:cxn>
                <a:cxn ang="0">
                  <a:pos x="T4" y="T5"/>
                </a:cxn>
                <a:cxn ang="0">
                  <a:pos x="T6" y="T7"/>
                </a:cxn>
                <a:cxn ang="0">
                  <a:pos x="T8" y="T9"/>
                </a:cxn>
                <a:cxn ang="0">
                  <a:pos x="T10" y="T11"/>
                </a:cxn>
              </a:cxnLst>
              <a:rect l="0" t="0" r="r" b="b"/>
              <a:pathLst>
                <a:path w="37" h="52" extrusionOk="0">
                  <a:moveTo>
                    <a:pt x="37" y="3"/>
                  </a:moveTo>
                  <a:lnTo>
                    <a:pt x="14" y="52"/>
                  </a:lnTo>
                  <a:lnTo>
                    <a:pt x="0" y="0"/>
                  </a:lnTo>
                  <a:lnTo>
                    <a:pt x="7" y="5"/>
                  </a:lnTo>
                  <a:lnTo>
                    <a:pt x="27" y="7"/>
                  </a:lnTo>
                  <a:lnTo>
                    <a:pt x="37"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3" name="Freeform 171"/>
            <p:cNvSpPr/>
            <p:nvPr/>
          </p:nvSpPr>
          <p:spPr bwMode="auto">
            <a:xfrm>
              <a:off x="982663" y="2397125"/>
              <a:ext cx="28575" cy="23813"/>
            </a:xfrm>
            <a:custGeom>
              <a:avLst/>
              <a:gdLst>
                <a:gd name="T0" fmla="*/ 30 w 54"/>
                <a:gd name="T1" fmla="*/ 46 h 46"/>
                <a:gd name="T2" fmla="*/ 0 w 54"/>
                <a:gd name="T3" fmla="*/ 0 h 46"/>
                <a:gd name="T4" fmla="*/ 54 w 54"/>
                <a:gd name="T5" fmla="*/ 16 h 46"/>
                <a:gd name="T6" fmla="*/ 43 w 54"/>
                <a:gd name="T7" fmla="*/ 20 h 46"/>
                <a:gd name="T8" fmla="*/ 32 w 54"/>
                <a:gd name="T9" fmla="*/ 36 h 46"/>
                <a:gd name="T10" fmla="*/ 30 w 54"/>
                <a:gd name="T11" fmla="*/ 46 h 46"/>
              </a:gdLst>
              <a:ahLst/>
              <a:cxnLst>
                <a:cxn ang="0">
                  <a:pos x="T0" y="T1"/>
                </a:cxn>
                <a:cxn ang="0">
                  <a:pos x="T2" y="T3"/>
                </a:cxn>
                <a:cxn ang="0">
                  <a:pos x="T4" y="T5"/>
                </a:cxn>
                <a:cxn ang="0">
                  <a:pos x="T6" y="T7"/>
                </a:cxn>
                <a:cxn ang="0">
                  <a:pos x="T8" y="T9"/>
                </a:cxn>
                <a:cxn ang="0">
                  <a:pos x="T10" y="T11"/>
                </a:cxn>
              </a:cxnLst>
              <a:rect l="0" t="0" r="r" b="b"/>
              <a:pathLst>
                <a:path w="54" h="46" extrusionOk="0">
                  <a:moveTo>
                    <a:pt x="30" y="46"/>
                  </a:moveTo>
                  <a:lnTo>
                    <a:pt x="0" y="0"/>
                  </a:lnTo>
                  <a:lnTo>
                    <a:pt x="54" y="16"/>
                  </a:lnTo>
                  <a:lnTo>
                    <a:pt x="43" y="20"/>
                  </a:lnTo>
                  <a:lnTo>
                    <a:pt x="32" y="36"/>
                  </a:lnTo>
                  <a:lnTo>
                    <a:pt x="30" y="4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4" name="Freeform 172"/>
            <p:cNvSpPr/>
            <p:nvPr/>
          </p:nvSpPr>
          <p:spPr bwMode="auto">
            <a:xfrm>
              <a:off x="1177925" y="2098675"/>
              <a:ext cx="1133475" cy="292100"/>
            </a:xfrm>
            <a:custGeom>
              <a:avLst/>
              <a:gdLst>
                <a:gd name="T0" fmla="*/ 0 w 2142"/>
                <a:gd name="T1" fmla="*/ 63 h 553"/>
                <a:gd name="T2" fmla="*/ 5 w 2142"/>
                <a:gd name="T3" fmla="*/ 60 h 553"/>
                <a:gd name="T4" fmla="*/ 81 w 2142"/>
                <a:gd name="T5" fmla="*/ 38 h 553"/>
                <a:gd name="T6" fmla="*/ 162 w 2142"/>
                <a:gd name="T7" fmla="*/ 25 h 553"/>
                <a:gd name="T8" fmla="*/ 271 w 2142"/>
                <a:gd name="T9" fmla="*/ 14 h 553"/>
                <a:gd name="T10" fmla="*/ 507 w 2142"/>
                <a:gd name="T11" fmla="*/ 1 h 553"/>
                <a:gd name="T12" fmla="*/ 662 w 2142"/>
                <a:gd name="T13" fmla="*/ 0 h 553"/>
                <a:gd name="T14" fmla="*/ 728 w 2142"/>
                <a:gd name="T15" fmla="*/ 2 h 553"/>
                <a:gd name="T16" fmla="*/ 844 w 2142"/>
                <a:gd name="T17" fmla="*/ 11 h 553"/>
                <a:gd name="T18" fmla="*/ 1046 w 2142"/>
                <a:gd name="T19" fmla="*/ 47 h 553"/>
                <a:gd name="T20" fmla="*/ 1150 w 2142"/>
                <a:gd name="T21" fmla="*/ 70 h 553"/>
                <a:gd name="T22" fmla="*/ 1258 w 2142"/>
                <a:gd name="T23" fmla="*/ 92 h 553"/>
                <a:gd name="T24" fmla="*/ 1420 w 2142"/>
                <a:gd name="T25" fmla="*/ 131 h 553"/>
                <a:gd name="T26" fmla="*/ 1527 w 2142"/>
                <a:gd name="T27" fmla="*/ 168 h 553"/>
                <a:gd name="T28" fmla="*/ 1577 w 2142"/>
                <a:gd name="T29" fmla="*/ 192 h 553"/>
                <a:gd name="T30" fmla="*/ 1629 w 2142"/>
                <a:gd name="T31" fmla="*/ 221 h 553"/>
                <a:gd name="T32" fmla="*/ 1729 w 2142"/>
                <a:gd name="T33" fmla="*/ 299 h 553"/>
                <a:gd name="T34" fmla="*/ 1822 w 2142"/>
                <a:gd name="T35" fmla="*/ 384 h 553"/>
                <a:gd name="T36" fmla="*/ 1907 w 2142"/>
                <a:gd name="T37" fmla="*/ 457 h 553"/>
                <a:gd name="T38" fmla="*/ 1946 w 2142"/>
                <a:gd name="T39" fmla="*/ 481 h 553"/>
                <a:gd name="T40" fmla="*/ 1982 w 2142"/>
                <a:gd name="T41" fmla="*/ 501 h 553"/>
                <a:gd name="T42" fmla="*/ 2051 w 2142"/>
                <a:gd name="T43" fmla="*/ 528 h 553"/>
                <a:gd name="T44" fmla="*/ 2129 w 2142"/>
                <a:gd name="T45" fmla="*/ 550 h 553"/>
                <a:gd name="T46" fmla="*/ 2142 w 2142"/>
                <a:gd name="T4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42" h="553" extrusionOk="0">
                  <a:moveTo>
                    <a:pt x="0" y="63"/>
                  </a:moveTo>
                  <a:lnTo>
                    <a:pt x="5" y="60"/>
                  </a:lnTo>
                  <a:lnTo>
                    <a:pt x="81" y="38"/>
                  </a:lnTo>
                  <a:lnTo>
                    <a:pt x="162" y="25"/>
                  </a:lnTo>
                  <a:lnTo>
                    <a:pt x="271" y="14"/>
                  </a:lnTo>
                  <a:lnTo>
                    <a:pt x="507" y="1"/>
                  </a:lnTo>
                  <a:lnTo>
                    <a:pt x="662" y="0"/>
                  </a:lnTo>
                  <a:lnTo>
                    <a:pt x="728" y="2"/>
                  </a:lnTo>
                  <a:lnTo>
                    <a:pt x="844" y="11"/>
                  </a:lnTo>
                  <a:lnTo>
                    <a:pt x="1046" y="47"/>
                  </a:lnTo>
                  <a:lnTo>
                    <a:pt x="1150" y="70"/>
                  </a:lnTo>
                  <a:lnTo>
                    <a:pt x="1258" y="92"/>
                  </a:lnTo>
                  <a:lnTo>
                    <a:pt x="1420" y="131"/>
                  </a:lnTo>
                  <a:lnTo>
                    <a:pt x="1527" y="168"/>
                  </a:lnTo>
                  <a:lnTo>
                    <a:pt x="1577" y="192"/>
                  </a:lnTo>
                  <a:lnTo>
                    <a:pt x="1629" y="221"/>
                  </a:lnTo>
                  <a:lnTo>
                    <a:pt x="1729" y="299"/>
                  </a:lnTo>
                  <a:lnTo>
                    <a:pt x="1822" y="384"/>
                  </a:lnTo>
                  <a:lnTo>
                    <a:pt x="1907" y="457"/>
                  </a:lnTo>
                  <a:lnTo>
                    <a:pt x="1946" y="481"/>
                  </a:lnTo>
                  <a:lnTo>
                    <a:pt x="1982" y="501"/>
                  </a:lnTo>
                  <a:lnTo>
                    <a:pt x="2051" y="528"/>
                  </a:lnTo>
                  <a:lnTo>
                    <a:pt x="2129" y="550"/>
                  </a:lnTo>
                  <a:lnTo>
                    <a:pt x="2142" y="55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5" name="Freeform 173"/>
            <p:cNvSpPr/>
            <p:nvPr/>
          </p:nvSpPr>
          <p:spPr bwMode="auto">
            <a:xfrm>
              <a:off x="1239838" y="2105025"/>
              <a:ext cx="28575" cy="20638"/>
            </a:xfrm>
            <a:custGeom>
              <a:avLst/>
              <a:gdLst>
                <a:gd name="T0" fmla="*/ 0 w 53"/>
                <a:gd name="T1" fmla="*/ 0 h 38"/>
                <a:gd name="T2" fmla="*/ 53 w 53"/>
                <a:gd name="T3" fmla="*/ 12 h 38"/>
                <a:gd name="T4" fmla="*/ 4 w 53"/>
                <a:gd name="T5" fmla="*/ 38 h 38"/>
                <a:gd name="T6" fmla="*/ 8 w 53"/>
                <a:gd name="T7" fmla="*/ 28 h 38"/>
                <a:gd name="T8" fmla="*/ 5 w 53"/>
                <a:gd name="T9" fmla="*/ 9 h 38"/>
                <a:gd name="T10" fmla="*/ 0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0" y="0"/>
                  </a:moveTo>
                  <a:lnTo>
                    <a:pt x="53" y="12"/>
                  </a:lnTo>
                  <a:lnTo>
                    <a:pt x="4" y="38"/>
                  </a:lnTo>
                  <a:lnTo>
                    <a:pt x="8" y="28"/>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6" name="Freeform 174"/>
            <p:cNvSpPr/>
            <p:nvPr/>
          </p:nvSpPr>
          <p:spPr bwMode="auto">
            <a:xfrm>
              <a:off x="1539875" y="2089150"/>
              <a:ext cx="28575" cy="19050"/>
            </a:xfrm>
            <a:custGeom>
              <a:avLst/>
              <a:gdLst>
                <a:gd name="T0" fmla="*/ 1 w 52"/>
                <a:gd name="T1" fmla="*/ 0 h 37"/>
                <a:gd name="T2" fmla="*/ 52 w 52"/>
                <a:gd name="T3" fmla="*/ 21 h 37"/>
                <a:gd name="T4" fmla="*/ 0 w 52"/>
                <a:gd name="T5" fmla="*/ 37 h 37"/>
                <a:gd name="T6" fmla="*/ 6 w 52"/>
                <a:gd name="T7" fmla="*/ 29 h 37"/>
                <a:gd name="T8" fmla="*/ 6 w 52"/>
                <a:gd name="T9" fmla="*/ 8 h 37"/>
                <a:gd name="T10" fmla="*/ 1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1" y="0"/>
                  </a:moveTo>
                  <a:lnTo>
                    <a:pt x="52" y="21"/>
                  </a:lnTo>
                  <a:lnTo>
                    <a:pt x="0" y="37"/>
                  </a:lnTo>
                  <a:lnTo>
                    <a:pt x="6" y="29"/>
                  </a:lnTo>
                  <a:lnTo>
                    <a:pt x="6" y="8"/>
                  </a:lnTo>
                  <a:lnTo>
                    <a:pt x="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7" name="Freeform 175"/>
            <p:cNvSpPr/>
            <p:nvPr/>
          </p:nvSpPr>
          <p:spPr bwMode="auto">
            <a:xfrm>
              <a:off x="1762125" y="2120900"/>
              <a:ext cx="28575" cy="19050"/>
            </a:xfrm>
            <a:custGeom>
              <a:avLst/>
              <a:gdLst>
                <a:gd name="T0" fmla="*/ 9 w 55"/>
                <a:gd name="T1" fmla="*/ 0 h 36"/>
                <a:gd name="T2" fmla="*/ 55 w 55"/>
                <a:gd name="T3" fmla="*/ 29 h 36"/>
                <a:gd name="T4" fmla="*/ 0 w 55"/>
                <a:gd name="T5" fmla="*/ 36 h 36"/>
                <a:gd name="T6" fmla="*/ 7 w 55"/>
                <a:gd name="T7" fmla="*/ 29 h 36"/>
                <a:gd name="T8" fmla="*/ 12 w 55"/>
                <a:gd name="T9" fmla="*/ 8 h 36"/>
                <a:gd name="T10" fmla="*/ 9 w 55"/>
                <a:gd name="T11" fmla="*/ 0 h 36"/>
              </a:gdLst>
              <a:ahLst/>
              <a:cxnLst>
                <a:cxn ang="0">
                  <a:pos x="T0" y="T1"/>
                </a:cxn>
                <a:cxn ang="0">
                  <a:pos x="T2" y="T3"/>
                </a:cxn>
                <a:cxn ang="0">
                  <a:pos x="T4" y="T5"/>
                </a:cxn>
                <a:cxn ang="0">
                  <a:pos x="T6" y="T7"/>
                </a:cxn>
                <a:cxn ang="0">
                  <a:pos x="T8" y="T9"/>
                </a:cxn>
                <a:cxn ang="0">
                  <a:pos x="T10" y="T11"/>
                </a:cxn>
              </a:cxnLst>
              <a:rect l="0" t="0" r="r" b="b"/>
              <a:pathLst>
                <a:path w="55" h="36" extrusionOk="0">
                  <a:moveTo>
                    <a:pt x="9" y="0"/>
                  </a:moveTo>
                  <a:lnTo>
                    <a:pt x="55" y="29"/>
                  </a:lnTo>
                  <a:lnTo>
                    <a:pt x="0" y="36"/>
                  </a:lnTo>
                  <a:lnTo>
                    <a:pt x="7" y="29"/>
                  </a:lnTo>
                  <a:lnTo>
                    <a:pt x="12" y="8"/>
                  </a:lnTo>
                  <a:lnTo>
                    <a:pt x="9"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8" name="Freeform 176"/>
            <p:cNvSpPr/>
            <p:nvPr/>
          </p:nvSpPr>
          <p:spPr bwMode="auto">
            <a:xfrm>
              <a:off x="1989138" y="2181225"/>
              <a:ext cx="28575" cy="22225"/>
            </a:xfrm>
            <a:custGeom>
              <a:avLst/>
              <a:gdLst>
                <a:gd name="T0" fmla="*/ 17 w 55"/>
                <a:gd name="T1" fmla="*/ 0 h 41"/>
                <a:gd name="T2" fmla="*/ 55 w 55"/>
                <a:gd name="T3" fmla="*/ 41 h 41"/>
                <a:gd name="T4" fmla="*/ 0 w 55"/>
                <a:gd name="T5" fmla="*/ 35 h 41"/>
                <a:gd name="T6" fmla="*/ 8 w 55"/>
                <a:gd name="T7" fmla="*/ 29 h 41"/>
                <a:gd name="T8" fmla="*/ 17 w 55"/>
                <a:gd name="T9" fmla="*/ 12 h 41"/>
                <a:gd name="T10" fmla="*/ 17 w 55"/>
                <a:gd name="T11" fmla="*/ 0 h 41"/>
              </a:gdLst>
              <a:ahLst/>
              <a:cxnLst>
                <a:cxn ang="0">
                  <a:pos x="T0" y="T1"/>
                </a:cxn>
                <a:cxn ang="0">
                  <a:pos x="T2" y="T3"/>
                </a:cxn>
                <a:cxn ang="0">
                  <a:pos x="T4" y="T5"/>
                </a:cxn>
                <a:cxn ang="0">
                  <a:pos x="T6" y="T7"/>
                </a:cxn>
                <a:cxn ang="0">
                  <a:pos x="T8" y="T9"/>
                </a:cxn>
                <a:cxn ang="0">
                  <a:pos x="T10" y="T11"/>
                </a:cxn>
              </a:cxnLst>
              <a:rect l="0" t="0" r="r" b="b"/>
              <a:pathLst>
                <a:path w="55" h="41" extrusionOk="0">
                  <a:moveTo>
                    <a:pt x="17" y="0"/>
                  </a:moveTo>
                  <a:lnTo>
                    <a:pt x="55" y="41"/>
                  </a:lnTo>
                  <a:lnTo>
                    <a:pt x="0" y="35"/>
                  </a:lnTo>
                  <a:lnTo>
                    <a:pt x="8" y="29"/>
                  </a:lnTo>
                  <a:lnTo>
                    <a:pt x="17" y="12"/>
                  </a:lnTo>
                  <a:lnTo>
                    <a:pt x="1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9" name="Freeform 177"/>
            <p:cNvSpPr/>
            <p:nvPr/>
          </p:nvSpPr>
          <p:spPr bwMode="auto">
            <a:xfrm>
              <a:off x="2184400" y="2333625"/>
              <a:ext cx="26988" cy="22225"/>
            </a:xfrm>
            <a:custGeom>
              <a:avLst/>
              <a:gdLst>
                <a:gd name="T0" fmla="*/ 17 w 53"/>
                <a:gd name="T1" fmla="*/ 0 h 41"/>
                <a:gd name="T2" fmla="*/ 53 w 53"/>
                <a:gd name="T3" fmla="*/ 41 h 41"/>
                <a:gd name="T4" fmla="*/ 0 w 53"/>
                <a:gd name="T5" fmla="*/ 33 h 41"/>
                <a:gd name="T6" fmla="*/ 8 w 53"/>
                <a:gd name="T7" fmla="*/ 27 h 41"/>
                <a:gd name="T8" fmla="*/ 17 w 53"/>
                <a:gd name="T9" fmla="*/ 10 h 41"/>
                <a:gd name="T10" fmla="*/ 17 w 53"/>
                <a:gd name="T11" fmla="*/ 0 h 41"/>
              </a:gdLst>
              <a:ahLst/>
              <a:cxnLst>
                <a:cxn ang="0">
                  <a:pos x="T0" y="T1"/>
                </a:cxn>
                <a:cxn ang="0">
                  <a:pos x="T2" y="T3"/>
                </a:cxn>
                <a:cxn ang="0">
                  <a:pos x="T4" y="T5"/>
                </a:cxn>
                <a:cxn ang="0">
                  <a:pos x="T6" y="T7"/>
                </a:cxn>
                <a:cxn ang="0">
                  <a:pos x="T8" y="T9"/>
                </a:cxn>
                <a:cxn ang="0">
                  <a:pos x="T10" y="T11"/>
                </a:cxn>
              </a:cxnLst>
              <a:rect l="0" t="0" r="r" b="b"/>
              <a:pathLst>
                <a:path w="53" h="41" extrusionOk="0">
                  <a:moveTo>
                    <a:pt x="17" y="0"/>
                  </a:moveTo>
                  <a:lnTo>
                    <a:pt x="53" y="41"/>
                  </a:lnTo>
                  <a:lnTo>
                    <a:pt x="0" y="33"/>
                  </a:lnTo>
                  <a:lnTo>
                    <a:pt x="8" y="27"/>
                  </a:lnTo>
                  <a:lnTo>
                    <a:pt x="17" y="10"/>
                  </a:lnTo>
                  <a:lnTo>
                    <a:pt x="1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0" name="Freeform 178"/>
            <p:cNvSpPr/>
            <p:nvPr/>
          </p:nvSpPr>
          <p:spPr bwMode="auto">
            <a:xfrm>
              <a:off x="1247775" y="2139950"/>
              <a:ext cx="412750" cy="268288"/>
            </a:xfrm>
            <a:custGeom>
              <a:avLst/>
              <a:gdLst>
                <a:gd name="T0" fmla="*/ 0 w 780"/>
                <a:gd name="T1" fmla="*/ 79 h 507"/>
                <a:gd name="T2" fmla="*/ 33 w 780"/>
                <a:gd name="T3" fmla="*/ 67 h 507"/>
                <a:gd name="T4" fmla="*/ 214 w 780"/>
                <a:gd name="T5" fmla="*/ 20 h 507"/>
                <a:gd name="T6" fmla="*/ 342 w 780"/>
                <a:gd name="T7" fmla="*/ 0 h 507"/>
                <a:gd name="T8" fmla="*/ 393 w 780"/>
                <a:gd name="T9" fmla="*/ 0 h 507"/>
                <a:gd name="T10" fmla="*/ 440 w 780"/>
                <a:gd name="T11" fmla="*/ 4 h 507"/>
                <a:gd name="T12" fmla="*/ 535 w 780"/>
                <a:gd name="T13" fmla="*/ 24 h 507"/>
                <a:gd name="T14" fmla="*/ 622 w 780"/>
                <a:gd name="T15" fmla="*/ 54 h 507"/>
                <a:gd name="T16" fmla="*/ 692 w 780"/>
                <a:gd name="T17" fmla="*/ 93 h 507"/>
                <a:gd name="T18" fmla="*/ 718 w 780"/>
                <a:gd name="T19" fmla="*/ 116 h 507"/>
                <a:gd name="T20" fmla="*/ 740 w 780"/>
                <a:gd name="T21" fmla="*/ 139 h 507"/>
                <a:gd name="T22" fmla="*/ 767 w 780"/>
                <a:gd name="T23" fmla="*/ 180 h 507"/>
                <a:gd name="T24" fmla="*/ 779 w 780"/>
                <a:gd name="T25" fmla="*/ 220 h 507"/>
                <a:gd name="T26" fmla="*/ 780 w 780"/>
                <a:gd name="T27" fmla="*/ 263 h 507"/>
                <a:gd name="T28" fmla="*/ 777 w 780"/>
                <a:gd name="T29" fmla="*/ 288 h 507"/>
                <a:gd name="T30" fmla="*/ 773 w 780"/>
                <a:gd name="T31" fmla="*/ 314 h 507"/>
                <a:gd name="T32" fmla="*/ 753 w 780"/>
                <a:gd name="T33" fmla="*/ 368 h 507"/>
                <a:gd name="T34" fmla="*/ 721 w 780"/>
                <a:gd name="T35" fmla="*/ 419 h 507"/>
                <a:gd name="T36" fmla="*/ 675 w 780"/>
                <a:gd name="T37" fmla="*/ 463 h 507"/>
                <a:gd name="T38" fmla="*/ 645 w 780"/>
                <a:gd name="T39" fmla="*/ 481 h 507"/>
                <a:gd name="T40" fmla="*/ 610 w 780"/>
                <a:gd name="T41" fmla="*/ 495 h 507"/>
                <a:gd name="T42" fmla="*/ 527 w 780"/>
                <a:gd name="T43" fmla="*/ 507 h 507"/>
                <a:gd name="T44" fmla="*/ 434 w 780"/>
                <a:gd name="T45" fmla="*/ 504 h 507"/>
                <a:gd name="T46" fmla="*/ 347 w 780"/>
                <a:gd name="T47" fmla="*/ 489 h 507"/>
                <a:gd name="T48" fmla="*/ 308 w 780"/>
                <a:gd name="T49" fmla="*/ 481 h 507"/>
                <a:gd name="T50" fmla="*/ 273 w 780"/>
                <a:gd name="T51" fmla="*/ 472 h 507"/>
                <a:gd name="T52" fmla="*/ 205 w 780"/>
                <a:gd name="T53" fmla="*/ 446 h 507"/>
                <a:gd name="T54" fmla="*/ 146 w 780"/>
                <a:gd name="T55" fmla="*/ 416 h 507"/>
                <a:gd name="T56" fmla="*/ 100 w 780"/>
                <a:gd name="T57" fmla="*/ 384 h 507"/>
                <a:gd name="T58" fmla="*/ 83 w 780"/>
                <a:gd name="T59" fmla="*/ 367 h 507"/>
                <a:gd name="T60" fmla="*/ 70 w 780"/>
                <a:gd name="T61" fmla="*/ 351 h 507"/>
                <a:gd name="T62" fmla="*/ 56 w 780"/>
                <a:gd name="T63" fmla="*/ 321 h 507"/>
                <a:gd name="T64" fmla="*/ 49 w 780"/>
                <a:gd name="T65" fmla="*/ 286 h 507"/>
                <a:gd name="T66" fmla="*/ 49 w 780"/>
                <a:gd name="T67" fmla="*/ 281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0" h="507" extrusionOk="0">
                  <a:moveTo>
                    <a:pt x="0" y="79"/>
                  </a:moveTo>
                  <a:lnTo>
                    <a:pt x="33" y="67"/>
                  </a:lnTo>
                  <a:lnTo>
                    <a:pt x="214" y="20"/>
                  </a:lnTo>
                  <a:lnTo>
                    <a:pt x="342" y="0"/>
                  </a:lnTo>
                  <a:lnTo>
                    <a:pt x="393" y="0"/>
                  </a:lnTo>
                  <a:lnTo>
                    <a:pt x="440" y="4"/>
                  </a:lnTo>
                  <a:lnTo>
                    <a:pt x="535" y="24"/>
                  </a:lnTo>
                  <a:lnTo>
                    <a:pt x="622" y="54"/>
                  </a:lnTo>
                  <a:lnTo>
                    <a:pt x="692" y="93"/>
                  </a:lnTo>
                  <a:lnTo>
                    <a:pt x="718" y="116"/>
                  </a:lnTo>
                  <a:lnTo>
                    <a:pt x="740" y="139"/>
                  </a:lnTo>
                  <a:lnTo>
                    <a:pt x="767" y="180"/>
                  </a:lnTo>
                  <a:lnTo>
                    <a:pt x="779" y="220"/>
                  </a:lnTo>
                  <a:lnTo>
                    <a:pt x="780" y="263"/>
                  </a:lnTo>
                  <a:lnTo>
                    <a:pt x="777" y="288"/>
                  </a:lnTo>
                  <a:lnTo>
                    <a:pt x="773" y="314"/>
                  </a:lnTo>
                  <a:lnTo>
                    <a:pt x="753" y="368"/>
                  </a:lnTo>
                  <a:lnTo>
                    <a:pt x="721" y="419"/>
                  </a:lnTo>
                  <a:lnTo>
                    <a:pt x="675" y="463"/>
                  </a:lnTo>
                  <a:lnTo>
                    <a:pt x="645" y="481"/>
                  </a:lnTo>
                  <a:lnTo>
                    <a:pt x="610" y="495"/>
                  </a:lnTo>
                  <a:lnTo>
                    <a:pt x="527" y="507"/>
                  </a:lnTo>
                  <a:lnTo>
                    <a:pt x="434" y="504"/>
                  </a:lnTo>
                  <a:lnTo>
                    <a:pt x="347" y="489"/>
                  </a:lnTo>
                  <a:lnTo>
                    <a:pt x="308" y="481"/>
                  </a:lnTo>
                  <a:lnTo>
                    <a:pt x="273" y="472"/>
                  </a:lnTo>
                  <a:lnTo>
                    <a:pt x="205" y="446"/>
                  </a:lnTo>
                  <a:lnTo>
                    <a:pt x="146" y="416"/>
                  </a:lnTo>
                  <a:lnTo>
                    <a:pt x="100" y="384"/>
                  </a:lnTo>
                  <a:lnTo>
                    <a:pt x="83" y="367"/>
                  </a:lnTo>
                  <a:lnTo>
                    <a:pt x="70" y="351"/>
                  </a:lnTo>
                  <a:lnTo>
                    <a:pt x="56" y="321"/>
                  </a:lnTo>
                  <a:lnTo>
                    <a:pt x="49" y="286"/>
                  </a:lnTo>
                  <a:lnTo>
                    <a:pt x="49" y="281"/>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1" name="Freeform 179"/>
            <p:cNvSpPr/>
            <p:nvPr/>
          </p:nvSpPr>
          <p:spPr bwMode="auto">
            <a:xfrm>
              <a:off x="1433513" y="2128838"/>
              <a:ext cx="26988" cy="20638"/>
            </a:xfrm>
            <a:custGeom>
              <a:avLst/>
              <a:gdLst>
                <a:gd name="T0" fmla="*/ 3 w 52"/>
                <a:gd name="T1" fmla="*/ 0 h 38"/>
                <a:gd name="T2" fmla="*/ 52 w 52"/>
                <a:gd name="T3" fmla="*/ 22 h 38"/>
                <a:gd name="T4" fmla="*/ 0 w 52"/>
                <a:gd name="T5" fmla="*/ 38 h 38"/>
                <a:gd name="T6" fmla="*/ 6 w 52"/>
                <a:gd name="T7" fmla="*/ 29 h 38"/>
                <a:gd name="T8" fmla="*/ 7 w 52"/>
                <a:gd name="T9" fmla="*/ 9 h 38"/>
                <a:gd name="T10" fmla="*/ 3 w 52"/>
                <a:gd name="T11" fmla="*/ 0 h 38"/>
              </a:gdLst>
              <a:ahLst/>
              <a:cxnLst>
                <a:cxn ang="0">
                  <a:pos x="T0" y="T1"/>
                </a:cxn>
                <a:cxn ang="0">
                  <a:pos x="T2" y="T3"/>
                </a:cxn>
                <a:cxn ang="0">
                  <a:pos x="T4" y="T5"/>
                </a:cxn>
                <a:cxn ang="0">
                  <a:pos x="T6" y="T7"/>
                </a:cxn>
                <a:cxn ang="0">
                  <a:pos x="T8" y="T9"/>
                </a:cxn>
                <a:cxn ang="0">
                  <a:pos x="T10" y="T11"/>
                </a:cxn>
              </a:cxnLst>
              <a:rect l="0" t="0" r="r" b="b"/>
              <a:pathLst>
                <a:path w="52" h="38" extrusionOk="0">
                  <a:moveTo>
                    <a:pt x="3" y="0"/>
                  </a:moveTo>
                  <a:lnTo>
                    <a:pt x="52" y="22"/>
                  </a:lnTo>
                  <a:lnTo>
                    <a:pt x="0" y="38"/>
                  </a:lnTo>
                  <a:lnTo>
                    <a:pt x="6" y="29"/>
                  </a:lnTo>
                  <a:lnTo>
                    <a:pt x="7" y="9"/>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2" name="Freeform 180"/>
            <p:cNvSpPr/>
            <p:nvPr/>
          </p:nvSpPr>
          <p:spPr bwMode="auto">
            <a:xfrm>
              <a:off x="1604963" y="2179638"/>
              <a:ext cx="25400" cy="26988"/>
            </a:xfrm>
            <a:custGeom>
              <a:avLst/>
              <a:gdLst>
                <a:gd name="T0" fmla="*/ 28 w 49"/>
                <a:gd name="T1" fmla="*/ 0 h 51"/>
                <a:gd name="T2" fmla="*/ 49 w 49"/>
                <a:gd name="T3" fmla="*/ 51 h 51"/>
                <a:gd name="T4" fmla="*/ 0 w 49"/>
                <a:gd name="T5" fmla="*/ 28 h 51"/>
                <a:gd name="T6" fmla="*/ 11 w 49"/>
                <a:gd name="T7" fmla="*/ 25 h 51"/>
                <a:gd name="T8" fmla="*/ 25 w 49"/>
                <a:gd name="T9" fmla="*/ 10 h 51"/>
                <a:gd name="T10" fmla="*/ 28 w 49"/>
                <a:gd name="T11" fmla="*/ 0 h 51"/>
              </a:gdLst>
              <a:ahLst/>
              <a:cxnLst>
                <a:cxn ang="0">
                  <a:pos x="T0" y="T1"/>
                </a:cxn>
                <a:cxn ang="0">
                  <a:pos x="T2" y="T3"/>
                </a:cxn>
                <a:cxn ang="0">
                  <a:pos x="T4" y="T5"/>
                </a:cxn>
                <a:cxn ang="0">
                  <a:pos x="T6" y="T7"/>
                </a:cxn>
                <a:cxn ang="0">
                  <a:pos x="T8" y="T9"/>
                </a:cxn>
                <a:cxn ang="0">
                  <a:pos x="T10" y="T11"/>
                </a:cxn>
              </a:cxnLst>
              <a:rect l="0" t="0" r="r" b="b"/>
              <a:pathLst>
                <a:path w="49" h="51" extrusionOk="0">
                  <a:moveTo>
                    <a:pt x="28" y="0"/>
                  </a:moveTo>
                  <a:lnTo>
                    <a:pt x="49" y="51"/>
                  </a:lnTo>
                  <a:lnTo>
                    <a:pt x="0" y="28"/>
                  </a:lnTo>
                  <a:lnTo>
                    <a:pt x="11" y="25"/>
                  </a:lnTo>
                  <a:lnTo>
                    <a:pt x="25" y="10"/>
                  </a:lnTo>
                  <a:lnTo>
                    <a:pt x="2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3" name="Freeform 181"/>
            <p:cNvSpPr/>
            <p:nvPr/>
          </p:nvSpPr>
          <p:spPr bwMode="auto">
            <a:xfrm>
              <a:off x="1651000" y="2270125"/>
              <a:ext cx="19050" cy="28575"/>
            </a:xfrm>
            <a:custGeom>
              <a:avLst/>
              <a:gdLst>
                <a:gd name="T0" fmla="*/ 36 w 36"/>
                <a:gd name="T1" fmla="*/ 5 h 53"/>
                <a:gd name="T2" fmla="*/ 12 w 36"/>
                <a:gd name="T3" fmla="*/ 53 h 53"/>
                <a:gd name="T4" fmla="*/ 0 w 36"/>
                <a:gd name="T5" fmla="*/ 0 h 53"/>
                <a:gd name="T6" fmla="*/ 7 w 36"/>
                <a:gd name="T7" fmla="*/ 7 h 53"/>
                <a:gd name="T8" fmla="*/ 28 w 36"/>
                <a:gd name="T9" fmla="*/ 10 h 53"/>
                <a:gd name="T10" fmla="*/ 36 w 36"/>
                <a:gd name="T11" fmla="*/ 5 h 53"/>
              </a:gdLst>
              <a:ahLst/>
              <a:cxnLst>
                <a:cxn ang="0">
                  <a:pos x="T0" y="T1"/>
                </a:cxn>
                <a:cxn ang="0">
                  <a:pos x="T2" y="T3"/>
                </a:cxn>
                <a:cxn ang="0">
                  <a:pos x="T4" y="T5"/>
                </a:cxn>
                <a:cxn ang="0">
                  <a:pos x="T6" y="T7"/>
                </a:cxn>
                <a:cxn ang="0">
                  <a:pos x="T8" y="T9"/>
                </a:cxn>
                <a:cxn ang="0">
                  <a:pos x="T10" y="T11"/>
                </a:cxn>
              </a:cxnLst>
              <a:rect l="0" t="0" r="r" b="b"/>
              <a:pathLst>
                <a:path w="36" h="53" extrusionOk="0">
                  <a:moveTo>
                    <a:pt x="36" y="5"/>
                  </a:moveTo>
                  <a:lnTo>
                    <a:pt x="12" y="53"/>
                  </a:lnTo>
                  <a:lnTo>
                    <a:pt x="0" y="0"/>
                  </a:lnTo>
                  <a:lnTo>
                    <a:pt x="7" y="7"/>
                  </a:lnTo>
                  <a:lnTo>
                    <a:pt x="28" y="10"/>
                  </a:lnTo>
                  <a:lnTo>
                    <a:pt x="36" y="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4" name="Freeform 182"/>
            <p:cNvSpPr/>
            <p:nvPr/>
          </p:nvSpPr>
          <p:spPr bwMode="auto">
            <a:xfrm>
              <a:off x="1582738" y="2376488"/>
              <a:ext cx="28575" cy="20638"/>
            </a:xfrm>
            <a:custGeom>
              <a:avLst/>
              <a:gdLst>
                <a:gd name="T0" fmla="*/ 54 w 54"/>
                <a:gd name="T1" fmla="*/ 33 h 40"/>
                <a:gd name="T2" fmla="*/ 0 w 54"/>
                <a:gd name="T3" fmla="*/ 40 h 40"/>
                <a:gd name="T4" fmla="*/ 37 w 54"/>
                <a:gd name="T5" fmla="*/ 0 h 40"/>
                <a:gd name="T6" fmla="*/ 36 w 54"/>
                <a:gd name="T7" fmla="*/ 10 h 40"/>
                <a:gd name="T8" fmla="*/ 46 w 54"/>
                <a:gd name="T9" fmla="*/ 28 h 40"/>
                <a:gd name="T10" fmla="*/ 54 w 54"/>
                <a:gd name="T11" fmla="*/ 33 h 40"/>
              </a:gdLst>
              <a:ahLst/>
              <a:cxnLst>
                <a:cxn ang="0">
                  <a:pos x="T0" y="T1"/>
                </a:cxn>
                <a:cxn ang="0">
                  <a:pos x="T2" y="T3"/>
                </a:cxn>
                <a:cxn ang="0">
                  <a:pos x="T4" y="T5"/>
                </a:cxn>
                <a:cxn ang="0">
                  <a:pos x="T6" y="T7"/>
                </a:cxn>
                <a:cxn ang="0">
                  <a:pos x="T8" y="T9"/>
                </a:cxn>
                <a:cxn ang="0">
                  <a:pos x="T10" y="T11"/>
                </a:cxn>
              </a:cxnLst>
              <a:rect l="0" t="0" r="r" b="b"/>
              <a:pathLst>
                <a:path w="54" h="40" extrusionOk="0">
                  <a:moveTo>
                    <a:pt x="54" y="33"/>
                  </a:moveTo>
                  <a:lnTo>
                    <a:pt x="0" y="40"/>
                  </a:lnTo>
                  <a:lnTo>
                    <a:pt x="37" y="0"/>
                  </a:lnTo>
                  <a:lnTo>
                    <a:pt x="36" y="10"/>
                  </a:lnTo>
                  <a:lnTo>
                    <a:pt x="46" y="28"/>
                  </a:lnTo>
                  <a:lnTo>
                    <a:pt x="54" y="3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5" name="Freeform 183"/>
            <p:cNvSpPr/>
            <p:nvPr/>
          </p:nvSpPr>
          <p:spPr bwMode="auto">
            <a:xfrm>
              <a:off x="1404938" y="2390775"/>
              <a:ext cx="28575" cy="19050"/>
            </a:xfrm>
            <a:custGeom>
              <a:avLst/>
              <a:gdLst>
                <a:gd name="T0" fmla="*/ 46 w 54"/>
                <a:gd name="T1" fmla="*/ 38 h 38"/>
                <a:gd name="T2" fmla="*/ 0 w 54"/>
                <a:gd name="T3" fmla="*/ 7 h 38"/>
                <a:gd name="T4" fmla="*/ 54 w 54"/>
                <a:gd name="T5" fmla="*/ 0 h 38"/>
                <a:gd name="T6" fmla="*/ 47 w 54"/>
                <a:gd name="T7" fmla="*/ 7 h 38"/>
                <a:gd name="T8" fmla="*/ 43 w 54"/>
                <a:gd name="T9" fmla="*/ 27 h 38"/>
                <a:gd name="T10" fmla="*/ 46 w 54"/>
                <a:gd name="T11" fmla="*/ 38 h 38"/>
              </a:gdLst>
              <a:ahLst/>
              <a:cxnLst>
                <a:cxn ang="0">
                  <a:pos x="T0" y="T1"/>
                </a:cxn>
                <a:cxn ang="0">
                  <a:pos x="T2" y="T3"/>
                </a:cxn>
                <a:cxn ang="0">
                  <a:pos x="T4" y="T5"/>
                </a:cxn>
                <a:cxn ang="0">
                  <a:pos x="T6" y="T7"/>
                </a:cxn>
                <a:cxn ang="0">
                  <a:pos x="T8" y="T9"/>
                </a:cxn>
                <a:cxn ang="0">
                  <a:pos x="T10" y="T11"/>
                </a:cxn>
              </a:cxnLst>
              <a:rect l="0" t="0" r="r" b="b"/>
              <a:pathLst>
                <a:path w="54" h="38" extrusionOk="0">
                  <a:moveTo>
                    <a:pt x="46" y="38"/>
                  </a:moveTo>
                  <a:lnTo>
                    <a:pt x="0" y="7"/>
                  </a:lnTo>
                  <a:lnTo>
                    <a:pt x="54" y="0"/>
                  </a:lnTo>
                  <a:lnTo>
                    <a:pt x="47" y="7"/>
                  </a:lnTo>
                  <a:lnTo>
                    <a:pt x="43" y="27"/>
                  </a:lnTo>
                  <a:lnTo>
                    <a:pt x="46" y="38"/>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6" name="Freeform 184"/>
            <p:cNvSpPr/>
            <p:nvPr/>
          </p:nvSpPr>
          <p:spPr bwMode="auto">
            <a:xfrm>
              <a:off x="1287463" y="2330450"/>
              <a:ext cx="25400" cy="26988"/>
            </a:xfrm>
            <a:custGeom>
              <a:avLst/>
              <a:gdLst>
                <a:gd name="T0" fmla="*/ 21 w 49"/>
                <a:gd name="T1" fmla="*/ 50 h 50"/>
                <a:gd name="T2" fmla="*/ 0 w 49"/>
                <a:gd name="T3" fmla="*/ 0 h 50"/>
                <a:gd name="T4" fmla="*/ 49 w 49"/>
                <a:gd name="T5" fmla="*/ 26 h 50"/>
                <a:gd name="T6" fmla="*/ 39 w 49"/>
                <a:gd name="T7" fmla="*/ 27 h 50"/>
                <a:gd name="T8" fmla="*/ 24 w 49"/>
                <a:gd name="T9" fmla="*/ 40 h 50"/>
                <a:gd name="T10" fmla="*/ 21 w 49"/>
                <a:gd name="T11" fmla="*/ 50 h 50"/>
              </a:gdLst>
              <a:ahLst/>
              <a:cxnLst>
                <a:cxn ang="0">
                  <a:pos x="T0" y="T1"/>
                </a:cxn>
                <a:cxn ang="0">
                  <a:pos x="T2" y="T3"/>
                </a:cxn>
                <a:cxn ang="0">
                  <a:pos x="T4" y="T5"/>
                </a:cxn>
                <a:cxn ang="0">
                  <a:pos x="T6" y="T7"/>
                </a:cxn>
                <a:cxn ang="0">
                  <a:pos x="T8" y="T9"/>
                </a:cxn>
                <a:cxn ang="0">
                  <a:pos x="T10" y="T11"/>
                </a:cxn>
              </a:cxnLst>
              <a:rect l="0" t="0" r="r" b="b"/>
              <a:pathLst>
                <a:path w="49" h="50" extrusionOk="0">
                  <a:moveTo>
                    <a:pt x="21" y="50"/>
                  </a:moveTo>
                  <a:lnTo>
                    <a:pt x="0" y="0"/>
                  </a:lnTo>
                  <a:lnTo>
                    <a:pt x="49" y="26"/>
                  </a:lnTo>
                  <a:lnTo>
                    <a:pt x="39" y="27"/>
                  </a:lnTo>
                  <a:lnTo>
                    <a:pt x="24" y="40"/>
                  </a:lnTo>
                  <a:lnTo>
                    <a:pt x="21" y="5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7" name="Freeform 185"/>
            <p:cNvSpPr/>
            <p:nvPr/>
          </p:nvSpPr>
          <p:spPr bwMode="auto">
            <a:xfrm>
              <a:off x="1724025" y="2170113"/>
              <a:ext cx="195263" cy="152400"/>
            </a:xfrm>
            <a:custGeom>
              <a:avLst/>
              <a:gdLst>
                <a:gd name="T0" fmla="*/ 0 w 369"/>
                <a:gd name="T1" fmla="*/ 94 h 288"/>
                <a:gd name="T2" fmla="*/ 10 w 369"/>
                <a:gd name="T3" fmla="*/ 84 h 288"/>
                <a:gd name="T4" fmla="*/ 72 w 369"/>
                <a:gd name="T5" fmla="*/ 36 h 288"/>
                <a:gd name="T6" fmla="*/ 123 w 369"/>
                <a:gd name="T7" fmla="*/ 9 h 288"/>
                <a:gd name="T8" fmla="*/ 146 w 369"/>
                <a:gd name="T9" fmla="*/ 3 h 288"/>
                <a:gd name="T10" fmla="*/ 170 w 369"/>
                <a:gd name="T11" fmla="*/ 0 h 288"/>
                <a:gd name="T12" fmla="*/ 225 w 369"/>
                <a:gd name="T13" fmla="*/ 2 h 288"/>
                <a:gd name="T14" fmla="*/ 279 w 369"/>
                <a:gd name="T15" fmla="*/ 13 h 288"/>
                <a:gd name="T16" fmla="*/ 326 w 369"/>
                <a:gd name="T17" fmla="*/ 35 h 288"/>
                <a:gd name="T18" fmla="*/ 341 w 369"/>
                <a:gd name="T19" fmla="*/ 51 h 288"/>
                <a:gd name="T20" fmla="*/ 354 w 369"/>
                <a:gd name="T21" fmla="*/ 68 h 288"/>
                <a:gd name="T22" fmla="*/ 367 w 369"/>
                <a:gd name="T23" fmla="*/ 105 h 288"/>
                <a:gd name="T24" fmla="*/ 369 w 369"/>
                <a:gd name="T25" fmla="*/ 146 h 288"/>
                <a:gd name="T26" fmla="*/ 362 w 369"/>
                <a:gd name="T27" fmla="*/ 183 h 288"/>
                <a:gd name="T28" fmla="*/ 354 w 369"/>
                <a:gd name="T29" fmla="*/ 199 h 288"/>
                <a:gd name="T30" fmla="*/ 347 w 369"/>
                <a:gd name="T31" fmla="*/ 215 h 288"/>
                <a:gd name="T32" fmla="*/ 326 w 369"/>
                <a:gd name="T33" fmla="*/ 241 h 288"/>
                <a:gd name="T34" fmla="*/ 284 w 369"/>
                <a:gd name="T35" fmla="*/ 270 h 288"/>
                <a:gd name="T36" fmla="*/ 249 w 369"/>
                <a:gd name="T37" fmla="*/ 281 h 288"/>
                <a:gd name="T38" fmla="*/ 229 w 369"/>
                <a:gd name="T39" fmla="*/ 285 h 288"/>
                <a:gd name="T40" fmla="*/ 183 w 369"/>
                <a:gd name="T41" fmla="*/ 288 h 288"/>
                <a:gd name="T42" fmla="*/ 112 w 369"/>
                <a:gd name="T43" fmla="*/ 280 h 288"/>
                <a:gd name="T44" fmla="*/ 76 w 369"/>
                <a:gd name="T45" fmla="*/ 265 h 288"/>
                <a:gd name="T46" fmla="*/ 62 w 369"/>
                <a:gd name="T47" fmla="*/ 257 h 288"/>
                <a:gd name="T48" fmla="*/ 39 w 369"/>
                <a:gd name="T49" fmla="*/ 235 h 288"/>
                <a:gd name="T50" fmla="*/ 16 w 369"/>
                <a:gd name="T51" fmla="*/ 203 h 288"/>
                <a:gd name="T52" fmla="*/ 13 w 369"/>
                <a:gd name="T53"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288" extrusionOk="0">
                  <a:moveTo>
                    <a:pt x="0" y="94"/>
                  </a:moveTo>
                  <a:lnTo>
                    <a:pt x="10" y="84"/>
                  </a:lnTo>
                  <a:lnTo>
                    <a:pt x="72" y="36"/>
                  </a:lnTo>
                  <a:lnTo>
                    <a:pt x="123" y="9"/>
                  </a:lnTo>
                  <a:lnTo>
                    <a:pt x="146" y="3"/>
                  </a:lnTo>
                  <a:lnTo>
                    <a:pt x="170" y="0"/>
                  </a:lnTo>
                  <a:lnTo>
                    <a:pt x="225" y="2"/>
                  </a:lnTo>
                  <a:lnTo>
                    <a:pt x="279" y="13"/>
                  </a:lnTo>
                  <a:lnTo>
                    <a:pt x="326" y="35"/>
                  </a:lnTo>
                  <a:lnTo>
                    <a:pt x="341" y="51"/>
                  </a:lnTo>
                  <a:lnTo>
                    <a:pt x="354" y="68"/>
                  </a:lnTo>
                  <a:lnTo>
                    <a:pt x="367" y="105"/>
                  </a:lnTo>
                  <a:lnTo>
                    <a:pt x="369" y="146"/>
                  </a:lnTo>
                  <a:lnTo>
                    <a:pt x="362" y="183"/>
                  </a:lnTo>
                  <a:lnTo>
                    <a:pt x="354" y="199"/>
                  </a:lnTo>
                  <a:lnTo>
                    <a:pt x="347" y="215"/>
                  </a:lnTo>
                  <a:lnTo>
                    <a:pt x="326" y="241"/>
                  </a:lnTo>
                  <a:lnTo>
                    <a:pt x="284" y="270"/>
                  </a:lnTo>
                  <a:lnTo>
                    <a:pt x="249" y="281"/>
                  </a:lnTo>
                  <a:lnTo>
                    <a:pt x="229" y="285"/>
                  </a:lnTo>
                  <a:lnTo>
                    <a:pt x="183" y="288"/>
                  </a:lnTo>
                  <a:lnTo>
                    <a:pt x="112" y="280"/>
                  </a:lnTo>
                  <a:lnTo>
                    <a:pt x="76" y="265"/>
                  </a:lnTo>
                  <a:lnTo>
                    <a:pt x="62" y="257"/>
                  </a:lnTo>
                  <a:lnTo>
                    <a:pt x="39" y="235"/>
                  </a:lnTo>
                  <a:lnTo>
                    <a:pt x="16" y="203"/>
                  </a:lnTo>
                  <a:lnTo>
                    <a:pt x="13" y="196"/>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8" name="Freeform 186"/>
            <p:cNvSpPr/>
            <p:nvPr/>
          </p:nvSpPr>
          <p:spPr bwMode="auto">
            <a:xfrm>
              <a:off x="1778000" y="2166938"/>
              <a:ext cx="28575" cy="19050"/>
            </a:xfrm>
            <a:custGeom>
              <a:avLst/>
              <a:gdLst>
                <a:gd name="T0" fmla="*/ 0 w 54"/>
                <a:gd name="T1" fmla="*/ 0 h 37"/>
                <a:gd name="T2" fmla="*/ 54 w 54"/>
                <a:gd name="T3" fmla="*/ 10 h 37"/>
                <a:gd name="T4" fmla="*/ 6 w 54"/>
                <a:gd name="T5" fmla="*/ 37 h 37"/>
                <a:gd name="T6" fmla="*/ 10 w 54"/>
                <a:gd name="T7" fmla="*/ 27 h 37"/>
                <a:gd name="T8" fmla="*/ 6 w 54"/>
                <a:gd name="T9" fmla="*/ 7 h 37"/>
                <a:gd name="T10" fmla="*/ 0 w 54"/>
                <a:gd name="T11" fmla="*/ 0 h 37"/>
              </a:gdLst>
              <a:ahLst/>
              <a:cxnLst>
                <a:cxn ang="0">
                  <a:pos x="T0" y="T1"/>
                </a:cxn>
                <a:cxn ang="0">
                  <a:pos x="T2" y="T3"/>
                </a:cxn>
                <a:cxn ang="0">
                  <a:pos x="T4" y="T5"/>
                </a:cxn>
                <a:cxn ang="0">
                  <a:pos x="T6" y="T7"/>
                </a:cxn>
                <a:cxn ang="0">
                  <a:pos x="T8" y="T9"/>
                </a:cxn>
                <a:cxn ang="0">
                  <a:pos x="T10" y="T11"/>
                </a:cxn>
              </a:cxnLst>
              <a:rect l="0" t="0" r="r" b="b"/>
              <a:pathLst>
                <a:path w="54" h="37" extrusionOk="0">
                  <a:moveTo>
                    <a:pt x="0" y="0"/>
                  </a:moveTo>
                  <a:lnTo>
                    <a:pt x="54" y="10"/>
                  </a:lnTo>
                  <a:lnTo>
                    <a:pt x="6" y="37"/>
                  </a:lnTo>
                  <a:lnTo>
                    <a:pt x="10" y="27"/>
                  </a:lnTo>
                  <a:lnTo>
                    <a:pt x="6"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9" name="Freeform 187"/>
            <p:cNvSpPr/>
            <p:nvPr/>
          </p:nvSpPr>
          <p:spPr bwMode="auto">
            <a:xfrm>
              <a:off x="1882775" y="2174875"/>
              <a:ext cx="25400" cy="26988"/>
            </a:xfrm>
            <a:custGeom>
              <a:avLst/>
              <a:gdLst>
                <a:gd name="T0" fmla="*/ 27 w 48"/>
                <a:gd name="T1" fmla="*/ 0 h 51"/>
                <a:gd name="T2" fmla="*/ 48 w 48"/>
                <a:gd name="T3" fmla="*/ 51 h 51"/>
                <a:gd name="T4" fmla="*/ 0 w 48"/>
                <a:gd name="T5" fmla="*/ 24 h 51"/>
                <a:gd name="T6" fmla="*/ 10 w 48"/>
                <a:gd name="T7" fmla="*/ 23 h 51"/>
                <a:gd name="T8" fmla="*/ 25 w 48"/>
                <a:gd name="T9" fmla="*/ 10 h 51"/>
                <a:gd name="T10" fmla="*/ 27 w 48"/>
                <a:gd name="T11" fmla="*/ 0 h 51"/>
              </a:gdLst>
              <a:ahLst/>
              <a:cxnLst>
                <a:cxn ang="0">
                  <a:pos x="T0" y="T1"/>
                </a:cxn>
                <a:cxn ang="0">
                  <a:pos x="T2" y="T3"/>
                </a:cxn>
                <a:cxn ang="0">
                  <a:pos x="T4" y="T5"/>
                </a:cxn>
                <a:cxn ang="0">
                  <a:pos x="T6" y="T7"/>
                </a:cxn>
                <a:cxn ang="0">
                  <a:pos x="T8" y="T9"/>
                </a:cxn>
                <a:cxn ang="0">
                  <a:pos x="T10" y="T11"/>
                </a:cxn>
              </a:cxnLst>
              <a:rect l="0" t="0" r="r" b="b"/>
              <a:pathLst>
                <a:path w="48" h="51" extrusionOk="0">
                  <a:moveTo>
                    <a:pt x="27" y="0"/>
                  </a:moveTo>
                  <a:lnTo>
                    <a:pt x="48" y="51"/>
                  </a:lnTo>
                  <a:lnTo>
                    <a:pt x="0" y="24"/>
                  </a:lnTo>
                  <a:lnTo>
                    <a:pt x="10" y="23"/>
                  </a:lnTo>
                  <a:lnTo>
                    <a:pt x="25" y="10"/>
                  </a:lnTo>
                  <a:lnTo>
                    <a:pt x="2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0" name="Freeform 188"/>
            <p:cNvSpPr/>
            <p:nvPr/>
          </p:nvSpPr>
          <p:spPr bwMode="auto">
            <a:xfrm>
              <a:off x="1909763" y="2252663"/>
              <a:ext cx="19050" cy="28575"/>
            </a:xfrm>
            <a:custGeom>
              <a:avLst/>
              <a:gdLst>
                <a:gd name="T0" fmla="*/ 37 w 37"/>
                <a:gd name="T1" fmla="*/ 15 h 55"/>
                <a:gd name="T2" fmla="*/ 0 w 37"/>
                <a:gd name="T3" fmla="*/ 55 h 55"/>
                <a:gd name="T4" fmla="*/ 3 w 37"/>
                <a:gd name="T5" fmla="*/ 0 h 55"/>
                <a:gd name="T6" fmla="*/ 10 w 37"/>
                <a:gd name="T7" fmla="*/ 9 h 55"/>
                <a:gd name="T8" fmla="*/ 27 w 37"/>
                <a:gd name="T9" fmla="*/ 16 h 55"/>
                <a:gd name="T10" fmla="*/ 37 w 37"/>
                <a:gd name="T11" fmla="*/ 15 h 55"/>
              </a:gdLst>
              <a:ahLst/>
              <a:cxnLst>
                <a:cxn ang="0">
                  <a:pos x="T0" y="T1"/>
                </a:cxn>
                <a:cxn ang="0">
                  <a:pos x="T2" y="T3"/>
                </a:cxn>
                <a:cxn ang="0">
                  <a:pos x="T4" y="T5"/>
                </a:cxn>
                <a:cxn ang="0">
                  <a:pos x="T6" y="T7"/>
                </a:cxn>
                <a:cxn ang="0">
                  <a:pos x="T8" y="T9"/>
                </a:cxn>
                <a:cxn ang="0">
                  <a:pos x="T10" y="T11"/>
                </a:cxn>
              </a:cxnLst>
              <a:rect l="0" t="0" r="r" b="b"/>
              <a:pathLst>
                <a:path w="37" h="55" extrusionOk="0">
                  <a:moveTo>
                    <a:pt x="37" y="15"/>
                  </a:moveTo>
                  <a:lnTo>
                    <a:pt x="0" y="55"/>
                  </a:lnTo>
                  <a:lnTo>
                    <a:pt x="3" y="0"/>
                  </a:lnTo>
                  <a:lnTo>
                    <a:pt x="10" y="9"/>
                  </a:lnTo>
                  <a:lnTo>
                    <a:pt x="27" y="16"/>
                  </a:lnTo>
                  <a:lnTo>
                    <a:pt x="37" y="1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1" name="Freeform 189"/>
            <p:cNvSpPr/>
            <p:nvPr/>
          </p:nvSpPr>
          <p:spPr bwMode="auto">
            <a:xfrm>
              <a:off x="1851025" y="2303463"/>
              <a:ext cx="26988" cy="19050"/>
            </a:xfrm>
            <a:custGeom>
              <a:avLst/>
              <a:gdLst>
                <a:gd name="T0" fmla="*/ 53 w 53"/>
                <a:gd name="T1" fmla="*/ 36 h 36"/>
                <a:gd name="T2" fmla="*/ 0 w 53"/>
                <a:gd name="T3" fmla="*/ 32 h 36"/>
                <a:gd name="T4" fmla="*/ 43 w 53"/>
                <a:gd name="T5" fmla="*/ 0 h 36"/>
                <a:gd name="T6" fmla="*/ 40 w 53"/>
                <a:gd name="T7" fmla="*/ 10 h 36"/>
                <a:gd name="T8" fmla="*/ 46 w 53"/>
                <a:gd name="T9" fmla="*/ 29 h 36"/>
                <a:gd name="T10" fmla="*/ 53 w 53"/>
                <a:gd name="T11" fmla="*/ 36 h 36"/>
              </a:gdLst>
              <a:ahLst/>
              <a:cxnLst>
                <a:cxn ang="0">
                  <a:pos x="T0" y="T1"/>
                </a:cxn>
                <a:cxn ang="0">
                  <a:pos x="T2" y="T3"/>
                </a:cxn>
                <a:cxn ang="0">
                  <a:pos x="T4" y="T5"/>
                </a:cxn>
                <a:cxn ang="0">
                  <a:pos x="T6" y="T7"/>
                </a:cxn>
                <a:cxn ang="0">
                  <a:pos x="T8" y="T9"/>
                </a:cxn>
                <a:cxn ang="0">
                  <a:pos x="T10" y="T11"/>
                </a:cxn>
              </a:cxnLst>
              <a:rect l="0" t="0" r="r" b="b"/>
              <a:pathLst>
                <a:path w="53" h="36" extrusionOk="0">
                  <a:moveTo>
                    <a:pt x="53" y="36"/>
                  </a:moveTo>
                  <a:lnTo>
                    <a:pt x="0" y="32"/>
                  </a:lnTo>
                  <a:lnTo>
                    <a:pt x="43" y="0"/>
                  </a:lnTo>
                  <a:lnTo>
                    <a:pt x="40" y="10"/>
                  </a:lnTo>
                  <a:lnTo>
                    <a:pt x="46" y="29"/>
                  </a:lnTo>
                  <a:lnTo>
                    <a:pt x="53" y="3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2" name="Freeform 190"/>
            <p:cNvSpPr/>
            <p:nvPr/>
          </p:nvSpPr>
          <p:spPr bwMode="auto">
            <a:xfrm>
              <a:off x="1760538" y="2308225"/>
              <a:ext cx="26988" cy="20638"/>
            </a:xfrm>
            <a:custGeom>
              <a:avLst/>
              <a:gdLst>
                <a:gd name="T0" fmla="*/ 37 w 53"/>
                <a:gd name="T1" fmla="*/ 39 h 39"/>
                <a:gd name="T2" fmla="*/ 0 w 53"/>
                <a:gd name="T3" fmla="*/ 0 h 39"/>
                <a:gd name="T4" fmla="*/ 53 w 53"/>
                <a:gd name="T5" fmla="*/ 6 h 39"/>
                <a:gd name="T6" fmla="*/ 44 w 53"/>
                <a:gd name="T7" fmla="*/ 12 h 39"/>
                <a:gd name="T8" fmla="*/ 36 w 53"/>
                <a:gd name="T9" fmla="*/ 29 h 39"/>
                <a:gd name="T10" fmla="*/ 37 w 53"/>
                <a:gd name="T11" fmla="*/ 39 h 39"/>
              </a:gdLst>
              <a:ahLst/>
              <a:cxnLst>
                <a:cxn ang="0">
                  <a:pos x="T0" y="T1"/>
                </a:cxn>
                <a:cxn ang="0">
                  <a:pos x="T2" y="T3"/>
                </a:cxn>
                <a:cxn ang="0">
                  <a:pos x="T4" y="T5"/>
                </a:cxn>
                <a:cxn ang="0">
                  <a:pos x="T6" y="T7"/>
                </a:cxn>
                <a:cxn ang="0">
                  <a:pos x="T8" y="T9"/>
                </a:cxn>
                <a:cxn ang="0">
                  <a:pos x="T10" y="T11"/>
                </a:cxn>
              </a:cxnLst>
              <a:rect l="0" t="0" r="r" b="b"/>
              <a:pathLst>
                <a:path w="53" h="39" extrusionOk="0">
                  <a:moveTo>
                    <a:pt x="37" y="39"/>
                  </a:moveTo>
                  <a:lnTo>
                    <a:pt x="0" y="0"/>
                  </a:lnTo>
                  <a:lnTo>
                    <a:pt x="53" y="6"/>
                  </a:lnTo>
                  <a:lnTo>
                    <a:pt x="44" y="12"/>
                  </a:lnTo>
                  <a:lnTo>
                    <a:pt x="36" y="29"/>
                  </a:lnTo>
                  <a:lnTo>
                    <a:pt x="37" y="39"/>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3" name="Freeform 191"/>
            <p:cNvSpPr/>
            <p:nvPr/>
          </p:nvSpPr>
          <p:spPr bwMode="auto">
            <a:xfrm>
              <a:off x="1941513" y="2290763"/>
              <a:ext cx="157163" cy="123825"/>
            </a:xfrm>
            <a:custGeom>
              <a:avLst/>
              <a:gdLst>
                <a:gd name="T0" fmla="*/ 0 w 296"/>
                <a:gd name="T1" fmla="*/ 146 h 234"/>
                <a:gd name="T2" fmla="*/ 8 w 296"/>
                <a:gd name="T3" fmla="*/ 133 h 234"/>
                <a:gd name="T4" fmla="*/ 63 w 296"/>
                <a:gd name="T5" fmla="*/ 70 h 234"/>
                <a:gd name="T6" fmla="*/ 105 w 296"/>
                <a:gd name="T7" fmla="*/ 31 h 234"/>
                <a:gd name="T8" fmla="*/ 123 w 296"/>
                <a:gd name="T9" fmla="*/ 21 h 234"/>
                <a:gd name="T10" fmla="*/ 159 w 296"/>
                <a:gd name="T11" fmla="*/ 6 h 234"/>
                <a:gd name="T12" fmla="*/ 213 w 296"/>
                <a:gd name="T13" fmla="*/ 0 h 234"/>
                <a:gd name="T14" fmla="*/ 244 w 296"/>
                <a:gd name="T15" fmla="*/ 8 h 234"/>
                <a:gd name="T16" fmla="*/ 259 w 296"/>
                <a:gd name="T17" fmla="*/ 16 h 234"/>
                <a:gd name="T18" fmla="*/ 270 w 296"/>
                <a:gd name="T19" fmla="*/ 26 h 234"/>
                <a:gd name="T20" fmla="*/ 286 w 296"/>
                <a:gd name="T21" fmla="*/ 52 h 234"/>
                <a:gd name="T22" fmla="*/ 296 w 296"/>
                <a:gd name="T23" fmla="*/ 101 h 234"/>
                <a:gd name="T24" fmla="*/ 293 w 296"/>
                <a:gd name="T25" fmla="*/ 131 h 234"/>
                <a:gd name="T26" fmla="*/ 285 w 296"/>
                <a:gd name="T27" fmla="*/ 162 h 234"/>
                <a:gd name="T28" fmla="*/ 259 w 296"/>
                <a:gd name="T29" fmla="*/ 203 h 234"/>
                <a:gd name="T30" fmla="*/ 236 w 296"/>
                <a:gd name="T31" fmla="*/ 224 h 234"/>
                <a:gd name="T32" fmla="*/ 221 w 296"/>
                <a:gd name="T33" fmla="*/ 229 h 234"/>
                <a:gd name="T34" fmla="*/ 205 w 296"/>
                <a:gd name="T35" fmla="*/ 234 h 234"/>
                <a:gd name="T36" fmla="*/ 165 w 296"/>
                <a:gd name="T37" fmla="*/ 231 h 234"/>
                <a:gd name="T38" fmla="*/ 108 w 296"/>
                <a:gd name="T39" fmla="*/ 214 h 234"/>
                <a:gd name="T40" fmla="*/ 97 w 296"/>
                <a:gd name="T41" fmla="*/ 20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34" extrusionOk="0">
                  <a:moveTo>
                    <a:pt x="0" y="146"/>
                  </a:moveTo>
                  <a:lnTo>
                    <a:pt x="8" y="133"/>
                  </a:lnTo>
                  <a:lnTo>
                    <a:pt x="63" y="70"/>
                  </a:lnTo>
                  <a:lnTo>
                    <a:pt x="105" y="31"/>
                  </a:lnTo>
                  <a:lnTo>
                    <a:pt x="123" y="21"/>
                  </a:lnTo>
                  <a:lnTo>
                    <a:pt x="159" y="6"/>
                  </a:lnTo>
                  <a:lnTo>
                    <a:pt x="213" y="0"/>
                  </a:lnTo>
                  <a:lnTo>
                    <a:pt x="244" y="8"/>
                  </a:lnTo>
                  <a:lnTo>
                    <a:pt x="259" y="16"/>
                  </a:lnTo>
                  <a:lnTo>
                    <a:pt x="270" y="26"/>
                  </a:lnTo>
                  <a:lnTo>
                    <a:pt x="286" y="52"/>
                  </a:lnTo>
                  <a:lnTo>
                    <a:pt x="296" y="101"/>
                  </a:lnTo>
                  <a:lnTo>
                    <a:pt x="293" y="131"/>
                  </a:lnTo>
                  <a:lnTo>
                    <a:pt x="285" y="162"/>
                  </a:lnTo>
                  <a:lnTo>
                    <a:pt x="259" y="203"/>
                  </a:lnTo>
                  <a:lnTo>
                    <a:pt x="236" y="224"/>
                  </a:lnTo>
                  <a:lnTo>
                    <a:pt x="221" y="229"/>
                  </a:lnTo>
                  <a:lnTo>
                    <a:pt x="205" y="234"/>
                  </a:lnTo>
                  <a:lnTo>
                    <a:pt x="165" y="231"/>
                  </a:lnTo>
                  <a:lnTo>
                    <a:pt x="108" y="214"/>
                  </a:lnTo>
                  <a:lnTo>
                    <a:pt x="97" y="209"/>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4" name="Freeform 192"/>
            <p:cNvSpPr/>
            <p:nvPr/>
          </p:nvSpPr>
          <p:spPr bwMode="auto">
            <a:xfrm>
              <a:off x="1982788" y="2298700"/>
              <a:ext cx="28575" cy="20638"/>
            </a:xfrm>
            <a:custGeom>
              <a:avLst/>
              <a:gdLst>
                <a:gd name="T0" fmla="*/ 0 w 54"/>
                <a:gd name="T1" fmla="*/ 5 h 38"/>
                <a:gd name="T2" fmla="*/ 54 w 54"/>
                <a:gd name="T3" fmla="*/ 0 h 38"/>
                <a:gd name="T4" fmla="*/ 14 w 54"/>
                <a:gd name="T5" fmla="*/ 38 h 38"/>
                <a:gd name="T6" fmla="*/ 16 w 54"/>
                <a:gd name="T7" fmla="*/ 28 h 38"/>
                <a:gd name="T8" fmla="*/ 8 w 54"/>
                <a:gd name="T9" fmla="*/ 10 h 38"/>
                <a:gd name="T10" fmla="*/ 0 w 54"/>
                <a:gd name="T11" fmla="*/ 5 h 38"/>
              </a:gdLst>
              <a:ahLst/>
              <a:cxnLst>
                <a:cxn ang="0">
                  <a:pos x="T0" y="T1"/>
                </a:cxn>
                <a:cxn ang="0">
                  <a:pos x="T2" y="T3"/>
                </a:cxn>
                <a:cxn ang="0">
                  <a:pos x="T4" y="T5"/>
                </a:cxn>
                <a:cxn ang="0">
                  <a:pos x="T6" y="T7"/>
                </a:cxn>
                <a:cxn ang="0">
                  <a:pos x="T8" y="T9"/>
                </a:cxn>
                <a:cxn ang="0">
                  <a:pos x="T10" y="T11"/>
                </a:cxn>
              </a:cxnLst>
              <a:rect l="0" t="0" r="r" b="b"/>
              <a:pathLst>
                <a:path w="54" h="38" extrusionOk="0">
                  <a:moveTo>
                    <a:pt x="0" y="5"/>
                  </a:moveTo>
                  <a:lnTo>
                    <a:pt x="54" y="0"/>
                  </a:lnTo>
                  <a:lnTo>
                    <a:pt x="14" y="38"/>
                  </a:lnTo>
                  <a:lnTo>
                    <a:pt x="16" y="28"/>
                  </a:lnTo>
                  <a:lnTo>
                    <a:pt x="8" y="10"/>
                  </a:lnTo>
                  <a:lnTo>
                    <a:pt x="0" y="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5" name="Freeform 193"/>
            <p:cNvSpPr/>
            <p:nvPr/>
          </p:nvSpPr>
          <p:spPr bwMode="auto">
            <a:xfrm>
              <a:off x="2054225" y="2278063"/>
              <a:ext cx="28575" cy="23813"/>
            </a:xfrm>
            <a:custGeom>
              <a:avLst/>
              <a:gdLst>
                <a:gd name="T0" fmla="*/ 22 w 53"/>
                <a:gd name="T1" fmla="*/ 0 h 46"/>
                <a:gd name="T2" fmla="*/ 53 w 53"/>
                <a:gd name="T3" fmla="*/ 46 h 46"/>
                <a:gd name="T4" fmla="*/ 0 w 53"/>
                <a:gd name="T5" fmla="*/ 32 h 46"/>
                <a:gd name="T6" fmla="*/ 10 w 53"/>
                <a:gd name="T7" fmla="*/ 27 h 46"/>
                <a:gd name="T8" fmla="*/ 22 w 53"/>
                <a:gd name="T9" fmla="*/ 11 h 46"/>
                <a:gd name="T10" fmla="*/ 22 w 53"/>
                <a:gd name="T11" fmla="*/ 0 h 46"/>
              </a:gdLst>
              <a:ahLst/>
              <a:cxnLst>
                <a:cxn ang="0">
                  <a:pos x="T0" y="T1"/>
                </a:cxn>
                <a:cxn ang="0">
                  <a:pos x="T2" y="T3"/>
                </a:cxn>
                <a:cxn ang="0">
                  <a:pos x="T4" y="T5"/>
                </a:cxn>
                <a:cxn ang="0">
                  <a:pos x="T6" y="T7"/>
                </a:cxn>
                <a:cxn ang="0">
                  <a:pos x="T8" y="T9"/>
                </a:cxn>
                <a:cxn ang="0">
                  <a:pos x="T10" y="T11"/>
                </a:cxn>
              </a:cxnLst>
              <a:rect l="0" t="0" r="r" b="b"/>
              <a:pathLst>
                <a:path w="53" h="46" extrusionOk="0">
                  <a:moveTo>
                    <a:pt x="22" y="0"/>
                  </a:moveTo>
                  <a:lnTo>
                    <a:pt x="53" y="46"/>
                  </a:lnTo>
                  <a:lnTo>
                    <a:pt x="0" y="32"/>
                  </a:lnTo>
                  <a:lnTo>
                    <a:pt x="10" y="27"/>
                  </a:lnTo>
                  <a:lnTo>
                    <a:pt x="22" y="11"/>
                  </a:lnTo>
                  <a:lnTo>
                    <a:pt x="2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6" name="Freeform 194"/>
            <p:cNvSpPr/>
            <p:nvPr/>
          </p:nvSpPr>
          <p:spPr bwMode="auto">
            <a:xfrm>
              <a:off x="2090738" y="2336800"/>
              <a:ext cx="19050" cy="28575"/>
            </a:xfrm>
            <a:custGeom>
              <a:avLst/>
              <a:gdLst>
                <a:gd name="T0" fmla="*/ 36 w 36"/>
                <a:gd name="T1" fmla="*/ 7 h 54"/>
                <a:gd name="T2" fmla="*/ 8 w 36"/>
                <a:gd name="T3" fmla="*/ 54 h 54"/>
                <a:gd name="T4" fmla="*/ 0 w 36"/>
                <a:gd name="T5" fmla="*/ 0 h 54"/>
                <a:gd name="T6" fmla="*/ 7 w 36"/>
                <a:gd name="T7" fmla="*/ 7 h 54"/>
                <a:gd name="T8" fmla="*/ 27 w 36"/>
                <a:gd name="T9" fmla="*/ 10 h 54"/>
                <a:gd name="T10" fmla="*/ 36 w 36"/>
                <a:gd name="T11" fmla="*/ 7 h 54"/>
              </a:gdLst>
              <a:ahLst/>
              <a:cxnLst>
                <a:cxn ang="0">
                  <a:pos x="T0" y="T1"/>
                </a:cxn>
                <a:cxn ang="0">
                  <a:pos x="T2" y="T3"/>
                </a:cxn>
                <a:cxn ang="0">
                  <a:pos x="T4" y="T5"/>
                </a:cxn>
                <a:cxn ang="0">
                  <a:pos x="T6" y="T7"/>
                </a:cxn>
                <a:cxn ang="0">
                  <a:pos x="T8" y="T9"/>
                </a:cxn>
                <a:cxn ang="0">
                  <a:pos x="T10" y="T11"/>
                </a:cxn>
              </a:cxnLst>
              <a:rect l="0" t="0" r="r" b="b"/>
              <a:pathLst>
                <a:path w="36" h="54" extrusionOk="0">
                  <a:moveTo>
                    <a:pt x="36" y="7"/>
                  </a:moveTo>
                  <a:lnTo>
                    <a:pt x="8" y="54"/>
                  </a:lnTo>
                  <a:lnTo>
                    <a:pt x="0" y="0"/>
                  </a:lnTo>
                  <a:lnTo>
                    <a:pt x="7" y="7"/>
                  </a:lnTo>
                  <a:lnTo>
                    <a:pt x="27" y="10"/>
                  </a:lnTo>
                  <a:lnTo>
                    <a:pt x="36" y="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7" name="Freeform 195"/>
            <p:cNvSpPr/>
            <p:nvPr/>
          </p:nvSpPr>
          <p:spPr bwMode="auto">
            <a:xfrm>
              <a:off x="2052638" y="2395538"/>
              <a:ext cx="30162" cy="19050"/>
            </a:xfrm>
            <a:custGeom>
              <a:avLst/>
              <a:gdLst>
                <a:gd name="T0" fmla="*/ 55 w 55"/>
                <a:gd name="T1" fmla="*/ 34 h 36"/>
                <a:gd name="T2" fmla="*/ 0 w 55"/>
                <a:gd name="T3" fmla="*/ 36 h 36"/>
                <a:gd name="T4" fmla="*/ 41 w 55"/>
                <a:gd name="T5" fmla="*/ 0 h 36"/>
                <a:gd name="T6" fmla="*/ 39 w 55"/>
                <a:gd name="T7" fmla="*/ 10 h 36"/>
                <a:gd name="T8" fmla="*/ 48 w 55"/>
                <a:gd name="T9" fmla="*/ 27 h 36"/>
                <a:gd name="T10" fmla="*/ 55 w 55"/>
                <a:gd name="T11" fmla="*/ 34 h 36"/>
              </a:gdLst>
              <a:ahLst/>
              <a:cxnLst>
                <a:cxn ang="0">
                  <a:pos x="T0" y="T1"/>
                </a:cxn>
                <a:cxn ang="0">
                  <a:pos x="T2" y="T3"/>
                </a:cxn>
                <a:cxn ang="0">
                  <a:pos x="T4" y="T5"/>
                </a:cxn>
                <a:cxn ang="0">
                  <a:pos x="T6" y="T7"/>
                </a:cxn>
                <a:cxn ang="0">
                  <a:pos x="T8" y="T9"/>
                </a:cxn>
                <a:cxn ang="0">
                  <a:pos x="T10" y="T11"/>
                </a:cxn>
              </a:cxnLst>
              <a:rect l="0" t="0" r="r" b="b"/>
              <a:pathLst>
                <a:path w="55" h="36" extrusionOk="0">
                  <a:moveTo>
                    <a:pt x="55" y="34"/>
                  </a:moveTo>
                  <a:lnTo>
                    <a:pt x="0" y="36"/>
                  </a:lnTo>
                  <a:lnTo>
                    <a:pt x="41" y="0"/>
                  </a:lnTo>
                  <a:lnTo>
                    <a:pt x="39" y="10"/>
                  </a:lnTo>
                  <a:lnTo>
                    <a:pt x="48" y="27"/>
                  </a:lnTo>
                  <a:lnTo>
                    <a:pt x="55" y="3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pic>
          <p:nvPicPr>
            <p:cNvPr id="168" name="Picture 196"/>
            <p:cNvPicPr>
              <a:picLocks noChangeAspect="1" noChangeArrowheads="1"/>
            </p:cNvPicPr>
            <p:nvPr/>
          </p:nvPicPr>
          <p:blipFill>
            <a:blip r:embed="rId3"/>
            <a:stretch/>
          </p:blipFill>
          <p:spPr bwMode="auto">
            <a:xfrm>
              <a:off x="922338" y="2474913"/>
              <a:ext cx="2082800" cy="1152525"/>
            </a:xfrm>
            <a:prstGeom prst="rect">
              <a:avLst/>
            </a:prstGeom>
            <a:noFill/>
            <a:ln>
              <a:noFill/>
            </a:ln>
          </p:spPr>
        </p:pic>
        <p:sp>
          <p:nvSpPr>
            <p:cNvPr id="169" name="Freeform 197"/>
            <p:cNvSpPr/>
            <p:nvPr/>
          </p:nvSpPr>
          <p:spPr bwMode="auto">
            <a:xfrm>
              <a:off x="1515428" y="2568575"/>
              <a:ext cx="166687" cy="1054100"/>
            </a:xfrm>
            <a:custGeom>
              <a:avLst/>
              <a:gdLst>
                <a:gd name="T0" fmla="*/ 0 w 313"/>
                <a:gd name="T1" fmla="*/ 1988 h 1994"/>
                <a:gd name="T2" fmla="*/ 0 w 313"/>
                <a:gd name="T3" fmla="*/ 0 h 1994"/>
                <a:gd name="T4" fmla="*/ 313 w 313"/>
                <a:gd name="T5" fmla="*/ 0 h 1994"/>
                <a:gd name="T6" fmla="*/ 313 w 313"/>
                <a:gd name="T7" fmla="*/ 1994 h 1994"/>
              </a:gdLst>
              <a:ahLst/>
              <a:cxnLst>
                <a:cxn ang="0">
                  <a:pos x="T0" y="T1"/>
                </a:cxn>
                <a:cxn ang="0">
                  <a:pos x="T2" y="T3"/>
                </a:cxn>
                <a:cxn ang="0">
                  <a:pos x="T4" y="T5"/>
                </a:cxn>
                <a:cxn ang="0">
                  <a:pos x="T6" y="T7"/>
                </a:cxn>
              </a:cxnLst>
              <a:rect l="0" t="0" r="r" b="b"/>
              <a:pathLst>
                <a:path w="313" h="1994" extrusionOk="0">
                  <a:moveTo>
                    <a:pt x="0" y="1988"/>
                  </a:moveTo>
                  <a:lnTo>
                    <a:pt x="0" y="0"/>
                  </a:lnTo>
                  <a:lnTo>
                    <a:pt x="313" y="0"/>
                  </a:lnTo>
                  <a:lnTo>
                    <a:pt x="313" y="1994"/>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0" name="Line 198"/>
            <p:cNvSpPr>
              <a:spLocks noChangeShapeType="1"/>
            </p:cNvSpPr>
            <p:nvPr/>
          </p:nvSpPr>
          <p:spPr bwMode="auto">
            <a:xfrm>
              <a:off x="1423988" y="3690938"/>
              <a:ext cx="346075" cy="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1" name="Freeform 199"/>
            <p:cNvSpPr/>
            <p:nvPr/>
          </p:nvSpPr>
          <p:spPr bwMode="auto">
            <a:xfrm>
              <a:off x="1408113" y="3660775"/>
              <a:ext cx="80963" cy="58738"/>
            </a:xfrm>
            <a:custGeom>
              <a:avLst/>
              <a:gdLst>
                <a:gd name="T0" fmla="*/ 155 w 155"/>
                <a:gd name="T1" fmla="*/ 112 h 112"/>
                <a:gd name="T2" fmla="*/ 0 w 155"/>
                <a:gd name="T3" fmla="*/ 56 h 112"/>
                <a:gd name="T4" fmla="*/ 155 w 155"/>
                <a:gd name="T5" fmla="*/ 0 h 112"/>
                <a:gd name="T6" fmla="*/ 146 w 155"/>
                <a:gd name="T7" fmla="*/ 11 h 112"/>
                <a:gd name="T8" fmla="*/ 136 w 155"/>
                <a:gd name="T9" fmla="*/ 40 h 112"/>
                <a:gd name="T10" fmla="*/ 136 w 155"/>
                <a:gd name="T11" fmla="*/ 70 h 112"/>
                <a:gd name="T12" fmla="*/ 146 w 155"/>
                <a:gd name="T13" fmla="*/ 99 h 112"/>
                <a:gd name="T14" fmla="*/ 155 w 155"/>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12" extrusionOk="0">
                  <a:moveTo>
                    <a:pt x="155" y="112"/>
                  </a:moveTo>
                  <a:lnTo>
                    <a:pt x="0" y="56"/>
                  </a:lnTo>
                  <a:lnTo>
                    <a:pt x="155" y="0"/>
                  </a:lnTo>
                  <a:lnTo>
                    <a:pt x="146" y="11"/>
                  </a:lnTo>
                  <a:lnTo>
                    <a:pt x="136" y="40"/>
                  </a:lnTo>
                  <a:lnTo>
                    <a:pt x="136" y="70"/>
                  </a:lnTo>
                  <a:lnTo>
                    <a:pt x="146" y="99"/>
                  </a:lnTo>
                  <a:lnTo>
                    <a:pt x="155" y="11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2" name="Freeform 200"/>
            <p:cNvSpPr/>
            <p:nvPr/>
          </p:nvSpPr>
          <p:spPr bwMode="auto">
            <a:xfrm>
              <a:off x="1419225" y="3746500"/>
              <a:ext cx="363538" cy="107949"/>
            </a:xfrm>
            <a:custGeom>
              <a:avLst/>
              <a:gdLst>
                <a:gd name="T0" fmla="*/ 0 w 687"/>
                <a:gd name="T1" fmla="*/ 33 h 203"/>
                <a:gd name="T2" fmla="*/ 24 w 687"/>
                <a:gd name="T3" fmla="*/ 54 h 203"/>
                <a:gd name="T4" fmla="*/ 163 w 687"/>
                <a:gd name="T5" fmla="*/ 151 h 203"/>
                <a:gd name="T6" fmla="*/ 244 w 687"/>
                <a:gd name="T7" fmla="*/ 188 h 203"/>
                <a:gd name="T8" fmla="*/ 297 w 687"/>
                <a:gd name="T9" fmla="*/ 201 h 203"/>
                <a:gd name="T10" fmla="*/ 322 w 687"/>
                <a:gd name="T11" fmla="*/ 203 h 203"/>
                <a:gd name="T12" fmla="*/ 348 w 687"/>
                <a:gd name="T13" fmla="*/ 201 h 203"/>
                <a:gd name="T14" fmla="*/ 404 w 687"/>
                <a:gd name="T15" fmla="*/ 184 h 203"/>
                <a:gd name="T16" fmla="*/ 496 w 687"/>
                <a:gd name="T17" fmla="*/ 138 h 203"/>
                <a:gd name="T18" fmla="*/ 657 w 687"/>
                <a:gd name="T19" fmla="*/ 24 h 203"/>
                <a:gd name="T20" fmla="*/ 687 w 687"/>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203" extrusionOk="0">
                  <a:moveTo>
                    <a:pt x="0" y="33"/>
                  </a:moveTo>
                  <a:lnTo>
                    <a:pt x="24" y="54"/>
                  </a:lnTo>
                  <a:lnTo>
                    <a:pt x="163" y="151"/>
                  </a:lnTo>
                  <a:lnTo>
                    <a:pt x="244" y="188"/>
                  </a:lnTo>
                  <a:lnTo>
                    <a:pt x="297" y="201"/>
                  </a:lnTo>
                  <a:lnTo>
                    <a:pt x="322" y="203"/>
                  </a:lnTo>
                  <a:lnTo>
                    <a:pt x="348" y="201"/>
                  </a:lnTo>
                  <a:lnTo>
                    <a:pt x="404" y="184"/>
                  </a:lnTo>
                  <a:lnTo>
                    <a:pt x="496" y="138"/>
                  </a:lnTo>
                  <a:lnTo>
                    <a:pt x="657" y="24"/>
                  </a:lnTo>
                  <a:lnTo>
                    <a:pt x="687" y="0"/>
                  </a:lnTo>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3" name="Freeform 201"/>
            <p:cNvSpPr/>
            <p:nvPr/>
          </p:nvSpPr>
          <p:spPr bwMode="auto">
            <a:xfrm>
              <a:off x="1711325" y="3738562"/>
              <a:ext cx="80963" cy="74613"/>
            </a:xfrm>
            <a:custGeom>
              <a:avLst/>
              <a:gdLst>
                <a:gd name="T0" fmla="*/ 64 w 154"/>
                <a:gd name="T1" fmla="*/ 76 h 142"/>
                <a:gd name="T2" fmla="*/ 60 w 154"/>
                <a:gd name="T3" fmla="*/ 142 h 142"/>
                <a:gd name="T4" fmla="*/ 154 w 154"/>
                <a:gd name="T5" fmla="*/ 0 h 142"/>
                <a:gd name="T6" fmla="*/ 0 w 154"/>
                <a:gd name="T7" fmla="*/ 72 h 142"/>
                <a:gd name="T8" fmla="*/ 64 w 154"/>
                <a:gd name="T9" fmla="*/ 76 h 142"/>
              </a:gdLst>
              <a:ahLst/>
              <a:cxnLst>
                <a:cxn ang="0">
                  <a:pos x="T0" y="T1"/>
                </a:cxn>
                <a:cxn ang="0">
                  <a:pos x="T2" y="T3"/>
                </a:cxn>
                <a:cxn ang="0">
                  <a:pos x="T4" y="T5"/>
                </a:cxn>
                <a:cxn ang="0">
                  <a:pos x="T6" y="T7"/>
                </a:cxn>
                <a:cxn ang="0">
                  <a:pos x="T8" y="T9"/>
                </a:cxn>
              </a:cxnLst>
              <a:rect l="0" t="0" r="r" b="b"/>
              <a:pathLst>
                <a:path w="154" h="142" extrusionOk="0">
                  <a:moveTo>
                    <a:pt x="64" y="76"/>
                  </a:moveTo>
                  <a:lnTo>
                    <a:pt x="60" y="142"/>
                  </a:lnTo>
                  <a:lnTo>
                    <a:pt x="154" y="0"/>
                  </a:lnTo>
                  <a:lnTo>
                    <a:pt x="0" y="72"/>
                  </a:lnTo>
                  <a:lnTo>
                    <a:pt x="64" y="76"/>
                  </a:lnTo>
                  <a:close/>
                </a:path>
              </a:pathLst>
            </a:custGeom>
            <a:solidFill>
              <a:srgbClr val="0000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4" name="Rectangle 202"/>
            <p:cNvSpPr>
              <a:spLocks noChangeArrowheads="1"/>
            </p:cNvSpPr>
            <p:nvPr/>
          </p:nvSpPr>
          <p:spPr bwMode="auto">
            <a:xfrm>
              <a:off x="1220788" y="3600450"/>
              <a:ext cx="236538"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H</a:t>
              </a:r>
              <a:endParaRPr lang="de-DE" sz="1800" b="0" i="0" u="none" strike="noStrike" cap="none">
                <a:ln>
                  <a:noFill/>
                </a:ln>
                <a:solidFill>
                  <a:schemeClr val="tx1"/>
                </a:solidFill>
                <a:latin typeface="Arial"/>
              </a:endParaRPr>
            </a:p>
          </p:txBody>
        </p:sp>
        <p:sp>
          <p:nvSpPr>
            <p:cNvPr id="175" name="Rectangle 203"/>
            <p:cNvSpPr>
              <a:spLocks noChangeArrowheads="1"/>
            </p:cNvSpPr>
            <p:nvPr/>
          </p:nvSpPr>
          <p:spPr bwMode="auto">
            <a:xfrm>
              <a:off x="1500188" y="3859213"/>
              <a:ext cx="258763"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76" name="Freeform 204"/>
            <p:cNvSpPr/>
            <p:nvPr/>
          </p:nvSpPr>
          <p:spPr bwMode="auto">
            <a:xfrm>
              <a:off x="982663" y="3149600"/>
              <a:ext cx="458788" cy="374650"/>
            </a:xfrm>
            <a:custGeom>
              <a:avLst/>
              <a:gdLst>
                <a:gd name="T0" fmla="*/ 22 w 867"/>
                <a:gd name="T1" fmla="*/ 260 h 709"/>
                <a:gd name="T2" fmla="*/ 54 w 867"/>
                <a:gd name="T3" fmla="*/ 215 h 709"/>
                <a:gd name="T4" fmla="*/ 144 w 867"/>
                <a:gd name="T5" fmla="*/ 129 h 709"/>
                <a:gd name="T6" fmla="*/ 257 w 867"/>
                <a:gd name="T7" fmla="*/ 57 h 709"/>
                <a:gd name="T8" fmla="*/ 346 w 867"/>
                <a:gd name="T9" fmla="*/ 21 h 709"/>
                <a:gd name="T10" fmla="*/ 405 w 867"/>
                <a:gd name="T11" fmla="*/ 5 h 709"/>
                <a:gd name="T12" fmla="*/ 434 w 867"/>
                <a:gd name="T13" fmla="*/ 0 h 709"/>
                <a:gd name="T14" fmla="*/ 474 w 867"/>
                <a:gd name="T15" fmla="*/ 2 h 709"/>
                <a:gd name="T16" fmla="*/ 553 w 867"/>
                <a:gd name="T17" fmla="*/ 15 h 709"/>
                <a:gd name="T18" fmla="*/ 630 w 867"/>
                <a:gd name="T19" fmla="*/ 39 h 709"/>
                <a:gd name="T20" fmla="*/ 700 w 867"/>
                <a:gd name="T21" fmla="*/ 75 h 709"/>
                <a:gd name="T22" fmla="*/ 761 w 867"/>
                <a:gd name="T23" fmla="*/ 123 h 709"/>
                <a:gd name="T24" fmla="*/ 811 w 867"/>
                <a:gd name="T25" fmla="*/ 179 h 709"/>
                <a:gd name="T26" fmla="*/ 847 w 867"/>
                <a:gd name="T27" fmla="*/ 244 h 709"/>
                <a:gd name="T28" fmla="*/ 866 w 867"/>
                <a:gd name="T29" fmla="*/ 314 h 709"/>
                <a:gd name="T30" fmla="*/ 867 w 867"/>
                <a:gd name="T31" fmla="*/ 353 h 709"/>
                <a:gd name="T32" fmla="*/ 861 w 867"/>
                <a:gd name="T33" fmla="*/ 385 h 709"/>
                <a:gd name="T34" fmla="*/ 843 w 867"/>
                <a:gd name="T35" fmla="*/ 444 h 709"/>
                <a:gd name="T36" fmla="*/ 812 w 867"/>
                <a:gd name="T37" fmla="*/ 497 h 709"/>
                <a:gd name="T38" fmla="*/ 775 w 867"/>
                <a:gd name="T39" fmla="*/ 543 h 709"/>
                <a:gd name="T40" fmla="*/ 730 w 867"/>
                <a:gd name="T41" fmla="*/ 585 h 709"/>
                <a:gd name="T42" fmla="*/ 680 w 867"/>
                <a:gd name="T43" fmla="*/ 620 h 709"/>
                <a:gd name="T44" fmla="*/ 596 w 867"/>
                <a:gd name="T45" fmla="*/ 661 h 709"/>
                <a:gd name="T46" fmla="*/ 473 w 867"/>
                <a:gd name="T47" fmla="*/ 696 h 709"/>
                <a:gd name="T48" fmla="*/ 344 w 867"/>
                <a:gd name="T49" fmla="*/ 709 h 709"/>
                <a:gd name="T50" fmla="*/ 223 w 867"/>
                <a:gd name="T51" fmla="*/ 697 h 709"/>
                <a:gd name="T52" fmla="*/ 144 w 867"/>
                <a:gd name="T53" fmla="*/ 674 h 709"/>
                <a:gd name="T54" fmla="*/ 97 w 867"/>
                <a:gd name="T55" fmla="*/ 653 h 709"/>
                <a:gd name="T56" fmla="*/ 75 w 867"/>
                <a:gd name="T57" fmla="*/ 640 h 709"/>
                <a:gd name="T58" fmla="*/ 54 w 867"/>
                <a:gd name="T59" fmla="*/ 618 h 709"/>
                <a:gd name="T60" fmla="*/ 23 w 867"/>
                <a:gd name="T61" fmla="*/ 564 h 709"/>
                <a:gd name="T62" fmla="*/ 2 w 867"/>
                <a:gd name="T63" fmla="*/ 483 h 709"/>
                <a:gd name="T64" fmla="*/ 0 w 867"/>
                <a:gd name="T65" fmla="*/ 46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7" h="709" extrusionOk="0">
                  <a:moveTo>
                    <a:pt x="22" y="260"/>
                  </a:moveTo>
                  <a:lnTo>
                    <a:pt x="54" y="215"/>
                  </a:lnTo>
                  <a:lnTo>
                    <a:pt x="144" y="129"/>
                  </a:lnTo>
                  <a:lnTo>
                    <a:pt x="257" y="57"/>
                  </a:lnTo>
                  <a:lnTo>
                    <a:pt x="346" y="21"/>
                  </a:lnTo>
                  <a:lnTo>
                    <a:pt x="405" y="5"/>
                  </a:lnTo>
                  <a:lnTo>
                    <a:pt x="434" y="0"/>
                  </a:lnTo>
                  <a:lnTo>
                    <a:pt x="474" y="2"/>
                  </a:lnTo>
                  <a:lnTo>
                    <a:pt x="553" y="15"/>
                  </a:lnTo>
                  <a:lnTo>
                    <a:pt x="630" y="39"/>
                  </a:lnTo>
                  <a:lnTo>
                    <a:pt x="700" y="75"/>
                  </a:lnTo>
                  <a:lnTo>
                    <a:pt x="761" y="123"/>
                  </a:lnTo>
                  <a:lnTo>
                    <a:pt x="811" y="179"/>
                  </a:lnTo>
                  <a:lnTo>
                    <a:pt x="847" y="244"/>
                  </a:lnTo>
                  <a:lnTo>
                    <a:pt x="866" y="314"/>
                  </a:lnTo>
                  <a:lnTo>
                    <a:pt x="867" y="353"/>
                  </a:lnTo>
                  <a:lnTo>
                    <a:pt x="861" y="385"/>
                  </a:lnTo>
                  <a:lnTo>
                    <a:pt x="843" y="444"/>
                  </a:lnTo>
                  <a:lnTo>
                    <a:pt x="812" y="497"/>
                  </a:lnTo>
                  <a:lnTo>
                    <a:pt x="775" y="543"/>
                  </a:lnTo>
                  <a:lnTo>
                    <a:pt x="730" y="585"/>
                  </a:lnTo>
                  <a:lnTo>
                    <a:pt x="680" y="620"/>
                  </a:lnTo>
                  <a:lnTo>
                    <a:pt x="596" y="661"/>
                  </a:lnTo>
                  <a:lnTo>
                    <a:pt x="473" y="696"/>
                  </a:lnTo>
                  <a:lnTo>
                    <a:pt x="344" y="709"/>
                  </a:lnTo>
                  <a:lnTo>
                    <a:pt x="223" y="697"/>
                  </a:lnTo>
                  <a:lnTo>
                    <a:pt x="144" y="674"/>
                  </a:lnTo>
                  <a:lnTo>
                    <a:pt x="97" y="653"/>
                  </a:lnTo>
                  <a:lnTo>
                    <a:pt x="75" y="640"/>
                  </a:lnTo>
                  <a:lnTo>
                    <a:pt x="54" y="618"/>
                  </a:lnTo>
                  <a:lnTo>
                    <a:pt x="23" y="564"/>
                  </a:lnTo>
                  <a:lnTo>
                    <a:pt x="2" y="483"/>
                  </a:lnTo>
                  <a:lnTo>
                    <a:pt x="0" y="46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7" name="Freeform 205"/>
            <p:cNvSpPr/>
            <p:nvPr/>
          </p:nvSpPr>
          <p:spPr bwMode="auto">
            <a:xfrm>
              <a:off x="1187450" y="3140075"/>
              <a:ext cx="31750" cy="22225"/>
            </a:xfrm>
            <a:custGeom>
              <a:avLst/>
              <a:gdLst>
                <a:gd name="T0" fmla="*/ 0 w 60"/>
                <a:gd name="T1" fmla="*/ 0 h 43"/>
                <a:gd name="T2" fmla="*/ 60 w 60"/>
                <a:gd name="T3" fmla="*/ 18 h 43"/>
                <a:gd name="T4" fmla="*/ 3 w 60"/>
                <a:gd name="T5" fmla="*/ 43 h 43"/>
                <a:gd name="T6" fmla="*/ 8 w 60"/>
                <a:gd name="T7" fmla="*/ 33 h 43"/>
                <a:gd name="T8" fmla="*/ 7 w 60"/>
                <a:gd name="T9" fmla="*/ 10 h 43"/>
                <a:gd name="T10" fmla="*/ 0 w 60"/>
                <a:gd name="T11" fmla="*/ 0 h 43"/>
              </a:gdLst>
              <a:ahLst/>
              <a:cxnLst>
                <a:cxn ang="0">
                  <a:pos x="T0" y="T1"/>
                </a:cxn>
                <a:cxn ang="0">
                  <a:pos x="T2" y="T3"/>
                </a:cxn>
                <a:cxn ang="0">
                  <a:pos x="T4" y="T5"/>
                </a:cxn>
                <a:cxn ang="0">
                  <a:pos x="T6" y="T7"/>
                </a:cxn>
                <a:cxn ang="0">
                  <a:pos x="T8" y="T9"/>
                </a:cxn>
                <a:cxn ang="0">
                  <a:pos x="T10" y="T11"/>
                </a:cxn>
              </a:cxnLst>
              <a:rect l="0" t="0" r="r" b="b"/>
              <a:pathLst>
                <a:path w="60" h="43" extrusionOk="0">
                  <a:moveTo>
                    <a:pt x="0" y="0"/>
                  </a:moveTo>
                  <a:lnTo>
                    <a:pt x="60" y="18"/>
                  </a:lnTo>
                  <a:lnTo>
                    <a:pt x="3" y="43"/>
                  </a:lnTo>
                  <a:lnTo>
                    <a:pt x="8" y="33"/>
                  </a:lnTo>
                  <a:lnTo>
                    <a:pt x="7"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8" name="Freeform 206"/>
            <p:cNvSpPr/>
            <p:nvPr/>
          </p:nvSpPr>
          <p:spPr bwMode="auto">
            <a:xfrm>
              <a:off x="1431925" y="3309937"/>
              <a:ext cx="23813" cy="31750"/>
            </a:xfrm>
            <a:custGeom>
              <a:avLst/>
              <a:gdLst>
                <a:gd name="T0" fmla="*/ 43 w 43"/>
                <a:gd name="T1" fmla="*/ 3 h 61"/>
                <a:gd name="T2" fmla="*/ 17 w 43"/>
                <a:gd name="T3" fmla="*/ 61 h 61"/>
                <a:gd name="T4" fmla="*/ 0 w 43"/>
                <a:gd name="T5" fmla="*/ 0 h 61"/>
                <a:gd name="T6" fmla="*/ 10 w 43"/>
                <a:gd name="T7" fmla="*/ 8 h 61"/>
                <a:gd name="T8" fmla="*/ 33 w 43"/>
                <a:gd name="T9" fmla="*/ 9 h 61"/>
                <a:gd name="T10" fmla="*/ 43 w 43"/>
                <a:gd name="T11" fmla="*/ 3 h 61"/>
              </a:gdLst>
              <a:ahLst/>
              <a:cxnLst>
                <a:cxn ang="0">
                  <a:pos x="T0" y="T1"/>
                </a:cxn>
                <a:cxn ang="0">
                  <a:pos x="T2" y="T3"/>
                </a:cxn>
                <a:cxn ang="0">
                  <a:pos x="T4" y="T5"/>
                </a:cxn>
                <a:cxn ang="0">
                  <a:pos x="T6" y="T7"/>
                </a:cxn>
                <a:cxn ang="0">
                  <a:pos x="T8" y="T9"/>
                </a:cxn>
                <a:cxn ang="0">
                  <a:pos x="T10" y="T11"/>
                </a:cxn>
              </a:cxnLst>
              <a:rect l="0" t="0" r="r" b="b"/>
              <a:pathLst>
                <a:path w="43" h="61" extrusionOk="0">
                  <a:moveTo>
                    <a:pt x="43" y="3"/>
                  </a:moveTo>
                  <a:lnTo>
                    <a:pt x="17" y="61"/>
                  </a:lnTo>
                  <a:lnTo>
                    <a:pt x="0" y="0"/>
                  </a:lnTo>
                  <a:lnTo>
                    <a:pt x="10" y="8"/>
                  </a:lnTo>
                  <a:lnTo>
                    <a:pt x="33" y="9"/>
                  </a:lnTo>
                  <a:lnTo>
                    <a:pt x="43"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9" name="Freeform 207"/>
            <p:cNvSpPr/>
            <p:nvPr/>
          </p:nvSpPr>
          <p:spPr bwMode="auto">
            <a:xfrm>
              <a:off x="1017588" y="3484563"/>
              <a:ext cx="33338" cy="26988"/>
            </a:xfrm>
            <a:custGeom>
              <a:avLst/>
              <a:gdLst>
                <a:gd name="T0" fmla="*/ 35 w 61"/>
                <a:gd name="T1" fmla="*/ 53 h 53"/>
                <a:gd name="T2" fmla="*/ 0 w 61"/>
                <a:gd name="T3" fmla="*/ 0 h 53"/>
                <a:gd name="T4" fmla="*/ 61 w 61"/>
                <a:gd name="T5" fmla="*/ 17 h 53"/>
                <a:gd name="T6" fmla="*/ 49 w 61"/>
                <a:gd name="T7" fmla="*/ 21 h 53"/>
                <a:gd name="T8" fmla="*/ 36 w 61"/>
                <a:gd name="T9" fmla="*/ 40 h 53"/>
                <a:gd name="T10" fmla="*/ 35 w 61"/>
                <a:gd name="T11" fmla="*/ 53 h 53"/>
              </a:gdLst>
              <a:ahLst/>
              <a:cxnLst>
                <a:cxn ang="0">
                  <a:pos x="T0" y="T1"/>
                </a:cxn>
                <a:cxn ang="0">
                  <a:pos x="T2" y="T3"/>
                </a:cxn>
                <a:cxn ang="0">
                  <a:pos x="T4" y="T5"/>
                </a:cxn>
                <a:cxn ang="0">
                  <a:pos x="T6" y="T7"/>
                </a:cxn>
                <a:cxn ang="0">
                  <a:pos x="T8" y="T9"/>
                </a:cxn>
                <a:cxn ang="0">
                  <a:pos x="T10" y="T11"/>
                </a:cxn>
              </a:cxnLst>
              <a:rect l="0" t="0" r="r" b="b"/>
              <a:pathLst>
                <a:path w="61" h="53" extrusionOk="0">
                  <a:moveTo>
                    <a:pt x="35" y="53"/>
                  </a:moveTo>
                  <a:lnTo>
                    <a:pt x="0" y="0"/>
                  </a:lnTo>
                  <a:lnTo>
                    <a:pt x="61" y="17"/>
                  </a:lnTo>
                  <a:lnTo>
                    <a:pt x="49" y="21"/>
                  </a:lnTo>
                  <a:lnTo>
                    <a:pt x="36" y="40"/>
                  </a:lnTo>
                  <a:lnTo>
                    <a:pt x="35" y="5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0" name="Freeform 208"/>
            <p:cNvSpPr/>
            <p:nvPr/>
          </p:nvSpPr>
          <p:spPr bwMode="auto">
            <a:xfrm>
              <a:off x="1762125" y="2598738"/>
              <a:ext cx="1181099" cy="912813"/>
            </a:xfrm>
            <a:custGeom>
              <a:avLst/>
              <a:gdLst>
                <a:gd name="T0" fmla="*/ 0 w 2232"/>
                <a:gd name="T1" fmla="*/ 272 h 1724"/>
                <a:gd name="T2" fmla="*/ 97 w 2232"/>
                <a:gd name="T3" fmla="*/ 234 h 1724"/>
                <a:gd name="T4" fmla="*/ 520 w 2232"/>
                <a:gd name="T5" fmla="*/ 100 h 1724"/>
                <a:gd name="T6" fmla="*/ 709 w 2232"/>
                <a:gd name="T7" fmla="*/ 52 h 1724"/>
                <a:gd name="T8" fmla="*/ 892 w 2232"/>
                <a:gd name="T9" fmla="*/ 16 h 1724"/>
                <a:gd name="T10" fmla="*/ 1057 w 2232"/>
                <a:gd name="T11" fmla="*/ 0 h 1724"/>
                <a:gd name="T12" fmla="*/ 1126 w 2232"/>
                <a:gd name="T13" fmla="*/ 4 h 1724"/>
                <a:gd name="T14" fmla="*/ 1194 w 2232"/>
                <a:gd name="T15" fmla="*/ 10 h 1724"/>
                <a:gd name="T16" fmla="*/ 1329 w 2232"/>
                <a:gd name="T17" fmla="*/ 33 h 1724"/>
                <a:gd name="T18" fmla="*/ 1465 w 2232"/>
                <a:gd name="T19" fmla="*/ 66 h 1724"/>
                <a:gd name="T20" fmla="*/ 1596 w 2232"/>
                <a:gd name="T21" fmla="*/ 108 h 1724"/>
                <a:gd name="T22" fmla="*/ 1721 w 2232"/>
                <a:gd name="T23" fmla="*/ 160 h 1724"/>
                <a:gd name="T24" fmla="*/ 1835 w 2232"/>
                <a:gd name="T25" fmla="*/ 219 h 1724"/>
                <a:gd name="T26" fmla="*/ 1937 w 2232"/>
                <a:gd name="T27" fmla="*/ 285 h 1724"/>
                <a:gd name="T28" fmla="*/ 2022 w 2232"/>
                <a:gd name="T29" fmla="*/ 358 h 1724"/>
                <a:gd name="T30" fmla="*/ 2057 w 2232"/>
                <a:gd name="T31" fmla="*/ 399 h 1724"/>
                <a:gd name="T32" fmla="*/ 2088 w 2232"/>
                <a:gd name="T33" fmla="*/ 437 h 1724"/>
                <a:gd name="T34" fmla="*/ 2140 w 2232"/>
                <a:gd name="T35" fmla="*/ 511 h 1724"/>
                <a:gd name="T36" fmla="*/ 2179 w 2232"/>
                <a:gd name="T37" fmla="*/ 580 h 1724"/>
                <a:gd name="T38" fmla="*/ 2206 w 2232"/>
                <a:gd name="T39" fmla="*/ 648 h 1724"/>
                <a:gd name="T40" fmla="*/ 2224 w 2232"/>
                <a:gd name="T41" fmla="*/ 715 h 1724"/>
                <a:gd name="T42" fmla="*/ 2232 w 2232"/>
                <a:gd name="T43" fmla="*/ 786 h 1724"/>
                <a:gd name="T44" fmla="*/ 2232 w 2232"/>
                <a:gd name="T45" fmla="*/ 897 h 1724"/>
                <a:gd name="T46" fmla="*/ 2224 w 2232"/>
                <a:gd name="T47" fmla="*/ 982 h 1724"/>
                <a:gd name="T48" fmla="*/ 2218 w 2232"/>
                <a:gd name="T49" fmla="*/ 1025 h 1724"/>
                <a:gd name="T50" fmla="*/ 2199 w 2232"/>
                <a:gd name="T51" fmla="*/ 1114 h 1724"/>
                <a:gd name="T52" fmla="*/ 2172 w 2232"/>
                <a:gd name="T53" fmla="*/ 1207 h 1724"/>
                <a:gd name="T54" fmla="*/ 2136 w 2232"/>
                <a:gd name="T55" fmla="*/ 1296 h 1724"/>
                <a:gd name="T56" fmla="*/ 2090 w 2232"/>
                <a:gd name="T57" fmla="*/ 1382 h 1724"/>
                <a:gd name="T58" fmla="*/ 2034 w 2232"/>
                <a:gd name="T59" fmla="*/ 1464 h 1724"/>
                <a:gd name="T60" fmla="*/ 1967 w 2232"/>
                <a:gd name="T61" fmla="*/ 1541 h 1724"/>
                <a:gd name="T62" fmla="*/ 1890 w 2232"/>
                <a:gd name="T63" fmla="*/ 1607 h 1724"/>
                <a:gd name="T64" fmla="*/ 1845 w 2232"/>
                <a:gd name="T65" fmla="*/ 1636 h 1724"/>
                <a:gd name="T66" fmla="*/ 1799 w 2232"/>
                <a:gd name="T67" fmla="*/ 1663 h 1724"/>
                <a:gd name="T68" fmla="*/ 1691 w 2232"/>
                <a:gd name="T69" fmla="*/ 1699 h 1724"/>
                <a:gd name="T70" fmla="*/ 1571 w 2232"/>
                <a:gd name="T71" fmla="*/ 1719 h 1724"/>
                <a:gd name="T72" fmla="*/ 1443 w 2232"/>
                <a:gd name="T73" fmla="*/ 1724 h 1724"/>
                <a:gd name="T74" fmla="*/ 1311 w 2232"/>
                <a:gd name="T75" fmla="*/ 1716 h 1724"/>
                <a:gd name="T76" fmla="*/ 1180 w 2232"/>
                <a:gd name="T77" fmla="*/ 1700 h 1724"/>
                <a:gd name="T78" fmla="*/ 992 w 2232"/>
                <a:gd name="T79" fmla="*/ 1664 h 1724"/>
                <a:gd name="T80" fmla="*/ 884 w 2232"/>
                <a:gd name="T81" fmla="*/ 1636 h 1724"/>
                <a:gd name="T82" fmla="*/ 834 w 2232"/>
                <a:gd name="T83" fmla="*/ 1621 h 1724"/>
                <a:gd name="T84" fmla="*/ 733 w 2232"/>
                <a:gd name="T85" fmla="*/ 1584 h 1724"/>
                <a:gd name="T86" fmla="*/ 591 w 2232"/>
                <a:gd name="T87" fmla="*/ 1519 h 1724"/>
                <a:gd name="T88" fmla="*/ 421 w 2232"/>
                <a:gd name="T89" fmla="*/ 1415 h 1724"/>
                <a:gd name="T90" fmla="*/ 318 w 2232"/>
                <a:gd name="T91" fmla="*/ 1333 h 1724"/>
                <a:gd name="T92" fmla="*/ 264 w 2232"/>
                <a:gd name="T93" fmla="*/ 1277 h 1724"/>
                <a:gd name="T94" fmla="*/ 242 w 2232"/>
                <a:gd name="T95" fmla="*/ 1250 h 1724"/>
                <a:gd name="T96" fmla="*/ 222 w 2232"/>
                <a:gd name="T97" fmla="*/ 1224 h 1724"/>
                <a:gd name="T98" fmla="*/ 192 w 2232"/>
                <a:gd name="T99" fmla="*/ 1169 h 1724"/>
                <a:gd name="T100" fmla="*/ 161 w 2232"/>
                <a:gd name="T101" fmla="*/ 1093 h 1724"/>
                <a:gd name="T102" fmla="*/ 143 w 2232"/>
                <a:gd name="T103" fmla="*/ 973 h 1724"/>
                <a:gd name="T104" fmla="*/ 144 w 2232"/>
                <a:gd name="T105" fmla="*/ 954 h 1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2" h="1724" extrusionOk="0">
                  <a:moveTo>
                    <a:pt x="0" y="272"/>
                  </a:moveTo>
                  <a:lnTo>
                    <a:pt x="97" y="234"/>
                  </a:lnTo>
                  <a:lnTo>
                    <a:pt x="520" y="100"/>
                  </a:lnTo>
                  <a:lnTo>
                    <a:pt x="709" y="52"/>
                  </a:lnTo>
                  <a:lnTo>
                    <a:pt x="892" y="16"/>
                  </a:lnTo>
                  <a:lnTo>
                    <a:pt x="1057" y="0"/>
                  </a:lnTo>
                  <a:lnTo>
                    <a:pt x="1126" y="4"/>
                  </a:lnTo>
                  <a:lnTo>
                    <a:pt x="1194" y="10"/>
                  </a:lnTo>
                  <a:lnTo>
                    <a:pt x="1329" y="33"/>
                  </a:lnTo>
                  <a:lnTo>
                    <a:pt x="1465" y="66"/>
                  </a:lnTo>
                  <a:lnTo>
                    <a:pt x="1596" y="108"/>
                  </a:lnTo>
                  <a:lnTo>
                    <a:pt x="1721" y="160"/>
                  </a:lnTo>
                  <a:lnTo>
                    <a:pt x="1835" y="219"/>
                  </a:lnTo>
                  <a:lnTo>
                    <a:pt x="1937" y="285"/>
                  </a:lnTo>
                  <a:lnTo>
                    <a:pt x="2022" y="358"/>
                  </a:lnTo>
                  <a:lnTo>
                    <a:pt x="2057" y="399"/>
                  </a:lnTo>
                  <a:lnTo>
                    <a:pt x="2088" y="437"/>
                  </a:lnTo>
                  <a:lnTo>
                    <a:pt x="2140" y="511"/>
                  </a:lnTo>
                  <a:lnTo>
                    <a:pt x="2179" y="580"/>
                  </a:lnTo>
                  <a:lnTo>
                    <a:pt x="2206" y="648"/>
                  </a:lnTo>
                  <a:lnTo>
                    <a:pt x="2224" y="715"/>
                  </a:lnTo>
                  <a:lnTo>
                    <a:pt x="2232" y="786"/>
                  </a:lnTo>
                  <a:lnTo>
                    <a:pt x="2232" y="897"/>
                  </a:lnTo>
                  <a:lnTo>
                    <a:pt x="2224" y="982"/>
                  </a:lnTo>
                  <a:lnTo>
                    <a:pt x="2218" y="1025"/>
                  </a:lnTo>
                  <a:lnTo>
                    <a:pt x="2199" y="1114"/>
                  </a:lnTo>
                  <a:lnTo>
                    <a:pt x="2172" y="1207"/>
                  </a:lnTo>
                  <a:lnTo>
                    <a:pt x="2136" y="1296"/>
                  </a:lnTo>
                  <a:lnTo>
                    <a:pt x="2090" y="1382"/>
                  </a:lnTo>
                  <a:lnTo>
                    <a:pt x="2034" y="1464"/>
                  </a:lnTo>
                  <a:lnTo>
                    <a:pt x="1967" y="1541"/>
                  </a:lnTo>
                  <a:lnTo>
                    <a:pt x="1890" y="1607"/>
                  </a:lnTo>
                  <a:lnTo>
                    <a:pt x="1845" y="1636"/>
                  </a:lnTo>
                  <a:lnTo>
                    <a:pt x="1799" y="1663"/>
                  </a:lnTo>
                  <a:lnTo>
                    <a:pt x="1691" y="1699"/>
                  </a:lnTo>
                  <a:lnTo>
                    <a:pt x="1571" y="1719"/>
                  </a:lnTo>
                  <a:lnTo>
                    <a:pt x="1443" y="1724"/>
                  </a:lnTo>
                  <a:lnTo>
                    <a:pt x="1311" y="1716"/>
                  </a:lnTo>
                  <a:lnTo>
                    <a:pt x="1180" y="1700"/>
                  </a:lnTo>
                  <a:lnTo>
                    <a:pt x="992" y="1664"/>
                  </a:lnTo>
                  <a:lnTo>
                    <a:pt x="884" y="1636"/>
                  </a:lnTo>
                  <a:lnTo>
                    <a:pt x="834" y="1621"/>
                  </a:lnTo>
                  <a:lnTo>
                    <a:pt x="733" y="1584"/>
                  </a:lnTo>
                  <a:lnTo>
                    <a:pt x="591" y="1519"/>
                  </a:lnTo>
                  <a:lnTo>
                    <a:pt x="421" y="1415"/>
                  </a:lnTo>
                  <a:lnTo>
                    <a:pt x="318" y="1333"/>
                  </a:lnTo>
                  <a:lnTo>
                    <a:pt x="264" y="1277"/>
                  </a:lnTo>
                  <a:lnTo>
                    <a:pt x="242" y="1250"/>
                  </a:lnTo>
                  <a:lnTo>
                    <a:pt x="222" y="1224"/>
                  </a:lnTo>
                  <a:lnTo>
                    <a:pt x="192" y="1169"/>
                  </a:lnTo>
                  <a:lnTo>
                    <a:pt x="161" y="1093"/>
                  </a:lnTo>
                  <a:lnTo>
                    <a:pt x="143" y="973"/>
                  </a:lnTo>
                  <a:lnTo>
                    <a:pt x="144" y="954"/>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1" name="Freeform 209"/>
            <p:cNvSpPr/>
            <p:nvPr/>
          </p:nvSpPr>
          <p:spPr bwMode="auto">
            <a:xfrm>
              <a:off x="2330450" y="2586038"/>
              <a:ext cx="34925" cy="25400"/>
            </a:xfrm>
            <a:custGeom>
              <a:avLst/>
              <a:gdLst>
                <a:gd name="T0" fmla="*/ 4 w 66"/>
                <a:gd name="T1" fmla="*/ 0 h 48"/>
                <a:gd name="T2" fmla="*/ 66 w 66"/>
                <a:gd name="T3" fmla="*/ 29 h 48"/>
                <a:gd name="T4" fmla="*/ 0 w 66"/>
                <a:gd name="T5" fmla="*/ 48 h 48"/>
                <a:gd name="T6" fmla="*/ 7 w 66"/>
                <a:gd name="T7" fmla="*/ 38 h 48"/>
                <a:gd name="T8" fmla="*/ 10 w 66"/>
                <a:gd name="T9" fmla="*/ 12 h 48"/>
                <a:gd name="T10" fmla="*/ 4 w 66"/>
                <a:gd name="T11" fmla="*/ 0 h 48"/>
              </a:gdLst>
              <a:ahLst/>
              <a:cxnLst>
                <a:cxn ang="0">
                  <a:pos x="T0" y="T1"/>
                </a:cxn>
                <a:cxn ang="0">
                  <a:pos x="T2" y="T3"/>
                </a:cxn>
                <a:cxn ang="0">
                  <a:pos x="T4" y="T5"/>
                </a:cxn>
                <a:cxn ang="0">
                  <a:pos x="T6" y="T7"/>
                </a:cxn>
                <a:cxn ang="0">
                  <a:pos x="T8" y="T9"/>
                </a:cxn>
                <a:cxn ang="0">
                  <a:pos x="T10" y="T11"/>
                </a:cxn>
              </a:cxnLst>
              <a:rect l="0" t="0" r="r" b="b"/>
              <a:pathLst>
                <a:path w="66" h="48" extrusionOk="0">
                  <a:moveTo>
                    <a:pt x="4" y="0"/>
                  </a:moveTo>
                  <a:lnTo>
                    <a:pt x="66" y="29"/>
                  </a:lnTo>
                  <a:lnTo>
                    <a:pt x="0" y="48"/>
                  </a:lnTo>
                  <a:lnTo>
                    <a:pt x="7" y="38"/>
                  </a:lnTo>
                  <a:lnTo>
                    <a:pt x="10" y="12"/>
                  </a:lnTo>
                  <a:lnTo>
                    <a:pt x="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2" name="Freeform 210"/>
            <p:cNvSpPr/>
            <p:nvPr/>
          </p:nvSpPr>
          <p:spPr bwMode="auto">
            <a:xfrm>
              <a:off x="2824163" y="2781300"/>
              <a:ext cx="30162" cy="34925"/>
            </a:xfrm>
            <a:custGeom>
              <a:avLst/>
              <a:gdLst>
                <a:gd name="T0" fmla="*/ 36 w 59"/>
                <a:gd name="T1" fmla="*/ 0 h 65"/>
                <a:gd name="T2" fmla="*/ 59 w 59"/>
                <a:gd name="T3" fmla="*/ 65 h 65"/>
                <a:gd name="T4" fmla="*/ 0 w 59"/>
                <a:gd name="T5" fmla="*/ 30 h 65"/>
                <a:gd name="T6" fmla="*/ 13 w 59"/>
                <a:gd name="T7" fmla="*/ 27 h 65"/>
                <a:gd name="T8" fmla="*/ 32 w 59"/>
                <a:gd name="T9" fmla="*/ 11 h 65"/>
                <a:gd name="T10" fmla="*/ 36 w 59"/>
                <a:gd name="T11" fmla="*/ 0 h 65"/>
              </a:gdLst>
              <a:ahLst/>
              <a:cxnLst>
                <a:cxn ang="0">
                  <a:pos x="T0" y="T1"/>
                </a:cxn>
                <a:cxn ang="0">
                  <a:pos x="T2" y="T3"/>
                </a:cxn>
                <a:cxn ang="0">
                  <a:pos x="T4" y="T5"/>
                </a:cxn>
                <a:cxn ang="0">
                  <a:pos x="T6" y="T7"/>
                </a:cxn>
                <a:cxn ang="0">
                  <a:pos x="T8" y="T9"/>
                </a:cxn>
                <a:cxn ang="0">
                  <a:pos x="T10" y="T11"/>
                </a:cxn>
              </a:cxnLst>
              <a:rect l="0" t="0" r="r" b="b"/>
              <a:pathLst>
                <a:path w="59" h="65" extrusionOk="0">
                  <a:moveTo>
                    <a:pt x="36" y="0"/>
                  </a:moveTo>
                  <a:lnTo>
                    <a:pt x="59" y="65"/>
                  </a:lnTo>
                  <a:lnTo>
                    <a:pt x="0" y="30"/>
                  </a:lnTo>
                  <a:lnTo>
                    <a:pt x="13" y="27"/>
                  </a:lnTo>
                  <a:lnTo>
                    <a:pt x="32" y="11"/>
                  </a:lnTo>
                  <a:lnTo>
                    <a:pt x="3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3" name="Freeform 211"/>
            <p:cNvSpPr/>
            <p:nvPr/>
          </p:nvSpPr>
          <p:spPr bwMode="auto">
            <a:xfrm>
              <a:off x="2928938" y="3089275"/>
              <a:ext cx="25400" cy="36513"/>
            </a:xfrm>
            <a:custGeom>
              <a:avLst/>
              <a:gdLst>
                <a:gd name="T0" fmla="*/ 48 w 48"/>
                <a:gd name="T1" fmla="*/ 6 h 68"/>
                <a:gd name="T2" fmla="*/ 17 w 48"/>
                <a:gd name="T3" fmla="*/ 68 h 68"/>
                <a:gd name="T4" fmla="*/ 0 w 48"/>
                <a:gd name="T5" fmla="*/ 0 h 68"/>
                <a:gd name="T6" fmla="*/ 12 w 48"/>
                <a:gd name="T7" fmla="*/ 7 h 68"/>
                <a:gd name="T8" fmla="*/ 36 w 48"/>
                <a:gd name="T9" fmla="*/ 10 h 68"/>
                <a:gd name="T10" fmla="*/ 48 w 48"/>
                <a:gd name="T11" fmla="*/ 6 h 68"/>
              </a:gdLst>
              <a:ahLst/>
              <a:cxnLst>
                <a:cxn ang="0">
                  <a:pos x="T0" y="T1"/>
                </a:cxn>
                <a:cxn ang="0">
                  <a:pos x="T2" y="T3"/>
                </a:cxn>
                <a:cxn ang="0">
                  <a:pos x="T4" y="T5"/>
                </a:cxn>
                <a:cxn ang="0">
                  <a:pos x="T6" y="T7"/>
                </a:cxn>
                <a:cxn ang="0">
                  <a:pos x="T8" y="T9"/>
                </a:cxn>
                <a:cxn ang="0">
                  <a:pos x="T10" y="T11"/>
                </a:cxn>
              </a:cxnLst>
              <a:rect l="0" t="0" r="r" b="b"/>
              <a:pathLst>
                <a:path w="48" h="68" extrusionOk="0">
                  <a:moveTo>
                    <a:pt x="48" y="6"/>
                  </a:moveTo>
                  <a:lnTo>
                    <a:pt x="17" y="68"/>
                  </a:lnTo>
                  <a:lnTo>
                    <a:pt x="0" y="0"/>
                  </a:lnTo>
                  <a:lnTo>
                    <a:pt x="12" y="7"/>
                  </a:lnTo>
                  <a:lnTo>
                    <a:pt x="36" y="10"/>
                  </a:lnTo>
                  <a:lnTo>
                    <a:pt x="48" y="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4" name="Freeform 212"/>
            <p:cNvSpPr/>
            <p:nvPr/>
          </p:nvSpPr>
          <p:spPr bwMode="auto">
            <a:xfrm>
              <a:off x="2733675" y="3440113"/>
              <a:ext cx="34925" cy="28575"/>
            </a:xfrm>
            <a:custGeom>
              <a:avLst/>
              <a:gdLst>
                <a:gd name="T0" fmla="*/ 66 w 66"/>
                <a:gd name="T1" fmla="*/ 40 h 55"/>
                <a:gd name="T2" fmla="*/ 0 w 66"/>
                <a:gd name="T3" fmla="*/ 55 h 55"/>
                <a:gd name="T4" fmla="*/ 42 w 66"/>
                <a:gd name="T5" fmla="*/ 0 h 55"/>
                <a:gd name="T6" fmla="*/ 42 w 66"/>
                <a:gd name="T7" fmla="*/ 13 h 55"/>
                <a:gd name="T8" fmla="*/ 55 w 66"/>
                <a:gd name="T9" fmla="*/ 35 h 55"/>
                <a:gd name="T10" fmla="*/ 66 w 66"/>
                <a:gd name="T11" fmla="*/ 40 h 55"/>
              </a:gdLst>
              <a:ahLst/>
              <a:cxnLst>
                <a:cxn ang="0">
                  <a:pos x="T0" y="T1"/>
                </a:cxn>
                <a:cxn ang="0">
                  <a:pos x="T2" y="T3"/>
                </a:cxn>
                <a:cxn ang="0">
                  <a:pos x="T4" y="T5"/>
                </a:cxn>
                <a:cxn ang="0">
                  <a:pos x="T6" y="T7"/>
                </a:cxn>
                <a:cxn ang="0">
                  <a:pos x="T8" y="T9"/>
                </a:cxn>
                <a:cxn ang="0">
                  <a:pos x="T10" y="T11"/>
                </a:cxn>
              </a:cxnLst>
              <a:rect l="0" t="0" r="r" b="b"/>
              <a:pathLst>
                <a:path w="66" h="55" extrusionOk="0">
                  <a:moveTo>
                    <a:pt x="66" y="40"/>
                  </a:moveTo>
                  <a:lnTo>
                    <a:pt x="0" y="55"/>
                  </a:lnTo>
                  <a:lnTo>
                    <a:pt x="42" y="0"/>
                  </a:lnTo>
                  <a:lnTo>
                    <a:pt x="42" y="13"/>
                  </a:lnTo>
                  <a:lnTo>
                    <a:pt x="55" y="35"/>
                  </a:lnTo>
                  <a:lnTo>
                    <a:pt x="66" y="4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5" name="Freeform 213"/>
            <p:cNvSpPr/>
            <p:nvPr/>
          </p:nvSpPr>
          <p:spPr bwMode="auto">
            <a:xfrm>
              <a:off x="2224088" y="3460750"/>
              <a:ext cx="36513" cy="23813"/>
            </a:xfrm>
            <a:custGeom>
              <a:avLst/>
              <a:gdLst>
                <a:gd name="T0" fmla="*/ 55 w 68"/>
                <a:gd name="T1" fmla="*/ 46 h 46"/>
                <a:gd name="T2" fmla="*/ 0 w 68"/>
                <a:gd name="T3" fmla="*/ 6 h 46"/>
                <a:gd name="T4" fmla="*/ 68 w 68"/>
                <a:gd name="T5" fmla="*/ 0 h 46"/>
                <a:gd name="T6" fmla="*/ 59 w 68"/>
                <a:gd name="T7" fmla="*/ 9 h 46"/>
                <a:gd name="T8" fmla="*/ 52 w 68"/>
                <a:gd name="T9" fmla="*/ 33 h 46"/>
                <a:gd name="T10" fmla="*/ 55 w 68"/>
                <a:gd name="T11" fmla="*/ 46 h 46"/>
              </a:gdLst>
              <a:ahLst/>
              <a:cxnLst>
                <a:cxn ang="0">
                  <a:pos x="T0" y="T1"/>
                </a:cxn>
                <a:cxn ang="0">
                  <a:pos x="T2" y="T3"/>
                </a:cxn>
                <a:cxn ang="0">
                  <a:pos x="T4" y="T5"/>
                </a:cxn>
                <a:cxn ang="0">
                  <a:pos x="T6" y="T7"/>
                </a:cxn>
                <a:cxn ang="0">
                  <a:pos x="T8" y="T9"/>
                </a:cxn>
                <a:cxn ang="0">
                  <a:pos x="T10" y="T11"/>
                </a:cxn>
              </a:cxnLst>
              <a:rect l="0" t="0" r="r" b="b"/>
              <a:pathLst>
                <a:path w="68" h="46" extrusionOk="0">
                  <a:moveTo>
                    <a:pt x="55" y="46"/>
                  </a:moveTo>
                  <a:lnTo>
                    <a:pt x="0" y="6"/>
                  </a:lnTo>
                  <a:lnTo>
                    <a:pt x="68" y="0"/>
                  </a:lnTo>
                  <a:lnTo>
                    <a:pt x="59" y="9"/>
                  </a:lnTo>
                  <a:lnTo>
                    <a:pt x="52" y="33"/>
                  </a:lnTo>
                  <a:lnTo>
                    <a:pt x="55" y="4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6" name="Freeform 214"/>
            <p:cNvSpPr/>
            <p:nvPr/>
          </p:nvSpPr>
          <p:spPr bwMode="auto">
            <a:xfrm>
              <a:off x="1885950" y="3255963"/>
              <a:ext cx="30162" cy="34925"/>
            </a:xfrm>
            <a:custGeom>
              <a:avLst/>
              <a:gdLst>
                <a:gd name="T0" fmla="*/ 22 w 59"/>
                <a:gd name="T1" fmla="*/ 66 h 66"/>
                <a:gd name="T2" fmla="*/ 0 w 59"/>
                <a:gd name="T3" fmla="*/ 0 h 66"/>
                <a:gd name="T4" fmla="*/ 59 w 59"/>
                <a:gd name="T5" fmla="*/ 37 h 66"/>
                <a:gd name="T6" fmla="*/ 46 w 59"/>
                <a:gd name="T7" fmla="*/ 39 h 66"/>
                <a:gd name="T8" fmla="*/ 26 w 59"/>
                <a:gd name="T9" fmla="*/ 53 h 66"/>
                <a:gd name="T10" fmla="*/ 22 w 59"/>
                <a:gd name="T11" fmla="*/ 66 h 66"/>
              </a:gdLst>
              <a:ahLst/>
              <a:cxnLst>
                <a:cxn ang="0">
                  <a:pos x="T0" y="T1"/>
                </a:cxn>
                <a:cxn ang="0">
                  <a:pos x="T2" y="T3"/>
                </a:cxn>
                <a:cxn ang="0">
                  <a:pos x="T4" y="T5"/>
                </a:cxn>
                <a:cxn ang="0">
                  <a:pos x="T6" y="T7"/>
                </a:cxn>
                <a:cxn ang="0">
                  <a:pos x="T8" y="T9"/>
                </a:cxn>
                <a:cxn ang="0">
                  <a:pos x="T10" y="T11"/>
                </a:cxn>
              </a:cxnLst>
              <a:rect l="0" t="0" r="r" b="b"/>
              <a:pathLst>
                <a:path w="59" h="66" extrusionOk="0">
                  <a:moveTo>
                    <a:pt x="22" y="66"/>
                  </a:moveTo>
                  <a:lnTo>
                    <a:pt x="0" y="0"/>
                  </a:lnTo>
                  <a:lnTo>
                    <a:pt x="59" y="37"/>
                  </a:lnTo>
                  <a:lnTo>
                    <a:pt x="46" y="39"/>
                  </a:lnTo>
                  <a:lnTo>
                    <a:pt x="26" y="53"/>
                  </a:lnTo>
                  <a:lnTo>
                    <a:pt x="22" y="6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grpSp>
      <p:grpSp>
        <p:nvGrpSpPr>
          <p:cNvPr id="187" name="Group 579"/>
          <p:cNvGrpSpPr/>
          <p:nvPr/>
        </p:nvGrpSpPr>
        <p:grpSpPr bwMode="auto">
          <a:xfrm>
            <a:off x="6113463" y="5072063"/>
            <a:ext cx="2835275" cy="881063"/>
            <a:chOff x="6113463" y="5072063"/>
            <a:chExt cx="2835275" cy="881063"/>
          </a:xfrm>
        </p:grpSpPr>
        <p:sp>
          <p:nvSpPr>
            <p:cNvPr id="188" name="Line 216"/>
            <p:cNvSpPr>
              <a:spLocks noChangeShapeType="1"/>
            </p:cNvSpPr>
            <p:nvPr/>
          </p:nvSpPr>
          <p:spPr bwMode="auto">
            <a:xfrm>
              <a:off x="6918325" y="5324475"/>
              <a:ext cx="2921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9" name="Freeform 217"/>
            <p:cNvSpPr/>
            <p:nvPr/>
          </p:nvSpPr>
          <p:spPr bwMode="auto">
            <a:xfrm>
              <a:off x="7148513" y="5303838"/>
              <a:ext cx="73025"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0" name="Line 218"/>
            <p:cNvSpPr>
              <a:spLocks noChangeShapeType="1"/>
            </p:cNvSpPr>
            <p:nvPr/>
          </p:nvSpPr>
          <p:spPr bwMode="auto">
            <a:xfrm>
              <a:off x="7753350" y="5324475"/>
              <a:ext cx="2984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1" name="Freeform 219"/>
            <p:cNvSpPr/>
            <p:nvPr/>
          </p:nvSpPr>
          <p:spPr bwMode="auto">
            <a:xfrm>
              <a:off x="7989888" y="5303838"/>
              <a:ext cx="71438"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2" name="Line 220"/>
            <p:cNvSpPr>
              <a:spLocks noChangeShapeType="1"/>
            </p:cNvSpPr>
            <p:nvPr/>
          </p:nvSpPr>
          <p:spPr bwMode="auto">
            <a:xfrm>
              <a:off x="6118225" y="5324475"/>
              <a:ext cx="2603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3" name="Freeform 221"/>
            <p:cNvSpPr/>
            <p:nvPr/>
          </p:nvSpPr>
          <p:spPr bwMode="auto">
            <a:xfrm>
              <a:off x="6316663" y="5303838"/>
              <a:ext cx="71438" cy="41275"/>
            </a:xfrm>
            <a:custGeom>
              <a:avLst/>
              <a:gdLst>
                <a:gd name="T0" fmla="*/ 38 w 136"/>
                <a:gd name="T1" fmla="*/ 39 h 79"/>
                <a:gd name="T2" fmla="*/ 0 w 136"/>
                <a:gd name="T3" fmla="*/ 79 h 79"/>
                <a:gd name="T4" fmla="*/ 136 w 136"/>
                <a:gd name="T5" fmla="*/ 39 h 79"/>
                <a:gd name="T6" fmla="*/ 0 w 136"/>
                <a:gd name="T7" fmla="*/ 0 h 79"/>
                <a:gd name="T8" fmla="*/ 38 w 136"/>
                <a:gd name="T9" fmla="*/ 39 h 79"/>
              </a:gdLst>
              <a:ahLst/>
              <a:cxnLst>
                <a:cxn ang="0">
                  <a:pos x="T0" y="T1"/>
                </a:cxn>
                <a:cxn ang="0">
                  <a:pos x="T2" y="T3"/>
                </a:cxn>
                <a:cxn ang="0">
                  <a:pos x="T4" y="T5"/>
                </a:cxn>
                <a:cxn ang="0">
                  <a:pos x="T6" y="T7"/>
                </a:cxn>
                <a:cxn ang="0">
                  <a:pos x="T8" y="T9"/>
                </a:cxn>
              </a:cxnLst>
              <a:rect l="0" t="0" r="r" b="b"/>
              <a:pathLst>
                <a:path w="136" h="79" extrusionOk="0">
                  <a:moveTo>
                    <a:pt x="38" y="39"/>
                  </a:moveTo>
                  <a:lnTo>
                    <a:pt x="0" y="79"/>
                  </a:lnTo>
                  <a:lnTo>
                    <a:pt x="136" y="39"/>
                  </a:lnTo>
                  <a:lnTo>
                    <a:pt x="0" y="0"/>
                  </a:lnTo>
                  <a:lnTo>
                    <a:pt x="38"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4" name="Line 223"/>
            <p:cNvSpPr>
              <a:spLocks noChangeShapeType="1"/>
            </p:cNvSpPr>
            <p:nvPr/>
          </p:nvSpPr>
          <p:spPr bwMode="auto">
            <a:xfrm>
              <a:off x="8589963" y="5324476"/>
              <a:ext cx="2667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5" name="Freeform 224"/>
            <p:cNvSpPr/>
            <p:nvPr/>
          </p:nvSpPr>
          <p:spPr bwMode="auto">
            <a:xfrm>
              <a:off x="8794750" y="5303838"/>
              <a:ext cx="73025" cy="41275"/>
            </a:xfrm>
            <a:custGeom>
              <a:avLst/>
              <a:gdLst>
                <a:gd name="T0" fmla="*/ 40 w 138"/>
                <a:gd name="T1" fmla="*/ 39 h 79"/>
                <a:gd name="T2" fmla="*/ 0 w 138"/>
                <a:gd name="T3" fmla="*/ 79 h 79"/>
                <a:gd name="T4" fmla="*/ 138 w 138"/>
                <a:gd name="T5" fmla="*/ 39 h 79"/>
                <a:gd name="T6" fmla="*/ 1 w 138"/>
                <a:gd name="T7" fmla="*/ 0 h 79"/>
                <a:gd name="T8" fmla="*/ 40 w 138"/>
                <a:gd name="T9" fmla="*/ 39 h 79"/>
              </a:gdLst>
              <a:ahLst/>
              <a:cxnLst>
                <a:cxn ang="0">
                  <a:pos x="T0" y="T1"/>
                </a:cxn>
                <a:cxn ang="0">
                  <a:pos x="T2" y="T3"/>
                </a:cxn>
                <a:cxn ang="0">
                  <a:pos x="T4" y="T5"/>
                </a:cxn>
                <a:cxn ang="0">
                  <a:pos x="T6" y="T7"/>
                </a:cxn>
                <a:cxn ang="0">
                  <a:pos x="T8" y="T9"/>
                </a:cxn>
              </a:cxnLst>
              <a:rect l="0" t="0" r="r" b="b"/>
              <a:pathLst>
                <a:path w="138" h="79" extrusionOk="0">
                  <a:moveTo>
                    <a:pt x="40" y="39"/>
                  </a:moveTo>
                  <a:lnTo>
                    <a:pt x="0" y="79"/>
                  </a:lnTo>
                  <a:lnTo>
                    <a:pt x="138" y="39"/>
                  </a:lnTo>
                  <a:lnTo>
                    <a:pt x="1"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6" name="Line 225"/>
            <p:cNvSpPr>
              <a:spLocks noChangeShapeType="1"/>
            </p:cNvSpPr>
            <p:nvPr/>
          </p:nvSpPr>
          <p:spPr bwMode="auto">
            <a:xfrm flipV="1">
              <a:off x="6900863" y="5845176"/>
              <a:ext cx="3111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7" name="Freeform 226"/>
            <p:cNvSpPr/>
            <p:nvPr/>
          </p:nvSpPr>
          <p:spPr bwMode="auto">
            <a:xfrm>
              <a:off x="7150100" y="5824538"/>
              <a:ext cx="73025" cy="41275"/>
            </a:xfrm>
            <a:custGeom>
              <a:avLst/>
              <a:gdLst>
                <a:gd name="T0" fmla="*/ 39 w 137"/>
                <a:gd name="T1" fmla="*/ 39 h 78"/>
                <a:gd name="T2" fmla="*/ 0 w 137"/>
                <a:gd name="T3" fmla="*/ 78 h 78"/>
                <a:gd name="T4" fmla="*/ 137 w 137"/>
                <a:gd name="T5" fmla="*/ 39 h 78"/>
                <a:gd name="T6" fmla="*/ 0 w 137"/>
                <a:gd name="T7" fmla="*/ 0 h 78"/>
                <a:gd name="T8" fmla="*/ 39 w 137"/>
                <a:gd name="T9" fmla="*/ 39 h 78"/>
              </a:gdLst>
              <a:ahLst/>
              <a:cxnLst>
                <a:cxn ang="0">
                  <a:pos x="T0" y="T1"/>
                </a:cxn>
                <a:cxn ang="0">
                  <a:pos x="T2" y="T3"/>
                </a:cxn>
                <a:cxn ang="0">
                  <a:pos x="T4" y="T5"/>
                </a:cxn>
                <a:cxn ang="0">
                  <a:pos x="T6" y="T7"/>
                </a:cxn>
                <a:cxn ang="0">
                  <a:pos x="T8" y="T9"/>
                </a:cxn>
              </a:cxnLst>
              <a:rect l="0" t="0" r="r" b="b"/>
              <a:pathLst>
                <a:path w="137" h="78" extrusionOk="0">
                  <a:moveTo>
                    <a:pt x="39" y="39"/>
                  </a:moveTo>
                  <a:lnTo>
                    <a:pt x="0" y="78"/>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8" name="Line 227"/>
            <p:cNvSpPr>
              <a:spLocks noChangeShapeType="1"/>
            </p:cNvSpPr>
            <p:nvPr/>
          </p:nvSpPr>
          <p:spPr bwMode="auto">
            <a:xfrm>
              <a:off x="7735888" y="5845176"/>
              <a:ext cx="314325"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9" name="Freeform 228"/>
            <p:cNvSpPr/>
            <p:nvPr/>
          </p:nvSpPr>
          <p:spPr bwMode="auto">
            <a:xfrm>
              <a:off x="7988300" y="5824538"/>
              <a:ext cx="73025" cy="41275"/>
            </a:xfrm>
            <a:custGeom>
              <a:avLst/>
              <a:gdLst>
                <a:gd name="T0" fmla="*/ 40 w 138"/>
                <a:gd name="T1" fmla="*/ 39 h 78"/>
                <a:gd name="T2" fmla="*/ 0 w 138"/>
                <a:gd name="T3" fmla="*/ 78 h 78"/>
                <a:gd name="T4" fmla="*/ 138 w 138"/>
                <a:gd name="T5" fmla="*/ 39 h 78"/>
                <a:gd name="T6" fmla="*/ 0 w 138"/>
                <a:gd name="T7" fmla="*/ 0 h 78"/>
                <a:gd name="T8" fmla="*/ 40 w 138"/>
                <a:gd name="T9" fmla="*/ 39 h 78"/>
              </a:gdLst>
              <a:ahLst/>
              <a:cxnLst>
                <a:cxn ang="0">
                  <a:pos x="T0" y="T1"/>
                </a:cxn>
                <a:cxn ang="0">
                  <a:pos x="T2" y="T3"/>
                </a:cxn>
                <a:cxn ang="0">
                  <a:pos x="T4" y="T5"/>
                </a:cxn>
                <a:cxn ang="0">
                  <a:pos x="T6" y="T7"/>
                </a:cxn>
                <a:cxn ang="0">
                  <a:pos x="T8" y="T9"/>
                </a:cxn>
              </a:cxnLst>
              <a:rect l="0" t="0" r="r" b="b"/>
              <a:pathLst>
                <a:path w="138" h="78" extrusionOk="0">
                  <a:moveTo>
                    <a:pt x="40" y="39"/>
                  </a:moveTo>
                  <a:lnTo>
                    <a:pt x="0" y="78"/>
                  </a:lnTo>
                  <a:lnTo>
                    <a:pt x="138" y="39"/>
                  </a:lnTo>
                  <a:lnTo>
                    <a:pt x="0"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0" name="Line 229"/>
            <p:cNvSpPr>
              <a:spLocks noChangeShapeType="1"/>
            </p:cNvSpPr>
            <p:nvPr/>
          </p:nvSpPr>
          <p:spPr bwMode="auto">
            <a:xfrm>
              <a:off x="6113463" y="5845176"/>
              <a:ext cx="2603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1" name="Freeform 230"/>
            <p:cNvSpPr/>
            <p:nvPr/>
          </p:nvSpPr>
          <p:spPr bwMode="auto">
            <a:xfrm>
              <a:off x="6311900" y="5824538"/>
              <a:ext cx="73025" cy="41275"/>
            </a:xfrm>
            <a:custGeom>
              <a:avLst/>
              <a:gdLst>
                <a:gd name="T0" fmla="*/ 40 w 138"/>
                <a:gd name="T1" fmla="*/ 39 h 78"/>
                <a:gd name="T2" fmla="*/ 0 w 138"/>
                <a:gd name="T3" fmla="*/ 78 h 78"/>
                <a:gd name="T4" fmla="*/ 138 w 138"/>
                <a:gd name="T5" fmla="*/ 39 h 78"/>
                <a:gd name="T6" fmla="*/ 0 w 138"/>
                <a:gd name="T7" fmla="*/ 0 h 78"/>
                <a:gd name="T8" fmla="*/ 40 w 138"/>
                <a:gd name="T9" fmla="*/ 39 h 78"/>
              </a:gdLst>
              <a:ahLst/>
              <a:cxnLst>
                <a:cxn ang="0">
                  <a:pos x="T0" y="T1"/>
                </a:cxn>
                <a:cxn ang="0">
                  <a:pos x="T2" y="T3"/>
                </a:cxn>
                <a:cxn ang="0">
                  <a:pos x="T4" y="T5"/>
                </a:cxn>
                <a:cxn ang="0">
                  <a:pos x="T6" y="T7"/>
                </a:cxn>
                <a:cxn ang="0">
                  <a:pos x="T8" y="T9"/>
                </a:cxn>
              </a:cxnLst>
              <a:rect l="0" t="0" r="r" b="b"/>
              <a:pathLst>
                <a:path w="138" h="78" extrusionOk="0">
                  <a:moveTo>
                    <a:pt x="40" y="39"/>
                  </a:moveTo>
                  <a:lnTo>
                    <a:pt x="0" y="78"/>
                  </a:lnTo>
                  <a:lnTo>
                    <a:pt x="138" y="39"/>
                  </a:lnTo>
                  <a:lnTo>
                    <a:pt x="0"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2" name="Line 231"/>
            <p:cNvSpPr>
              <a:spLocks noChangeShapeType="1"/>
            </p:cNvSpPr>
            <p:nvPr/>
          </p:nvSpPr>
          <p:spPr bwMode="auto">
            <a:xfrm>
              <a:off x="8572500" y="5845176"/>
              <a:ext cx="2667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3" name="Freeform 232"/>
            <p:cNvSpPr/>
            <p:nvPr/>
          </p:nvSpPr>
          <p:spPr bwMode="auto">
            <a:xfrm>
              <a:off x="8775700" y="5824538"/>
              <a:ext cx="74613" cy="41275"/>
            </a:xfrm>
            <a:custGeom>
              <a:avLst/>
              <a:gdLst>
                <a:gd name="T0" fmla="*/ 41 w 139"/>
                <a:gd name="T1" fmla="*/ 39 h 78"/>
                <a:gd name="T2" fmla="*/ 0 w 139"/>
                <a:gd name="T3" fmla="*/ 78 h 78"/>
                <a:gd name="T4" fmla="*/ 139 w 139"/>
                <a:gd name="T5" fmla="*/ 39 h 78"/>
                <a:gd name="T6" fmla="*/ 0 w 139"/>
                <a:gd name="T7" fmla="*/ 0 h 78"/>
                <a:gd name="T8" fmla="*/ 41 w 139"/>
                <a:gd name="T9" fmla="*/ 39 h 78"/>
              </a:gdLst>
              <a:ahLst/>
              <a:cxnLst>
                <a:cxn ang="0">
                  <a:pos x="T0" y="T1"/>
                </a:cxn>
                <a:cxn ang="0">
                  <a:pos x="T2" y="T3"/>
                </a:cxn>
                <a:cxn ang="0">
                  <a:pos x="T4" y="T5"/>
                </a:cxn>
                <a:cxn ang="0">
                  <a:pos x="T6" y="T7"/>
                </a:cxn>
                <a:cxn ang="0">
                  <a:pos x="T8" y="T9"/>
                </a:cxn>
              </a:cxnLst>
              <a:rect l="0" t="0" r="r" b="b"/>
              <a:pathLst>
                <a:path w="139" h="78" extrusionOk="0">
                  <a:moveTo>
                    <a:pt x="41" y="39"/>
                  </a:moveTo>
                  <a:lnTo>
                    <a:pt x="0" y="78"/>
                  </a:lnTo>
                  <a:lnTo>
                    <a:pt x="139" y="39"/>
                  </a:lnTo>
                  <a:lnTo>
                    <a:pt x="0" y="0"/>
                  </a:lnTo>
                  <a:lnTo>
                    <a:pt x="41"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4" name="Rectangle 233"/>
            <p:cNvSpPr>
              <a:spLocks noChangeArrowheads="1"/>
            </p:cNvSpPr>
            <p:nvPr/>
          </p:nvSpPr>
          <p:spPr bwMode="auto">
            <a:xfrm>
              <a:off x="6394450" y="5248276"/>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5" name="Rectangle 234"/>
            <p:cNvSpPr>
              <a:spLocks noChangeArrowheads="1"/>
            </p:cNvSpPr>
            <p:nvPr/>
          </p:nvSpPr>
          <p:spPr bwMode="auto">
            <a:xfrm>
              <a:off x="6478587" y="5251451"/>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206" name="Rectangle 235"/>
            <p:cNvSpPr>
              <a:spLocks noChangeArrowheads="1"/>
            </p:cNvSpPr>
            <p:nvPr/>
          </p:nvSpPr>
          <p:spPr bwMode="auto">
            <a:xfrm>
              <a:off x="7231063" y="5248276"/>
              <a:ext cx="520700"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7" name="Rectangle 236"/>
            <p:cNvSpPr>
              <a:spLocks noChangeArrowheads="1"/>
            </p:cNvSpPr>
            <p:nvPr/>
          </p:nvSpPr>
          <p:spPr bwMode="auto">
            <a:xfrm>
              <a:off x="7315200" y="5251451"/>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208" name="Rectangle 237"/>
            <p:cNvSpPr>
              <a:spLocks noChangeArrowheads="1"/>
            </p:cNvSpPr>
            <p:nvPr/>
          </p:nvSpPr>
          <p:spPr bwMode="auto">
            <a:xfrm>
              <a:off x="8067675" y="5248276"/>
              <a:ext cx="520700"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9" name="Rectangle 238"/>
            <p:cNvSpPr>
              <a:spLocks noChangeArrowheads="1"/>
            </p:cNvSpPr>
            <p:nvPr/>
          </p:nvSpPr>
          <p:spPr bwMode="auto">
            <a:xfrm>
              <a:off x="8150225" y="5251451"/>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210" name="Rectangle 239"/>
            <p:cNvSpPr>
              <a:spLocks noChangeArrowheads="1"/>
            </p:cNvSpPr>
            <p:nvPr/>
          </p:nvSpPr>
          <p:spPr bwMode="auto">
            <a:xfrm>
              <a:off x="7002463"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11" name="Rectangle 240"/>
            <p:cNvSpPr>
              <a:spLocks noChangeArrowheads="1"/>
            </p:cNvSpPr>
            <p:nvPr/>
          </p:nvSpPr>
          <p:spPr bwMode="auto">
            <a:xfrm>
              <a:off x="7037388" y="5097463"/>
              <a:ext cx="1270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a:t>
              </a:r>
              <a:endParaRPr lang="de-DE" sz="1800" b="0" i="0" u="none" strike="noStrike" cap="none">
                <a:ln>
                  <a:noFill/>
                </a:ln>
                <a:solidFill>
                  <a:schemeClr val="tx1"/>
                </a:solidFill>
                <a:latin typeface="Arial"/>
              </a:endParaRPr>
            </a:p>
          </p:txBody>
        </p:sp>
        <p:sp>
          <p:nvSpPr>
            <p:cNvPr id="212" name="Rectangle 241"/>
            <p:cNvSpPr>
              <a:spLocks noChangeArrowheads="1"/>
            </p:cNvSpPr>
            <p:nvPr/>
          </p:nvSpPr>
          <p:spPr bwMode="auto">
            <a:xfrm>
              <a:off x="6134100"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13" name="Rectangle 242"/>
            <p:cNvSpPr>
              <a:spLocks noChangeArrowheads="1"/>
            </p:cNvSpPr>
            <p:nvPr/>
          </p:nvSpPr>
          <p:spPr bwMode="auto">
            <a:xfrm>
              <a:off x="6169025" y="5097463"/>
              <a:ext cx="2413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214" name="Rectangle 243"/>
            <p:cNvSpPr>
              <a:spLocks noChangeArrowheads="1"/>
            </p:cNvSpPr>
            <p:nvPr/>
          </p:nvSpPr>
          <p:spPr bwMode="auto">
            <a:xfrm>
              <a:off x="7804150"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15" name="Rectangle 244"/>
            <p:cNvSpPr>
              <a:spLocks noChangeArrowheads="1"/>
            </p:cNvSpPr>
            <p:nvPr/>
          </p:nvSpPr>
          <p:spPr bwMode="auto">
            <a:xfrm>
              <a:off x="7839075"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216" name="Rectangle 245"/>
            <p:cNvSpPr>
              <a:spLocks noChangeArrowheads="1"/>
            </p:cNvSpPr>
            <p:nvPr/>
          </p:nvSpPr>
          <p:spPr bwMode="auto">
            <a:xfrm>
              <a:off x="8640763"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17" name="Rectangle 246"/>
            <p:cNvSpPr>
              <a:spLocks noChangeArrowheads="1"/>
            </p:cNvSpPr>
            <p:nvPr/>
          </p:nvSpPr>
          <p:spPr bwMode="auto">
            <a:xfrm>
              <a:off x="8675688"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n+2</a:t>
              </a:r>
              <a:endParaRPr lang="de-DE" sz="1800" b="0" i="0" u="none" strike="noStrike" cap="none">
                <a:ln>
                  <a:noFill/>
                </a:ln>
                <a:solidFill>
                  <a:schemeClr val="tx1"/>
                </a:solidFill>
                <a:latin typeface="Arial"/>
              </a:endParaRPr>
            </a:p>
          </p:txBody>
        </p:sp>
        <p:sp>
          <p:nvSpPr>
            <p:cNvPr id="218" name="Rectangle 247"/>
            <p:cNvSpPr>
              <a:spLocks noChangeArrowheads="1"/>
            </p:cNvSpPr>
            <p:nvPr/>
          </p:nvSpPr>
          <p:spPr bwMode="auto">
            <a:xfrm>
              <a:off x="6394450" y="5770563"/>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9" name="Rectangle 248"/>
            <p:cNvSpPr>
              <a:spLocks noChangeArrowheads="1"/>
            </p:cNvSpPr>
            <p:nvPr/>
          </p:nvSpPr>
          <p:spPr bwMode="auto">
            <a:xfrm>
              <a:off x="6478587"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sp>
          <p:nvSpPr>
            <p:cNvPr id="220" name="Rectangle 249"/>
            <p:cNvSpPr>
              <a:spLocks noChangeArrowheads="1"/>
            </p:cNvSpPr>
            <p:nvPr/>
          </p:nvSpPr>
          <p:spPr bwMode="auto">
            <a:xfrm>
              <a:off x="7231063" y="5770563"/>
              <a:ext cx="520700"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1" name="Rectangle 250"/>
            <p:cNvSpPr>
              <a:spLocks noChangeArrowheads="1"/>
            </p:cNvSpPr>
            <p:nvPr/>
          </p:nvSpPr>
          <p:spPr bwMode="auto">
            <a:xfrm>
              <a:off x="7315200"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sp>
          <p:nvSpPr>
            <p:cNvPr id="222" name="Rectangle 251"/>
            <p:cNvSpPr>
              <a:spLocks noChangeArrowheads="1"/>
            </p:cNvSpPr>
            <p:nvPr/>
          </p:nvSpPr>
          <p:spPr bwMode="auto">
            <a:xfrm>
              <a:off x="8067675" y="5770563"/>
              <a:ext cx="520700"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3" name="Rectangle 252"/>
            <p:cNvSpPr>
              <a:spLocks noChangeArrowheads="1"/>
            </p:cNvSpPr>
            <p:nvPr/>
          </p:nvSpPr>
          <p:spPr bwMode="auto">
            <a:xfrm>
              <a:off x="8150225"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sp>
          <p:nvSpPr>
            <p:cNvPr id="224" name="Line 253"/>
            <p:cNvSpPr>
              <a:spLocks noChangeShapeType="1"/>
            </p:cNvSpPr>
            <p:nvPr/>
          </p:nvSpPr>
          <p:spPr bwMode="auto">
            <a:xfrm flipV="1">
              <a:off x="6921500" y="5340351"/>
              <a:ext cx="296863" cy="50165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5" name="Freeform 254"/>
            <p:cNvSpPr/>
            <p:nvPr/>
          </p:nvSpPr>
          <p:spPr bwMode="auto">
            <a:xfrm>
              <a:off x="7169150" y="5332413"/>
              <a:ext cx="55563" cy="73025"/>
            </a:xfrm>
            <a:custGeom>
              <a:avLst/>
              <a:gdLst>
                <a:gd name="T0" fmla="*/ 53 w 104"/>
                <a:gd name="T1" fmla="*/ 85 h 138"/>
                <a:gd name="T2" fmla="*/ 66 w 104"/>
                <a:gd name="T3" fmla="*/ 138 h 138"/>
                <a:gd name="T4" fmla="*/ 104 w 104"/>
                <a:gd name="T5" fmla="*/ 0 h 138"/>
                <a:gd name="T6" fmla="*/ 0 w 104"/>
                <a:gd name="T7" fmla="*/ 98 h 138"/>
                <a:gd name="T8" fmla="*/ 53 w 104"/>
                <a:gd name="T9" fmla="*/ 85 h 138"/>
              </a:gdLst>
              <a:ahLst/>
              <a:cxnLst>
                <a:cxn ang="0">
                  <a:pos x="T0" y="T1"/>
                </a:cxn>
                <a:cxn ang="0">
                  <a:pos x="T2" y="T3"/>
                </a:cxn>
                <a:cxn ang="0">
                  <a:pos x="T4" y="T5"/>
                </a:cxn>
                <a:cxn ang="0">
                  <a:pos x="T6" y="T7"/>
                </a:cxn>
                <a:cxn ang="0">
                  <a:pos x="T8" y="T9"/>
                </a:cxn>
              </a:cxnLst>
              <a:rect l="0" t="0" r="r" b="b"/>
              <a:pathLst>
                <a:path w="104" h="138" extrusionOk="0">
                  <a:moveTo>
                    <a:pt x="53" y="85"/>
                  </a:moveTo>
                  <a:lnTo>
                    <a:pt x="66" y="138"/>
                  </a:lnTo>
                  <a:lnTo>
                    <a:pt x="104" y="0"/>
                  </a:lnTo>
                  <a:lnTo>
                    <a:pt x="0" y="98"/>
                  </a:lnTo>
                  <a:lnTo>
                    <a:pt x="53" y="8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6" name="Line 255"/>
            <p:cNvSpPr>
              <a:spLocks noChangeShapeType="1"/>
            </p:cNvSpPr>
            <p:nvPr/>
          </p:nvSpPr>
          <p:spPr bwMode="auto">
            <a:xfrm flipV="1">
              <a:off x="7754938" y="5340351"/>
              <a:ext cx="300038" cy="50165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7" name="Freeform 256"/>
            <p:cNvSpPr/>
            <p:nvPr/>
          </p:nvSpPr>
          <p:spPr bwMode="auto">
            <a:xfrm>
              <a:off x="8005763" y="5332413"/>
              <a:ext cx="53974" cy="73025"/>
            </a:xfrm>
            <a:custGeom>
              <a:avLst/>
              <a:gdLst>
                <a:gd name="T0" fmla="*/ 53 w 104"/>
                <a:gd name="T1" fmla="*/ 85 h 138"/>
                <a:gd name="T2" fmla="*/ 68 w 104"/>
                <a:gd name="T3" fmla="*/ 138 h 138"/>
                <a:gd name="T4" fmla="*/ 104 w 104"/>
                <a:gd name="T5" fmla="*/ 0 h 138"/>
                <a:gd name="T6" fmla="*/ 0 w 104"/>
                <a:gd name="T7" fmla="*/ 98 h 138"/>
                <a:gd name="T8" fmla="*/ 53 w 104"/>
                <a:gd name="T9" fmla="*/ 85 h 138"/>
              </a:gdLst>
              <a:ahLst/>
              <a:cxnLst>
                <a:cxn ang="0">
                  <a:pos x="T0" y="T1"/>
                </a:cxn>
                <a:cxn ang="0">
                  <a:pos x="T2" y="T3"/>
                </a:cxn>
                <a:cxn ang="0">
                  <a:pos x="T4" y="T5"/>
                </a:cxn>
                <a:cxn ang="0">
                  <a:pos x="T6" y="T7"/>
                </a:cxn>
                <a:cxn ang="0">
                  <a:pos x="T8" y="T9"/>
                </a:cxn>
              </a:cxnLst>
              <a:rect l="0" t="0" r="r" b="b"/>
              <a:pathLst>
                <a:path w="104" h="138" extrusionOk="0">
                  <a:moveTo>
                    <a:pt x="53" y="85"/>
                  </a:moveTo>
                  <a:lnTo>
                    <a:pt x="68" y="138"/>
                  </a:lnTo>
                  <a:lnTo>
                    <a:pt x="104" y="0"/>
                  </a:lnTo>
                  <a:lnTo>
                    <a:pt x="0" y="98"/>
                  </a:lnTo>
                  <a:lnTo>
                    <a:pt x="53" y="8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8" name="Line 257"/>
            <p:cNvSpPr>
              <a:spLocks noChangeShapeType="1"/>
            </p:cNvSpPr>
            <p:nvPr/>
          </p:nvSpPr>
          <p:spPr bwMode="auto">
            <a:xfrm flipV="1">
              <a:off x="8593138" y="5340351"/>
              <a:ext cx="273050" cy="50165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9" name="Freeform 258"/>
            <p:cNvSpPr/>
            <p:nvPr/>
          </p:nvSpPr>
          <p:spPr bwMode="auto">
            <a:xfrm>
              <a:off x="8816975" y="5330826"/>
              <a:ext cx="53974" cy="74613"/>
            </a:xfrm>
            <a:custGeom>
              <a:avLst/>
              <a:gdLst>
                <a:gd name="T0" fmla="*/ 53 w 100"/>
                <a:gd name="T1" fmla="*/ 86 h 139"/>
                <a:gd name="T2" fmla="*/ 69 w 100"/>
                <a:gd name="T3" fmla="*/ 139 h 139"/>
                <a:gd name="T4" fmla="*/ 100 w 100"/>
                <a:gd name="T5" fmla="*/ 0 h 139"/>
                <a:gd name="T6" fmla="*/ 0 w 100"/>
                <a:gd name="T7" fmla="*/ 102 h 139"/>
                <a:gd name="T8" fmla="*/ 53 w 100"/>
                <a:gd name="T9" fmla="*/ 86 h 139"/>
              </a:gdLst>
              <a:ahLst/>
              <a:cxnLst>
                <a:cxn ang="0">
                  <a:pos x="T0" y="T1"/>
                </a:cxn>
                <a:cxn ang="0">
                  <a:pos x="T2" y="T3"/>
                </a:cxn>
                <a:cxn ang="0">
                  <a:pos x="T4" y="T5"/>
                </a:cxn>
                <a:cxn ang="0">
                  <a:pos x="T6" y="T7"/>
                </a:cxn>
                <a:cxn ang="0">
                  <a:pos x="T8" y="T9"/>
                </a:cxn>
              </a:cxnLst>
              <a:rect l="0" t="0" r="r" b="b"/>
              <a:pathLst>
                <a:path w="100" h="139" extrusionOk="0">
                  <a:moveTo>
                    <a:pt x="53" y="86"/>
                  </a:moveTo>
                  <a:lnTo>
                    <a:pt x="69" y="139"/>
                  </a:lnTo>
                  <a:lnTo>
                    <a:pt x="100" y="0"/>
                  </a:lnTo>
                  <a:lnTo>
                    <a:pt x="0" y="102"/>
                  </a:lnTo>
                  <a:lnTo>
                    <a:pt x="53" y="86"/>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0" name="Line 259"/>
            <p:cNvSpPr>
              <a:spLocks noChangeShapeType="1"/>
            </p:cNvSpPr>
            <p:nvPr/>
          </p:nvSpPr>
          <p:spPr bwMode="auto">
            <a:xfrm flipV="1">
              <a:off x="6113463" y="5340351"/>
              <a:ext cx="273050" cy="50800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1" name="Freeform 260"/>
            <p:cNvSpPr/>
            <p:nvPr/>
          </p:nvSpPr>
          <p:spPr bwMode="auto">
            <a:xfrm>
              <a:off x="6338888" y="5330826"/>
              <a:ext cx="52388" cy="74613"/>
            </a:xfrm>
            <a:custGeom>
              <a:avLst/>
              <a:gdLst>
                <a:gd name="T0" fmla="*/ 54 w 100"/>
                <a:gd name="T1" fmla="*/ 86 h 139"/>
                <a:gd name="T2" fmla="*/ 69 w 100"/>
                <a:gd name="T3" fmla="*/ 139 h 139"/>
                <a:gd name="T4" fmla="*/ 100 w 100"/>
                <a:gd name="T5" fmla="*/ 0 h 139"/>
                <a:gd name="T6" fmla="*/ 0 w 100"/>
                <a:gd name="T7" fmla="*/ 102 h 139"/>
                <a:gd name="T8" fmla="*/ 54 w 100"/>
                <a:gd name="T9" fmla="*/ 86 h 139"/>
              </a:gdLst>
              <a:ahLst/>
              <a:cxnLst>
                <a:cxn ang="0">
                  <a:pos x="T0" y="T1"/>
                </a:cxn>
                <a:cxn ang="0">
                  <a:pos x="T2" y="T3"/>
                </a:cxn>
                <a:cxn ang="0">
                  <a:pos x="T4" y="T5"/>
                </a:cxn>
                <a:cxn ang="0">
                  <a:pos x="T6" y="T7"/>
                </a:cxn>
                <a:cxn ang="0">
                  <a:pos x="T8" y="T9"/>
                </a:cxn>
              </a:cxnLst>
              <a:rect l="0" t="0" r="r" b="b"/>
              <a:pathLst>
                <a:path w="100" h="139" extrusionOk="0">
                  <a:moveTo>
                    <a:pt x="54" y="86"/>
                  </a:moveTo>
                  <a:lnTo>
                    <a:pt x="69" y="139"/>
                  </a:lnTo>
                  <a:lnTo>
                    <a:pt x="100" y="0"/>
                  </a:lnTo>
                  <a:lnTo>
                    <a:pt x="0" y="102"/>
                  </a:lnTo>
                  <a:lnTo>
                    <a:pt x="54" y="86"/>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2" name="Rectangle 261"/>
            <p:cNvSpPr>
              <a:spLocks noChangeArrowheads="1"/>
            </p:cNvSpPr>
            <p:nvPr/>
          </p:nvSpPr>
          <p:spPr bwMode="auto">
            <a:xfrm>
              <a:off x="6367463" y="5216526"/>
              <a:ext cx="574675" cy="736600"/>
            </a:xfrm>
            <a:prstGeom prst="rect">
              <a:avLst/>
            </a:prstGeom>
            <a:noFill/>
            <a:ln w="4763">
              <a:solidFill>
                <a:srgbClr val="000000"/>
              </a:solidFill>
              <a:prstDash val="sysDot"/>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3" name="Rectangle 262"/>
            <p:cNvSpPr>
              <a:spLocks noChangeArrowheads="1"/>
            </p:cNvSpPr>
            <p:nvPr/>
          </p:nvSpPr>
          <p:spPr bwMode="auto">
            <a:xfrm>
              <a:off x="7202488" y="5216526"/>
              <a:ext cx="574675" cy="736600"/>
            </a:xfrm>
            <a:prstGeom prst="rect">
              <a:avLst/>
            </a:prstGeom>
            <a:noFill/>
            <a:ln w="4763">
              <a:solidFill>
                <a:srgbClr val="000000"/>
              </a:solidFill>
              <a:prstDash val="sysDot"/>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4" name="Rectangle 263"/>
            <p:cNvSpPr>
              <a:spLocks noChangeArrowheads="1"/>
            </p:cNvSpPr>
            <p:nvPr/>
          </p:nvSpPr>
          <p:spPr bwMode="auto">
            <a:xfrm>
              <a:off x="8035925" y="5216526"/>
              <a:ext cx="576263" cy="736600"/>
            </a:xfrm>
            <a:prstGeom prst="rect">
              <a:avLst/>
            </a:prstGeom>
            <a:noFill/>
            <a:ln w="4763">
              <a:solidFill>
                <a:srgbClr val="000000"/>
              </a:solidFill>
              <a:prstDash val="sysDot"/>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5" name="Freeform 264"/>
            <p:cNvSpPr/>
            <p:nvPr/>
          </p:nvSpPr>
          <p:spPr bwMode="auto">
            <a:xfrm>
              <a:off x="6530975" y="5451476"/>
              <a:ext cx="242888" cy="207963"/>
            </a:xfrm>
            <a:custGeom>
              <a:avLst/>
              <a:gdLst>
                <a:gd name="T0" fmla="*/ 0 w 459"/>
                <a:gd name="T1" fmla="*/ 148 h 393"/>
                <a:gd name="T2" fmla="*/ 14 w 459"/>
                <a:gd name="T3" fmla="*/ 133 h 393"/>
                <a:gd name="T4" fmla="*/ 96 w 459"/>
                <a:gd name="T5" fmla="*/ 56 h 393"/>
                <a:gd name="T6" fmla="*/ 160 w 459"/>
                <a:gd name="T7" fmla="*/ 13 h 393"/>
                <a:gd name="T8" fmla="*/ 190 w 459"/>
                <a:gd name="T9" fmla="*/ 4 h 393"/>
                <a:gd name="T10" fmla="*/ 220 w 459"/>
                <a:gd name="T11" fmla="*/ 0 h 393"/>
                <a:gd name="T12" fmla="*/ 282 w 459"/>
                <a:gd name="T13" fmla="*/ 2 h 393"/>
                <a:gd name="T14" fmla="*/ 342 w 459"/>
                <a:gd name="T15" fmla="*/ 16 h 393"/>
                <a:gd name="T16" fmla="*/ 396 w 459"/>
                <a:gd name="T17" fmla="*/ 45 h 393"/>
                <a:gd name="T18" fmla="*/ 416 w 459"/>
                <a:gd name="T19" fmla="*/ 66 h 393"/>
                <a:gd name="T20" fmla="*/ 432 w 459"/>
                <a:gd name="T21" fmla="*/ 87 h 393"/>
                <a:gd name="T22" fmla="*/ 452 w 459"/>
                <a:gd name="T23" fmla="*/ 137 h 393"/>
                <a:gd name="T24" fmla="*/ 459 w 459"/>
                <a:gd name="T25" fmla="*/ 193 h 393"/>
                <a:gd name="T26" fmla="*/ 452 w 459"/>
                <a:gd name="T27" fmla="*/ 248 h 393"/>
                <a:gd name="T28" fmla="*/ 442 w 459"/>
                <a:gd name="T29" fmla="*/ 272 h 393"/>
                <a:gd name="T30" fmla="*/ 430 w 459"/>
                <a:gd name="T31" fmla="*/ 294 h 393"/>
                <a:gd name="T32" fmla="*/ 396 w 459"/>
                <a:gd name="T33" fmla="*/ 333 h 393"/>
                <a:gd name="T34" fmla="*/ 353 w 459"/>
                <a:gd name="T35" fmla="*/ 363 h 393"/>
                <a:gd name="T36" fmla="*/ 302 w 459"/>
                <a:gd name="T37" fmla="*/ 385 h 393"/>
                <a:gd name="T38" fmla="*/ 278 w 459"/>
                <a:gd name="T39" fmla="*/ 390 h 393"/>
                <a:gd name="T40" fmla="*/ 246 w 459"/>
                <a:gd name="T41" fmla="*/ 393 h 393"/>
                <a:gd name="T42" fmla="*/ 168 w 459"/>
                <a:gd name="T43" fmla="*/ 382 h 393"/>
                <a:gd name="T44" fmla="*/ 60 w 459"/>
                <a:gd name="T45" fmla="*/ 347 h 393"/>
                <a:gd name="T46" fmla="*/ 41 w 459"/>
                <a:gd name="T47" fmla="*/ 339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9" h="393" extrusionOk="0">
                  <a:moveTo>
                    <a:pt x="0" y="148"/>
                  </a:moveTo>
                  <a:lnTo>
                    <a:pt x="14" y="133"/>
                  </a:lnTo>
                  <a:lnTo>
                    <a:pt x="96" y="56"/>
                  </a:lnTo>
                  <a:lnTo>
                    <a:pt x="160" y="13"/>
                  </a:lnTo>
                  <a:lnTo>
                    <a:pt x="190" y="4"/>
                  </a:lnTo>
                  <a:lnTo>
                    <a:pt x="220" y="0"/>
                  </a:lnTo>
                  <a:lnTo>
                    <a:pt x="282" y="2"/>
                  </a:lnTo>
                  <a:lnTo>
                    <a:pt x="342" y="16"/>
                  </a:lnTo>
                  <a:lnTo>
                    <a:pt x="396" y="45"/>
                  </a:lnTo>
                  <a:lnTo>
                    <a:pt x="416" y="66"/>
                  </a:lnTo>
                  <a:lnTo>
                    <a:pt x="432" y="87"/>
                  </a:lnTo>
                  <a:lnTo>
                    <a:pt x="452" y="137"/>
                  </a:lnTo>
                  <a:lnTo>
                    <a:pt x="459" y="193"/>
                  </a:lnTo>
                  <a:lnTo>
                    <a:pt x="452" y="248"/>
                  </a:lnTo>
                  <a:lnTo>
                    <a:pt x="442" y="272"/>
                  </a:lnTo>
                  <a:lnTo>
                    <a:pt x="430" y="294"/>
                  </a:lnTo>
                  <a:lnTo>
                    <a:pt x="396" y="333"/>
                  </a:lnTo>
                  <a:lnTo>
                    <a:pt x="353" y="363"/>
                  </a:lnTo>
                  <a:lnTo>
                    <a:pt x="302" y="385"/>
                  </a:lnTo>
                  <a:lnTo>
                    <a:pt x="278" y="390"/>
                  </a:lnTo>
                  <a:lnTo>
                    <a:pt x="246" y="393"/>
                  </a:lnTo>
                  <a:lnTo>
                    <a:pt x="168" y="382"/>
                  </a:lnTo>
                  <a:lnTo>
                    <a:pt x="60" y="347"/>
                  </a:lnTo>
                  <a:lnTo>
                    <a:pt x="41" y="339"/>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6" name="Freeform 265"/>
            <p:cNvSpPr/>
            <p:nvPr/>
          </p:nvSpPr>
          <p:spPr bwMode="auto">
            <a:xfrm>
              <a:off x="6543675" y="5626101"/>
              <a:ext cx="74613" cy="47625"/>
            </a:xfrm>
            <a:custGeom>
              <a:avLst/>
              <a:gdLst>
                <a:gd name="T0" fmla="*/ 89 w 141"/>
                <a:gd name="T1" fmla="*/ 38 h 90"/>
                <a:gd name="T2" fmla="*/ 141 w 141"/>
                <a:gd name="T3" fmla="*/ 18 h 90"/>
                <a:gd name="T4" fmla="*/ 0 w 141"/>
                <a:gd name="T5" fmla="*/ 0 h 90"/>
                <a:gd name="T6" fmla="*/ 111 w 141"/>
                <a:gd name="T7" fmla="*/ 90 h 90"/>
                <a:gd name="T8" fmla="*/ 89 w 141"/>
                <a:gd name="T9" fmla="*/ 38 h 90"/>
              </a:gdLst>
              <a:ahLst/>
              <a:cxnLst>
                <a:cxn ang="0">
                  <a:pos x="T0" y="T1"/>
                </a:cxn>
                <a:cxn ang="0">
                  <a:pos x="T2" y="T3"/>
                </a:cxn>
                <a:cxn ang="0">
                  <a:pos x="T4" y="T5"/>
                </a:cxn>
                <a:cxn ang="0">
                  <a:pos x="T6" y="T7"/>
                </a:cxn>
                <a:cxn ang="0">
                  <a:pos x="T8" y="T9"/>
                </a:cxn>
              </a:cxnLst>
              <a:rect l="0" t="0" r="r" b="b"/>
              <a:pathLst>
                <a:path w="141" h="90" extrusionOk="0">
                  <a:moveTo>
                    <a:pt x="89" y="38"/>
                  </a:moveTo>
                  <a:lnTo>
                    <a:pt x="141" y="18"/>
                  </a:lnTo>
                  <a:lnTo>
                    <a:pt x="0" y="0"/>
                  </a:lnTo>
                  <a:lnTo>
                    <a:pt x="111" y="90"/>
                  </a:lnTo>
                  <a:lnTo>
                    <a:pt x="89" y="38"/>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7" name="Freeform 266"/>
            <p:cNvSpPr/>
            <p:nvPr/>
          </p:nvSpPr>
          <p:spPr bwMode="auto">
            <a:xfrm>
              <a:off x="7348538" y="5454651"/>
              <a:ext cx="242888" cy="207963"/>
            </a:xfrm>
            <a:custGeom>
              <a:avLst/>
              <a:gdLst>
                <a:gd name="T0" fmla="*/ 0 w 458"/>
                <a:gd name="T1" fmla="*/ 148 h 393"/>
                <a:gd name="T2" fmla="*/ 14 w 458"/>
                <a:gd name="T3" fmla="*/ 132 h 393"/>
                <a:gd name="T4" fmla="*/ 95 w 458"/>
                <a:gd name="T5" fmla="*/ 56 h 393"/>
                <a:gd name="T6" fmla="*/ 160 w 458"/>
                <a:gd name="T7" fmla="*/ 13 h 393"/>
                <a:gd name="T8" fmla="*/ 190 w 458"/>
                <a:gd name="T9" fmla="*/ 4 h 393"/>
                <a:gd name="T10" fmla="*/ 219 w 458"/>
                <a:gd name="T11" fmla="*/ 0 h 393"/>
                <a:gd name="T12" fmla="*/ 282 w 458"/>
                <a:gd name="T13" fmla="*/ 1 h 393"/>
                <a:gd name="T14" fmla="*/ 343 w 458"/>
                <a:gd name="T15" fmla="*/ 16 h 393"/>
                <a:gd name="T16" fmla="*/ 396 w 458"/>
                <a:gd name="T17" fmla="*/ 45 h 393"/>
                <a:gd name="T18" fmla="*/ 416 w 458"/>
                <a:gd name="T19" fmla="*/ 66 h 393"/>
                <a:gd name="T20" fmla="*/ 432 w 458"/>
                <a:gd name="T21" fmla="*/ 86 h 393"/>
                <a:gd name="T22" fmla="*/ 452 w 458"/>
                <a:gd name="T23" fmla="*/ 137 h 393"/>
                <a:gd name="T24" fmla="*/ 458 w 458"/>
                <a:gd name="T25" fmla="*/ 193 h 393"/>
                <a:gd name="T26" fmla="*/ 451 w 458"/>
                <a:gd name="T27" fmla="*/ 246 h 393"/>
                <a:gd name="T28" fmla="*/ 442 w 458"/>
                <a:gd name="T29" fmla="*/ 272 h 393"/>
                <a:gd name="T30" fmla="*/ 431 w 458"/>
                <a:gd name="T31" fmla="*/ 294 h 393"/>
                <a:gd name="T32" fmla="*/ 396 w 458"/>
                <a:gd name="T33" fmla="*/ 333 h 393"/>
                <a:gd name="T34" fmla="*/ 351 w 458"/>
                <a:gd name="T35" fmla="*/ 363 h 393"/>
                <a:gd name="T36" fmla="*/ 302 w 458"/>
                <a:gd name="T37" fmla="*/ 383 h 393"/>
                <a:gd name="T38" fmla="*/ 278 w 458"/>
                <a:gd name="T39" fmla="*/ 390 h 393"/>
                <a:gd name="T40" fmla="*/ 245 w 458"/>
                <a:gd name="T41" fmla="*/ 393 h 393"/>
                <a:gd name="T42" fmla="*/ 167 w 458"/>
                <a:gd name="T43" fmla="*/ 382 h 393"/>
                <a:gd name="T44" fmla="*/ 60 w 458"/>
                <a:gd name="T45" fmla="*/ 347 h 393"/>
                <a:gd name="T46" fmla="*/ 40 w 458"/>
                <a:gd name="T47" fmla="*/ 33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8" h="393" extrusionOk="0">
                  <a:moveTo>
                    <a:pt x="0" y="148"/>
                  </a:moveTo>
                  <a:lnTo>
                    <a:pt x="14" y="132"/>
                  </a:lnTo>
                  <a:lnTo>
                    <a:pt x="95" y="56"/>
                  </a:lnTo>
                  <a:lnTo>
                    <a:pt x="160" y="13"/>
                  </a:lnTo>
                  <a:lnTo>
                    <a:pt x="190" y="4"/>
                  </a:lnTo>
                  <a:lnTo>
                    <a:pt x="219" y="0"/>
                  </a:lnTo>
                  <a:lnTo>
                    <a:pt x="282" y="1"/>
                  </a:lnTo>
                  <a:lnTo>
                    <a:pt x="343" y="16"/>
                  </a:lnTo>
                  <a:lnTo>
                    <a:pt x="396" y="45"/>
                  </a:lnTo>
                  <a:lnTo>
                    <a:pt x="416" y="66"/>
                  </a:lnTo>
                  <a:lnTo>
                    <a:pt x="432" y="86"/>
                  </a:lnTo>
                  <a:lnTo>
                    <a:pt x="452" y="137"/>
                  </a:lnTo>
                  <a:lnTo>
                    <a:pt x="458" y="193"/>
                  </a:lnTo>
                  <a:lnTo>
                    <a:pt x="451" y="246"/>
                  </a:lnTo>
                  <a:lnTo>
                    <a:pt x="442" y="272"/>
                  </a:lnTo>
                  <a:lnTo>
                    <a:pt x="431" y="294"/>
                  </a:lnTo>
                  <a:lnTo>
                    <a:pt x="396" y="333"/>
                  </a:lnTo>
                  <a:lnTo>
                    <a:pt x="351" y="363"/>
                  </a:lnTo>
                  <a:lnTo>
                    <a:pt x="302" y="383"/>
                  </a:lnTo>
                  <a:lnTo>
                    <a:pt x="278" y="390"/>
                  </a:lnTo>
                  <a:lnTo>
                    <a:pt x="245" y="393"/>
                  </a:lnTo>
                  <a:lnTo>
                    <a:pt x="167" y="382"/>
                  </a:lnTo>
                  <a:lnTo>
                    <a:pt x="60" y="347"/>
                  </a:lnTo>
                  <a:lnTo>
                    <a:pt x="40" y="338"/>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8" name="Freeform 267"/>
            <p:cNvSpPr/>
            <p:nvPr/>
          </p:nvSpPr>
          <p:spPr bwMode="auto">
            <a:xfrm>
              <a:off x="7361238" y="5629276"/>
              <a:ext cx="74613" cy="47625"/>
            </a:xfrm>
            <a:custGeom>
              <a:avLst/>
              <a:gdLst>
                <a:gd name="T0" fmla="*/ 89 w 141"/>
                <a:gd name="T1" fmla="*/ 38 h 89"/>
                <a:gd name="T2" fmla="*/ 141 w 141"/>
                <a:gd name="T3" fmla="*/ 17 h 89"/>
                <a:gd name="T4" fmla="*/ 0 w 141"/>
                <a:gd name="T5" fmla="*/ 0 h 89"/>
                <a:gd name="T6" fmla="*/ 109 w 141"/>
                <a:gd name="T7" fmla="*/ 89 h 89"/>
                <a:gd name="T8" fmla="*/ 89 w 141"/>
                <a:gd name="T9" fmla="*/ 38 h 89"/>
              </a:gdLst>
              <a:ahLst/>
              <a:cxnLst>
                <a:cxn ang="0">
                  <a:pos x="T0" y="T1"/>
                </a:cxn>
                <a:cxn ang="0">
                  <a:pos x="T2" y="T3"/>
                </a:cxn>
                <a:cxn ang="0">
                  <a:pos x="T4" y="T5"/>
                </a:cxn>
                <a:cxn ang="0">
                  <a:pos x="T6" y="T7"/>
                </a:cxn>
                <a:cxn ang="0">
                  <a:pos x="T8" y="T9"/>
                </a:cxn>
              </a:cxnLst>
              <a:rect l="0" t="0" r="r" b="b"/>
              <a:pathLst>
                <a:path w="141" h="89" extrusionOk="0">
                  <a:moveTo>
                    <a:pt x="89" y="38"/>
                  </a:moveTo>
                  <a:lnTo>
                    <a:pt x="141" y="17"/>
                  </a:lnTo>
                  <a:lnTo>
                    <a:pt x="0" y="0"/>
                  </a:lnTo>
                  <a:lnTo>
                    <a:pt x="109" y="89"/>
                  </a:lnTo>
                  <a:lnTo>
                    <a:pt x="89" y="38"/>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9" name="Freeform 268"/>
            <p:cNvSpPr/>
            <p:nvPr/>
          </p:nvSpPr>
          <p:spPr bwMode="auto">
            <a:xfrm>
              <a:off x="8212138" y="5454651"/>
              <a:ext cx="241300" cy="207963"/>
            </a:xfrm>
            <a:custGeom>
              <a:avLst/>
              <a:gdLst>
                <a:gd name="T0" fmla="*/ 0 w 458"/>
                <a:gd name="T1" fmla="*/ 148 h 393"/>
                <a:gd name="T2" fmla="*/ 13 w 458"/>
                <a:gd name="T3" fmla="*/ 132 h 393"/>
                <a:gd name="T4" fmla="*/ 95 w 458"/>
                <a:gd name="T5" fmla="*/ 56 h 393"/>
                <a:gd name="T6" fmla="*/ 160 w 458"/>
                <a:gd name="T7" fmla="*/ 13 h 393"/>
                <a:gd name="T8" fmla="*/ 190 w 458"/>
                <a:gd name="T9" fmla="*/ 4 h 393"/>
                <a:gd name="T10" fmla="*/ 219 w 458"/>
                <a:gd name="T11" fmla="*/ 0 h 393"/>
                <a:gd name="T12" fmla="*/ 281 w 458"/>
                <a:gd name="T13" fmla="*/ 1 h 393"/>
                <a:gd name="T14" fmla="*/ 343 w 458"/>
                <a:gd name="T15" fmla="*/ 16 h 393"/>
                <a:gd name="T16" fmla="*/ 395 w 458"/>
                <a:gd name="T17" fmla="*/ 45 h 393"/>
                <a:gd name="T18" fmla="*/ 416 w 458"/>
                <a:gd name="T19" fmla="*/ 66 h 393"/>
                <a:gd name="T20" fmla="*/ 432 w 458"/>
                <a:gd name="T21" fmla="*/ 86 h 393"/>
                <a:gd name="T22" fmla="*/ 452 w 458"/>
                <a:gd name="T23" fmla="*/ 137 h 393"/>
                <a:gd name="T24" fmla="*/ 458 w 458"/>
                <a:gd name="T25" fmla="*/ 193 h 393"/>
                <a:gd name="T26" fmla="*/ 451 w 458"/>
                <a:gd name="T27" fmla="*/ 246 h 393"/>
                <a:gd name="T28" fmla="*/ 442 w 458"/>
                <a:gd name="T29" fmla="*/ 272 h 393"/>
                <a:gd name="T30" fmla="*/ 431 w 458"/>
                <a:gd name="T31" fmla="*/ 294 h 393"/>
                <a:gd name="T32" fmla="*/ 396 w 458"/>
                <a:gd name="T33" fmla="*/ 333 h 393"/>
                <a:gd name="T34" fmla="*/ 352 w 458"/>
                <a:gd name="T35" fmla="*/ 363 h 393"/>
                <a:gd name="T36" fmla="*/ 303 w 458"/>
                <a:gd name="T37" fmla="*/ 383 h 393"/>
                <a:gd name="T38" fmla="*/ 277 w 458"/>
                <a:gd name="T39" fmla="*/ 390 h 393"/>
                <a:gd name="T40" fmla="*/ 245 w 458"/>
                <a:gd name="T41" fmla="*/ 393 h 393"/>
                <a:gd name="T42" fmla="*/ 167 w 458"/>
                <a:gd name="T43" fmla="*/ 382 h 393"/>
                <a:gd name="T44" fmla="*/ 61 w 458"/>
                <a:gd name="T45" fmla="*/ 347 h 393"/>
                <a:gd name="T46" fmla="*/ 41 w 458"/>
                <a:gd name="T47" fmla="*/ 33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8" h="393" extrusionOk="0">
                  <a:moveTo>
                    <a:pt x="0" y="148"/>
                  </a:moveTo>
                  <a:lnTo>
                    <a:pt x="13" y="132"/>
                  </a:lnTo>
                  <a:lnTo>
                    <a:pt x="95" y="56"/>
                  </a:lnTo>
                  <a:lnTo>
                    <a:pt x="160" y="13"/>
                  </a:lnTo>
                  <a:lnTo>
                    <a:pt x="190" y="4"/>
                  </a:lnTo>
                  <a:lnTo>
                    <a:pt x="219" y="0"/>
                  </a:lnTo>
                  <a:lnTo>
                    <a:pt x="281" y="1"/>
                  </a:lnTo>
                  <a:lnTo>
                    <a:pt x="343" y="16"/>
                  </a:lnTo>
                  <a:lnTo>
                    <a:pt x="395" y="45"/>
                  </a:lnTo>
                  <a:lnTo>
                    <a:pt x="416" y="66"/>
                  </a:lnTo>
                  <a:lnTo>
                    <a:pt x="432" y="86"/>
                  </a:lnTo>
                  <a:lnTo>
                    <a:pt x="452" y="137"/>
                  </a:lnTo>
                  <a:lnTo>
                    <a:pt x="458" y="193"/>
                  </a:lnTo>
                  <a:lnTo>
                    <a:pt x="451" y="246"/>
                  </a:lnTo>
                  <a:lnTo>
                    <a:pt x="442" y="272"/>
                  </a:lnTo>
                  <a:lnTo>
                    <a:pt x="431" y="294"/>
                  </a:lnTo>
                  <a:lnTo>
                    <a:pt x="396" y="333"/>
                  </a:lnTo>
                  <a:lnTo>
                    <a:pt x="352" y="363"/>
                  </a:lnTo>
                  <a:lnTo>
                    <a:pt x="303" y="383"/>
                  </a:lnTo>
                  <a:lnTo>
                    <a:pt x="277" y="390"/>
                  </a:lnTo>
                  <a:lnTo>
                    <a:pt x="245" y="393"/>
                  </a:lnTo>
                  <a:lnTo>
                    <a:pt x="167" y="382"/>
                  </a:lnTo>
                  <a:lnTo>
                    <a:pt x="61" y="347"/>
                  </a:lnTo>
                  <a:lnTo>
                    <a:pt x="41" y="338"/>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40" name="Freeform 269"/>
            <p:cNvSpPr/>
            <p:nvPr/>
          </p:nvSpPr>
          <p:spPr bwMode="auto">
            <a:xfrm>
              <a:off x="8223250" y="5629276"/>
              <a:ext cx="74613" cy="47625"/>
            </a:xfrm>
            <a:custGeom>
              <a:avLst/>
              <a:gdLst>
                <a:gd name="T0" fmla="*/ 90 w 140"/>
                <a:gd name="T1" fmla="*/ 38 h 89"/>
                <a:gd name="T2" fmla="*/ 140 w 140"/>
                <a:gd name="T3" fmla="*/ 17 h 89"/>
                <a:gd name="T4" fmla="*/ 0 w 140"/>
                <a:gd name="T5" fmla="*/ 0 h 89"/>
                <a:gd name="T6" fmla="*/ 110 w 140"/>
                <a:gd name="T7" fmla="*/ 89 h 89"/>
                <a:gd name="T8" fmla="*/ 90 w 140"/>
                <a:gd name="T9" fmla="*/ 38 h 89"/>
              </a:gdLst>
              <a:ahLst/>
              <a:cxnLst>
                <a:cxn ang="0">
                  <a:pos x="T0" y="T1"/>
                </a:cxn>
                <a:cxn ang="0">
                  <a:pos x="T2" y="T3"/>
                </a:cxn>
                <a:cxn ang="0">
                  <a:pos x="T4" y="T5"/>
                </a:cxn>
                <a:cxn ang="0">
                  <a:pos x="T6" y="T7"/>
                </a:cxn>
                <a:cxn ang="0">
                  <a:pos x="T8" y="T9"/>
                </a:cxn>
              </a:cxnLst>
              <a:rect l="0" t="0" r="r" b="b"/>
              <a:pathLst>
                <a:path w="140" h="89" extrusionOk="0">
                  <a:moveTo>
                    <a:pt x="90" y="38"/>
                  </a:moveTo>
                  <a:lnTo>
                    <a:pt x="140" y="17"/>
                  </a:lnTo>
                  <a:lnTo>
                    <a:pt x="0" y="0"/>
                  </a:lnTo>
                  <a:lnTo>
                    <a:pt x="110" y="89"/>
                  </a:lnTo>
                  <a:lnTo>
                    <a:pt x="90" y="38"/>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grpSp>
        <p:nvGrpSpPr>
          <p:cNvPr id="241" name="Group 633"/>
          <p:cNvGrpSpPr/>
          <p:nvPr/>
        </p:nvGrpSpPr>
        <p:grpSpPr bwMode="auto">
          <a:xfrm>
            <a:off x="6126163" y="1284288"/>
            <a:ext cx="2732088" cy="2851151"/>
            <a:chOff x="6126163" y="1284288"/>
            <a:chExt cx="2732088" cy="2851151"/>
          </a:xfrm>
        </p:grpSpPr>
        <p:sp>
          <p:nvSpPr>
            <p:cNvPr id="242" name="Rectangle 38"/>
            <p:cNvSpPr>
              <a:spLocks noChangeArrowheads="1"/>
            </p:cNvSpPr>
            <p:nvPr/>
          </p:nvSpPr>
          <p:spPr bwMode="auto">
            <a:xfrm>
              <a:off x="6767164" y="1284288"/>
              <a:ext cx="1498600"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FSI = CFD + CSD</a:t>
              </a:r>
              <a:endParaRPr lang="de-DE" sz="1800" b="0" i="0" u="none" strike="noStrike" cap="none">
                <a:ln>
                  <a:noFill/>
                </a:ln>
                <a:solidFill>
                  <a:schemeClr val="tx1"/>
                </a:solidFill>
                <a:latin typeface="Arial"/>
              </a:endParaRPr>
            </a:p>
          </p:txBody>
        </p:sp>
        <p:pic>
          <p:nvPicPr>
            <p:cNvPr id="243" name="Picture 396"/>
            <p:cNvPicPr>
              <a:picLocks noChangeAspect="1" noChangeArrowheads="1"/>
            </p:cNvPicPr>
            <p:nvPr/>
          </p:nvPicPr>
          <p:blipFill>
            <a:blip r:embed="rId4"/>
            <a:stretch/>
          </p:blipFill>
          <p:spPr bwMode="auto">
            <a:xfrm>
              <a:off x="6777038" y="2462213"/>
              <a:ext cx="2073275" cy="1146175"/>
            </a:xfrm>
            <a:prstGeom prst="rect">
              <a:avLst/>
            </a:prstGeom>
            <a:noFill/>
            <a:ln>
              <a:noFill/>
            </a:ln>
          </p:spPr>
        </p:pic>
        <p:sp>
          <p:nvSpPr>
            <p:cNvPr id="244" name="Freeform 397"/>
            <p:cNvSpPr/>
            <p:nvPr/>
          </p:nvSpPr>
          <p:spPr bwMode="auto">
            <a:xfrm>
              <a:off x="7380288" y="2665413"/>
              <a:ext cx="331788" cy="949325"/>
            </a:xfrm>
            <a:custGeom>
              <a:avLst/>
              <a:gdLst>
                <a:gd name="T0" fmla="*/ 0 w 625"/>
                <a:gd name="T1" fmla="*/ 1793 h 1795"/>
                <a:gd name="T2" fmla="*/ 0 w 625"/>
                <a:gd name="T3" fmla="*/ 1705 h 1795"/>
                <a:gd name="T4" fmla="*/ 12 w 625"/>
                <a:gd name="T5" fmla="*/ 1487 h 1795"/>
                <a:gd name="T6" fmla="*/ 24 w 625"/>
                <a:gd name="T7" fmla="*/ 1365 h 1795"/>
                <a:gd name="T8" fmla="*/ 60 w 625"/>
                <a:gd name="T9" fmla="*/ 1120 h 1795"/>
                <a:gd name="T10" fmla="*/ 130 w 625"/>
                <a:gd name="T11" fmla="*/ 764 h 1795"/>
                <a:gd name="T12" fmla="*/ 183 w 625"/>
                <a:gd name="T13" fmla="*/ 544 h 1795"/>
                <a:gd name="T14" fmla="*/ 277 w 625"/>
                <a:gd name="T15" fmla="*/ 185 h 1795"/>
                <a:gd name="T16" fmla="*/ 330 w 625"/>
                <a:gd name="T17" fmla="*/ 0 h 1795"/>
                <a:gd name="T18" fmla="*/ 625 w 625"/>
                <a:gd name="T19" fmla="*/ 89 h 1795"/>
                <a:gd name="T20" fmla="*/ 587 w 625"/>
                <a:gd name="T21" fmla="*/ 224 h 1795"/>
                <a:gd name="T22" fmla="*/ 509 w 625"/>
                <a:gd name="T23" fmla="*/ 495 h 1795"/>
                <a:gd name="T24" fmla="*/ 464 w 625"/>
                <a:gd name="T25" fmla="*/ 640 h 1795"/>
                <a:gd name="T26" fmla="*/ 392 w 625"/>
                <a:gd name="T27" fmla="*/ 941 h 1795"/>
                <a:gd name="T28" fmla="*/ 339 w 625"/>
                <a:gd name="T29" fmla="*/ 1244 h 1795"/>
                <a:gd name="T30" fmla="*/ 303 w 625"/>
                <a:gd name="T31" fmla="*/ 1535 h 1795"/>
                <a:gd name="T32" fmla="*/ 290 w 625"/>
                <a:gd name="T33" fmla="*/ 1670 h 1795"/>
                <a:gd name="T34" fmla="*/ 286 w 625"/>
                <a:gd name="T35" fmla="*/ 1777 h 1795"/>
                <a:gd name="T36" fmla="*/ 287 w 625"/>
                <a:gd name="T37" fmla="*/ 1795 h 1795"/>
                <a:gd name="T38" fmla="*/ 0 w 625"/>
                <a:gd name="T39" fmla="*/ 1793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5" h="1795" extrusionOk="0">
                  <a:moveTo>
                    <a:pt x="0" y="1793"/>
                  </a:moveTo>
                  <a:lnTo>
                    <a:pt x="0" y="1705"/>
                  </a:lnTo>
                  <a:lnTo>
                    <a:pt x="12" y="1487"/>
                  </a:lnTo>
                  <a:lnTo>
                    <a:pt x="24" y="1365"/>
                  </a:lnTo>
                  <a:lnTo>
                    <a:pt x="60" y="1120"/>
                  </a:lnTo>
                  <a:lnTo>
                    <a:pt x="130" y="764"/>
                  </a:lnTo>
                  <a:lnTo>
                    <a:pt x="183" y="544"/>
                  </a:lnTo>
                  <a:lnTo>
                    <a:pt x="277" y="185"/>
                  </a:lnTo>
                  <a:lnTo>
                    <a:pt x="330" y="0"/>
                  </a:lnTo>
                  <a:lnTo>
                    <a:pt x="625" y="89"/>
                  </a:lnTo>
                  <a:lnTo>
                    <a:pt x="587" y="224"/>
                  </a:lnTo>
                  <a:lnTo>
                    <a:pt x="509" y="495"/>
                  </a:lnTo>
                  <a:lnTo>
                    <a:pt x="464" y="640"/>
                  </a:lnTo>
                  <a:lnTo>
                    <a:pt x="392" y="941"/>
                  </a:lnTo>
                  <a:lnTo>
                    <a:pt x="339" y="1244"/>
                  </a:lnTo>
                  <a:lnTo>
                    <a:pt x="303" y="1535"/>
                  </a:lnTo>
                  <a:lnTo>
                    <a:pt x="290" y="1670"/>
                  </a:lnTo>
                  <a:lnTo>
                    <a:pt x="286" y="1777"/>
                  </a:lnTo>
                  <a:lnTo>
                    <a:pt x="287" y="1795"/>
                  </a:lnTo>
                  <a:lnTo>
                    <a:pt x="0" y="1793"/>
                  </a:lnTo>
                  <a:close/>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45" name="Freeform 398"/>
            <p:cNvSpPr/>
            <p:nvPr/>
          </p:nvSpPr>
          <p:spPr bwMode="auto">
            <a:xfrm>
              <a:off x="7373937" y="2649538"/>
              <a:ext cx="344171" cy="977900"/>
            </a:xfrm>
            <a:custGeom>
              <a:avLst/>
              <a:gdLst>
                <a:gd name="T0" fmla="*/ 1 w 707"/>
                <a:gd name="T1" fmla="*/ 1849 h 1849"/>
                <a:gd name="T2" fmla="*/ 0 w 707"/>
                <a:gd name="T3" fmla="*/ 1807 h 1849"/>
                <a:gd name="T4" fmla="*/ 16 w 707"/>
                <a:gd name="T5" fmla="*/ 1601 h 1849"/>
                <a:gd name="T6" fmla="*/ 33 w 707"/>
                <a:gd name="T7" fmla="*/ 1424 h 1849"/>
                <a:gd name="T8" fmla="*/ 81 w 707"/>
                <a:gd name="T9" fmla="*/ 1086 h 1849"/>
                <a:gd name="T10" fmla="*/ 145 w 707"/>
                <a:gd name="T11" fmla="*/ 753 h 1849"/>
                <a:gd name="T12" fmla="*/ 225 w 707"/>
                <a:gd name="T13" fmla="*/ 420 h 1849"/>
                <a:gd name="T14" fmla="*/ 271 w 707"/>
                <a:gd name="T15" fmla="*/ 249 h 1849"/>
                <a:gd name="T16" fmla="*/ 325 w 707"/>
                <a:gd name="T17" fmla="*/ 52 h 1849"/>
                <a:gd name="T18" fmla="*/ 337 w 707"/>
                <a:gd name="T19" fmla="*/ 0 h 1849"/>
                <a:gd name="T20" fmla="*/ 707 w 707"/>
                <a:gd name="T21" fmla="*/ 92 h 1849"/>
                <a:gd name="T22" fmla="*/ 659 w 707"/>
                <a:gd name="T23" fmla="*/ 256 h 1849"/>
                <a:gd name="T24" fmla="*/ 569 w 707"/>
                <a:gd name="T25" fmla="*/ 571 h 1849"/>
                <a:gd name="T26" fmla="*/ 533 w 707"/>
                <a:gd name="T27" fmla="*/ 700 h 1849"/>
                <a:gd name="T28" fmla="*/ 472 w 707"/>
                <a:gd name="T29" fmla="*/ 946 h 1849"/>
                <a:gd name="T30" fmla="*/ 420 w 707"/>
                <a:gd name="T31" fmla="*/ 1191 h 1849"/>
                <a:gd name="T32" fmla="*/ 382 w 707"/>
                <a:gd name="T33" fmla="*/ 1447 h 1849"/>
                <a:gd name="T34" fmla="*/ 367 w 707"/>
                <a:gd name="T35" fmla="*/ 1582 h 1849"/>
                <a:gd name="T36" fmla="*/ 356 w 707"/>
                <a:gd name="T37" fmla="*/ 1686 h 1849"/>
                <a:gd name="T38" fmla="*/ 356 w 707"/>
                <a:gd name="T39" fmla="*/ 1826 h 1849"/>
                <a:gd name="T40" fmla="*/ 356 w 707"/>
                <a:gd name="T41" fmla="*/ 184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7" h="1849" extrusionOk="0">
                  <a:moveTo>
                    <a:pt x="1" y="1849"/>
                  </a:moveTo>
                  <a:lnTo>
                    <a:pt x="0" y="1807"/>
                  </a:lnTo>
                  <a:lnTo>
                    <a:pt x="16" y="1601"/>
                  </a:lnTo>
                  <a:lnTo>
                    <a:pt x="33" y="1424"/>
                  </a:lnTo>
                  <a:lnTo>
                    <a:pt x="81" y="1086"/>
                  </a:lnTo>
                  <a:lnTo>
                    <a:pt x="145" y="753"/>
                  </a:lnTo>
                  <a:lnTo>
                    <a:pt x="225" y="420"/>
                  </a:lnTo>
                  <a:lnTo>
                    <a:pt x="271" y="249"/>
                  </a:lnTo>
                  <a:lnTo>
                    <a:pt x="325" y="52"/>
                  </a:lnTo>
                  <a:lnTo>
                    <a:pt x="337" y="0"/>
                  </a:lnTo>
                  <a:lnTo>
                    <a:pt x="707" y="92"/>
                  </a:lnTo>
                  <a:lnTo>
                    <a:pt x="659" y="256"/>
                  </a:lnTo>
                  <a:lnTo>
                    <a:pt x="569" y="571"/>
                  </a:lnTo>
                  <a:lnTo>
                    <a:pt x="533" y="700"/>
                  </a:lnTo>
                  <a:lnTo>
                    <a:pt x="472" y="946"/>
                  </a:lnTo>
                  <a:lnTo>
                    <a:pt x="420" y="1191"/>
                  </a:lnTo>
                  <a:lnTo>
                    <a:pt x="382" y="1447"/>
                  </a:lnTo>
                  <a:lnTo>
                    <a:pt x="367" y="1582"/>
                  </a:lnTo>
                  <a:lnTo>
                    <a:pt x="356" y="1686"/>
                  </a:lnTo>
                  <a:lnTo>
                    <a:pt x="356" y="1826"/>
                  </a:lnTo>
                  <a:lnTo>
                    <a:pt x="356" y="1840"/>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46" name="Freeform 399"/>
            <p:cNvSpPr/>
            <p:nvPr/>
          </p:nvSpPr>
          <p:spPr bwMode="auto">
            <a:xfrm>
              <a:off x="7359650" y="2801938"/>
              <a:ext cx="468313" cy="106363"/>
            </a:xfrm>
            <a:custGeom>
              <a:avLst/>
              <a:gdLst>
                <a:gd name="T0" fmla="*/ 0 w 887"/>
                <a:gd name="T1" fmla="*/ 35 h 200"/>
                <a:gd name="T2" fmla="*/ 41 w 887"/>
                <a:gd name="T3" fmla="*/ 29 h 200"/>
                <a:gd name="T4" fmla="*/ 260 w 887"/>
                <a:gd name="T5" fmla="*/ 3 h 200"/>
                <a:gd name="T6" fmla="*/ 417 w 887"/>
                <a:gd name="T7" fmla="*/ 0 h 200"/>
                <a:gd name="T8" fmla="*/ 479 w 887"/>
                <a:gd name="T9" fmla="*/ 9 h 200"/>
                <a:gd name="T10" fmla="*/ 540 w 887"/>
                <a:gd name="T11" fmla="*/ 23 h 200"/>
                <a:gd name="T12" fmla="*/ 677 w 887"/>
                <a:gd name="T13" fmla="*/ 82 h 200"/>
                <a:gd name="T14" fmla="*/ 855 w 887"/>
                <a:gd name="T15" fmla="*/ 180 h 200"/>
                <a:gd name="T16" fmla="*/ 887 w 887"/>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7" h="200" extrusionOk="0">
                  <a:moveTo>
                    <a:pt x="0" y="35"/>
                  </a:moveTo>
                  <a:lnTo>
                    <a:pt x="41" y="29"/>
                  </a:lnTo>
                  <a:lnTo>
                    <a:pt x="260" y="3"/>
                  </a:lnTo>
                  <a:lnTo>
                    <a:pt x="417" y="0"/>
                  </a:lnTo>
                  <a:lnTo>
                    <a:pt x="479" y="9"/>
                  </a:lnTo>
                  <a:lnTo>
                    <a:pt x="540" y="23"/>
                  </a:lnTo>
                  <a:lnTo>
                    <a:pt x="677" y="82"/>
                  </a:lnTo>
                  <a:lnTo>
                    <a:pt x="855" y="180"/>
                  </a:lnTo>
                  <a:lnTo>
                    <a:pt x="887" y="200"/>
                  </a:lnTo>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47" name="Freeform 400"/>
            <p:cNvSpPr/>
            <p:nvPr/>
          </p:nvSpPr>
          <p:spPr bwMode="auto">
            <a:xfrm>
              <a:off x="7342188" y="2781301"/>
              <a:ext cx="85725" cy="58738"/>
            </a:xfrm>
            <a:custGeom>
              <a:avLst/>
              <a:gdLst>
                <a:gd name="T0" fmla="*/ 162 w 162"/>
                <a:gd name="T1" fmla="*/ 111 h 111"/>
                <a:gd name="T2" fmla="*/ 0 w 162"/>
                <a:gd name="T3" fmla="*/ 81 h 111"/>
                <a:gd name="T4" fmla="*/ 142 w 162"/>
                <a:gd name="T5" fmla="*/ 0 h 111"/>
                <a:gd name="T6" fmla="*/ 136 w 162"/>
                <a:gd name="T7" fmla="*/ 13 h 111"/>
                <a:gd name="T8" fmla="*/ 132 w 162"/>
                <a:gd name="T9" fmla="*/ 43 h 111"/>
                <a:gd name="T10" fmla="*/ 137 w 162"/>
                <a:gd name="T11" fmla="*/ 72 h 111"/>
                <a:gd name="T12" fmla="*/ 150 w 162"/>
                <a:gd name="T13" fmla="*/ 99 h 111"/>
                <a:gd name="T14" fmla="*/ 162 w 162"/>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11" extrusionOk="0">
                  <a:moveTo>
                    <a:pt x="162" y="111"/>
                  </a:moveTo>
                  <a:lnTo>
                    <a:pt x="0" y="81"/>
                  </a:lnTo>
                  <a:lnTo>
                    <a:pt x="142" y="0"/>
                  </a:lnTo>
                  <a:lnTo>
                    <a:pt x="136" y="13"/>
                  </a:lnTo>
                  <a:lnTo>
                    <a:pt x="132" y="43"/>
                  </a:lnTo>
                  <a:lnTo>
                    <a:pt x="137" y="72"/>
                  </a:lnTo>
                  <a:lnTo>
                    <a:pt x="150" y="99"/>
                  </a:lnTo>
                  <a:lnTo>
                    <a:pt x="162" y="11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48" name="Freeform 401"/>
            <p:cNvSpPr/>
            <p:nvPr/>
          </p:nvSpPr>
          <p:spPr bwMode="auto">
            <a:xfrm>
              <a:off x="7758113" y="2847976"/>
              <a:ext cx="84138" cy="68263"/>
            </a:xfrm>
            <a:custGeom>
              <a:avLst/>
              <a:gdLst>
                <a:gd name="T0" fmla="*/ 61 w 160"/>
                <a:gd name="T1" fmla="*/ 0 h 129"/>
                <a:gd name="T2" fmla="*/ 160 w 160"/>
                <a:gd name="T3" fmla="*/ 129 h 129"/>
                <a:gd name="T4" fmla="*/ 0 w 160"/>
                <a:gd name="T5" fmla="*/ 95 h 129"/>
                <a:gd name="T6" fmla="*/ 13 w 160"/>
                <a:gd name="T7" fmla="*/ 89 h 129"/>
                <a:gd name="T8" fmla="*/ 36 w 160"/>
                <a:gd name="T9" fmla="*/ 70 h 129"/>
                <a:gd name="T10" fmla="*/ 52 w 160"/>
                <a:gd name="T11" fmla="*/ 44 h 129"/>
                <a:gd name="T12" fmla="*/ 61 w 160"/>
                <a:gd name="T13" fmla="*/ 15 h 129"/>
                <a:gd name="T14" fmla="*/ 61 w 160"/>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129" extrusionOk="0">
                  <a:moveTo>
                    <a:pt x="61" y="0"/>
                  </a:moveTo>
                  <a:lnTo>
                    <a:pt x="160" y="129"/>
                  </a:lnTo>
                  <a:lnTo>
                    <a:pt x="0" y="95"/>
                  </a:lnTo>
                  <a:lnTo>
                    <a:pt x="13" y="89"/>
                  </a:lnTo>
                  <a:lnTo>
                    <a:pt x="36" y="70"/>
                  </a:lnTo>
                  <a:lnTo>
                    <a:pt x="52" y="44"/>
                  </a:lnTo>
                  <a:lnTo>
                    <a:pt x="61" y="15"/>
                  </a:lnTo>
                  <a:lnTo>
                    <a:pt x="6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49" name="Line 402"/>
            <p:cNvSpPr>
              <a:spLocks noChangeShapeType="1"/>
            </p:cNvSpPr>
            <p:nvPr/>
          </p:nvSpPr>
          <p:spPr bwMode="auto">
            <a:xfrm>
              <a:off x="7296149" y="3695701"/>
              <a:ext cx="346075" cy="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50" name="Freeform 403"/>
            <p:cNvSpPr/>
            <p:nvPr/>
          </p:nvSpPr>
          <p:spPr bwMode="auto">
            <a:xfrm>
              <a:off x="7280275" y="3665538"/>
              <a:ext cx="80963" cy="60325"/>
            </a:xfrm>
            <a:custGeom>
              <a:avLst/>
              <a:gdLst>
                <a:gd name="T0" fmla="*/ 153 w 153"/>
                <a:gd name="T1" fmla="*/ 114 h 114"/>
                <a:gd name="T2" fmla="*/ 0 w 153"/>
                <a:gd name="T3" fmla="*/ 57 h 114"/>
                <a:gd name="T4" fmla="*/ 153 w 153"/>
                <a:gd name="T5" fmla="*/ 0 h 114"/>
                <a:gd name="T6" fmla="*/ 144 w 153"/>
                <a:gd name="T7" fmla="*/ 13 h 114"/>
                <a:gd name="T8" fmla="*/ 136 w 153"/>
                <a:gd name="T9" fmla="*/ 42 h 114"/>
                <a:gd name="T10" fmla="*/ 136 w 153"/>
                <a:gd name="T11" fmla="*/ 72 h 114"/>
                <a:gd name="T12" fmla="*/ 144 w 153"/>
                <a:gd name="T13" fmla="*/ 101 h 114"/>
                <a:gd name="T14" fmla="*/ 153 w 15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14" extrusionOk="0">
                  <a:moveTo>
                    <a:pt x="153" y="114"/>
                  </a:moveTo>
                  <a:lnTo>
                    <a:pt x="0" y="57"/>
                  </a:lnTo>
                  <a:lnTo>
                    <a:pt x="153" y="0"/>
                  </a:lnTo>
                  <a:lnTo>
                    <a:pt x="144" y="13"/>
                  </a:lnTo>
                  <a:lnTo>
                    <a:pt x="136" y="42"/>
                  </a:lnTo>
                  <a:lnTo>
                    <a:pt x="136" y="72"/>
                  </a:lnTo>
                  <a:lnTo>
                    <a:pt x="144" y="101"/>
                  </a:lnTo>
                  <a:lnTo>
                    <a:pt x="153" y="11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51" name="Freeform 404"/>
            <p:cNvSpPr/>
            <p:nvPr/>
          </p:nvSpPr>
          <p:spPr bwMode="auto">
            <a:xfrm>
              <a:off x="7291388" y="3752851"/>
              <a:ext cx="363538" cy="107949"/>
            </a:xfrm>
            <a:custGeom>
              <a:avLst/>
              <a:gdLst>
                <a:gd name="T0" fmla="*/ 0 w 687"/>
                <a:gd name="T1" fmla="*/ 34 h 204"/>
                <a:gd name="T2" fmla="*/ 24 w 687"/>
                <a:gd name="T3" fmla="*/ 56 h 204"/>
                <a:gd name="T4" fmla="*/ 163 w 687"/>
                <a:gd name="T5" fmla="*/ 151 h 204"/>
                <a:gd name="T6" fmla="*/ 245 w 687"/>
                <a:gd name="T7" fmla="*/ 190 h 204"/>
                <a:gd name="T8" fmla="*/ 298 w 687"/>
                <a:gd name="T9" fmla="*/ 203 h 204"/>
                <a:gd name="T10" fmla="*/ 323 w 687"/>
                <a:gd name="T11" fmla="*/ 204 h 204"/>
                <a:gd name="T12" fmla="*/ 348 w 687"/>
                <a:gd name="T13" fmla="*/ 201 h 204"/>
                <a:gd name="T14" fmla="*/ 405 w 687"/>
                <a:gd name="T15" fmla="*/ 185 h 204"/>
                <a:gd name="T16" fmla="*/ 495 w 687"/>
                <a:gd name="T17" fmla="*/ 139 h 204"/>
                <a:gd name="T18" fmla="*/ 658 w 687"/>
                <a:gd name="T19" fmla="*/ 26 h 204"/>
                <a:gd name="T20" fmla="*/ 687 w 687"/>
                <a:gd name="T21"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204" extrusionOk="0">
                  <a:moveTo>
                    <a:pt x="0" y="34"/>
                  </a:moveTo>
                  <a:lnTo>
                    <a:pt x="24" y="56"/>
                  </a:lnTo>
                  <a:lnTo>
                    <a:pt x="163" y="151"/>
                  </a:lnTo>
                  <a:lnTo>
                    <a:pt x="245" y="190"/>
                  </a:lnTo>
                  <a:lnTo>
                    <a:pt x="298" y="203"/>
                  </a:lnTo>
                  <a:lnTo>
                    <a:pt x="323" y="204"/>
                  </a:lnTo>
                  <a:lnTo>
                    <a:pt x="348" y="201"/>
                  </a:lnTo>
                  <a:lnTo>
                    <a:pt x="405" y="185"/>
                  </a:lnTo>
                  <a:lnTo>
                    <a:pt x="495" y="139"/>
                  </a:lnTo>
                  <a:lnTo>
                    <a:pt x="658" y="26"/>
                  </a:lnTo>
                  <a:lnTo>
                    <a:pt x="687" y="0"/>
                  </a:lnTo>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52" name="Freeform 405"/>
            <p:cNvSpPr/>
            <p:nvPr/>
          </p:nvSpPr>
          <p:spPr bwMode="auto">
            <a:xfrm>
              <a:off x="7583488" y="3744913"/>
              <a:ext cx="82550" cy="74613"/>
            </a:xfrm>
            <a:custGeom>
              <a:avLst/>
              <a:gdLst>
                <a:gd name="T0" fmla="*/ 66 w 156"/>
                <a:gd name="T1" fmla="*/ 77 h 143"/>
                <a:gd name="T2" fmla="*/ 62 w 156"/>
                <a:gd name="T3" fmla="*/ 143 h 143"/>
                <a:gd name="T4" fmla="*/ 156 w 156"/>
                <a:gd name="T5" fmla="*/ 0 h 143"/>
                <a:gd name="T6" fmla="*/ 0 w 156"/>
                <a:gd name="T7" fmla="*/ 71 h 143"/>
                <a:gd name="T8" fmla="*/ 66 w 156"/>
                <a:gd name="T9" fmla="*/ 77 h 143"/>
              </a:gdLst>
              <a:ahLst/>
              <a:cxnLst>
                <a:cxn ang="0">
                  <a:pos x="T0" y="T1"/>
                </a:cxn>
                <a:cxn ang="0">
                  <a:pos x="T2" y="T3"/>
                </a:cxn>
                <a:cxn ang="0">
                  <a:pos x="T4" y="T5"/>
                </a:cxn>
                <a:cxn ang="0">
                  <a:pos x="T6" y="T7"/>
                </a:cxn>
                <a:cxn ang="0">
                  <a:pos x="T8" y="T9"/>
                </a:cxn>
              </a:cxnLst>
              <a:rect l="0" t="0" r="r" b="b"/>
              <a:pathLst>
                <a:path w="156" h="143" extrusionOk="0">
                  <a:moveTo>
                    <a:pt x="66" y="77"/>
                  </a:moveTo>
                  <a:lnTo>
                    <a:pt x="62" y="143"/>
                  </a:lnTo>
                  <a:lnTo>
                    <a:pt x="156" y="0"/>
                  </a:lnTo>
                  <a:lnTo>
                    <a:pt x="0" y="71"/>
                  </a:lnTo>
                  <a:lnTo>
                    <a:pt x="66" y="77"/>
                  </a:lnTo>
                  <a:close/>
                </a:path>
              </a:pathLst>
            </a:custGeom>
            <a:solidFill>
              <a:srgbClr val="0000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53" name="Rectangle 406"/>
            <p:cNvSpPr>
              <a:spLocks noChangeArrowheads="1"/>
            </p:cNvSpPr>
            <p:nvPr/>
          </p:nvSpPr>
          <p:spPr bwMode="auto">
            <a:xfrm>
              <a:off x="7115175" y="3584576"/>
              <a:ext cx="236538"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H</a:t>
              </a:r>
              <a:endParaRPr lang="de-DE" sz="1800" b="0" i="0" u="none" strike="noStrike" cap="none">
                <a:ln>
                  <a:noFill/>
                </a:ln>
                <a:solidFill>
                  <a:schemeClr val="tx1"/>
                </a:solidFill>
                <a:latin typeface="Arial"/>
              </a:endParaRPr>
            </a:p>
          </p:txBody>
        </p:sp>
        <p:sp>
          <p:nvSpPr>
            <p:cNvPr id="254" name="Rectangle 407"/>
            <p:cNvSpPr>
              <a:spLocks noChangeArrowheads="1"/>
            </p:cNvSpPr>
            <p:nvPr/>
          </p:nvSpPr>
          <p:spPr bwMode="auto">
            <a:xfrm>
              <a:off x="7373938" y="3863976"/>
              <a:ext cx="258763"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255" name="Freeform 408"/>
            <p:cNvSpPr/>
            <p:nvPr/>
          </p:nvSpPr>
          <p:spPr bwMode="auto">
            <a:xfrm>
              <a:off x="6838950" y="3179763"/>
              <a:ext cx="458788" cy="373063"/>
            </a:xfrm>
            <a:custGeom>
              <a:avLst/>
              <a:gdLst>
                <a:gd name="T0" fmla="*/ 21 w 866"/>
                <a:gd name="T1" fmla="*/ 259 h 707"/>
                <a:gd name="T2" fmla="*/ 53 w 866"/>
                <a:gd name="T3" fmla="*/ 214 h 707"/>
                <a:gd name="T4" fmla="*/ 145 w 866"/>
                <a:gd name="T5" fmla="*/ 128 h 707"/>
                <a:gd name="T6" fmla="*/ 256 w 866"/>
                <a:gd name="T7" fmla="*/ 56 h 707"/>
                <a:gd name="T8" fmla="*/ 345 w 866"/>
                <a:gd name="T9" fmla="*/ 18 h 707"/>
                <a:gd name="T10" fmla="*/ 404 w 866"/>
                <a:gd name="T11" fmla="*/ 3 h 707"/>
                <a:gd name="T12" fmla="*/ 433 w 866"/>
                <a:gd name="T13" fmla="*/ 0 h 707"/>
                <a:gd name="T14" fmla="*/ 473 w 866"/>
                <a:gd name="T15" fmla="*/ 0 h 707"/>
                <a:gd name="T16" fmla="*/ 554 w 866"/>
                <a:gd name="T17" fmla="*/ 13 h 707"/>
                <a:gd name="T18" fmla="*/ 629 w 866"/>
                <a:gd name="T19" fmla="*/ 39 h 707"/>
                <a:gd name="T20" fmla="*/ 699 w 866"/>
                <a:gd name="T21" fmla="*/ 75 h 707"/>
                <a:gd name="T22" fmla="*/ 760 w 866"/>
                <a:gd name="T23" fmla="*/ 121 h 707"/>
                <a:gd name="T24" fmla="*/ 810 w 866"/>
                <a:gd name="T25" fmla="*/ 177 h 707"/>
                <a:gd name="T26" fmla="*/ 846 w 866"/>
                <a:gd name="T27" fmla="*/ 242 h 707"/>
                <a:gd name="T28" fmla="*/ 865 w 866"/>
                <a:gd name="T29" fmla="*/ 314 h 707"/>
                <a:gd name="T30" fmla="*/ 866 w 866"/>
                <a:gd name="T31" fmla="*/ 352 h 707"/>
                <a:gd name="T32" fmla="*/ 861 w 866"/>
                <a:gd name="T33" fmla="*/ 384 h 707"/>
                <a:gd name="T34" fmla="*/ 842 w 866"/>
                <a:gd name="T35" fmla="*/ 443 h 707"/>
                <a:gd name="T36" fmla="*/ 813 w 866"/>
                <a:gd name="T37" fmla="*/ 495 h 707"/>
                <a:gd name="T38" fmla="*/ 776 w 866"/>
                <a:gd name="T39" fmla="*/ 543 h 707"/>
                <a:gd name="T40" fmla="*/ 731 w 866"/>
                <a:gd name="T41" fmla="*/ 583 h 707"/>
                <a:gd name="T42" fmla="*/ 679 w 866"/>
                <a:gd name="T43" fmla="*/ 617 h 707"/>
                <a:gd name="T44" fmla="*/ 596 w 866"/>
                <a:gd name="T45" fmla="*/ 661 h 707"/>
                <a:gd name="T46" fmla="*/ 472 w 866"/>
                <a:gd name="T47" fmla="*/ 695 h 707"/>
                <a:gd name="T48" fmla="*/ 344 w 866"/>
                <a:gd name="T49" fmla="*/ 707 h 707"/>
                <a:gd name="T50" fmla="*/ 223 w 866"/>
                <a:gd name="T51" fmla="*/ 697 h 707"/>
                <a:gd name="T52" fmla="*/ 144 w 866"/>
                <a:gd name="T53" fmla="*/ 674 h 707"/>
                <a:gd name="T54" fmla="*/ 96 w 866"/>
                <a:gd name="T55" fmla="*/ 652 h 707"/>
                <a:gd name="T56" fmla="*/ 74 w 866"/>
                <a:gd name="T57" fmla="*/ 638 h 707"/>
                <a:gd name="T58" fmla="*/ 53 w 866"/>
                <a:gd name="T59" fmla="*/ 617 h 707"/>
                <a:gd name="T60" fmla="*/ 23 w 866"/>
                <a:gd name="T61" fmla="*/ 561 h 707"/>
                <a:gd name="T62" fmla="*/ 1 w 866"/>
                <a:gd name="T63" fmla="*/ 482 h 707"/>
                <a:gd name="T64" fmla="*/ 0 w 866"/>
                <a:gd name="T65" fmla="*/ 468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6" h="707" extrusionOk="0">
                  <a:moveTo>
                    <a:pt x="21" y="259"/>
                  </a:moveTo>
                  <a:lnTo>
                    <a:pt x="53" y="214"/>
                  </a:lnTo>
                  <a:lnTo>
                    <a:pt x="145" y="128"/>
                  </a:lnTo>
                  <a:lnTo>
                    <a:pt x="256" y="56"/>
                  </a:lnTo>
                  <a:lnTo>
                    <a:pt x="345" y="18"/>
                  </a:lnTo>
                  <a:lnTo>
                    <a:pt x="404" y="3"/>
                  </a:lnTo>
                  <a:lnTo>
                    <a:pt x="433" y="0"/>
                  </a:lnTo>
                  <a:lnTo>
                    <a:pt x="473" y="0"/>
                  </a:lnTo>
                  <a:lnTo>
                    <a:pt x="554" y="13"/>
                  </a:lnTo>
                  <a:lnTo>
                    <a:pt x="629" y="39"/>
                  </a:lnTo>
                  <a:lnTo>
                    <a:pt x="699" y="75"/>
                  </a:lnTo>
                  <a:lnTo>
                    <a:pt x="760" y="121"/>
                  </a:lnTo>
                  <a:lnTo>
                    <a:pt x="810" y="177"/>
                  </a:lnTo>
                  <a:lnTo>
                    <a:pt x="846" y="242"/>
                  </a:lnTo>
                  <a:lnTo>
                    <a:pt x="865" y="314"/>
                  </a:lnTo>
                  <a:lnTo>
                    <a:pt x="866" y="352"/>
                  </a:lnTo>
                  <a:lnTo>
                    <a:pt x="861" y="384"/>
                  </a:lnTo>
                  <a:lnTo>
                    <a:pt x="842" y="443"/>
                  </a:lnTo>
                  <a:lnTo>
                    <a:pt x="813" y="495"/>
                  </a:lnTo>
                  <a:lnTo>
                    <a:pt x="776" y="543"/>
                  </a:lnTo>
                  <a:lnTo>
                    <a:pt x="731" y="583"/>
                  </a:lnTo>
                  <a:lnTo>
                    <a:pt x="679" y="617"/>
                  </a:lnTo>
                  <a:lnTo>
                    <a:pt x="596" y="661"/>
                  </a:lnTo>
                  <a:lnTo>
                    <a:pt x="472" y="695"/>
                  </a:lnTo>
                  <a:lnTo>
                    <a:pt x="344" y="707"/>
                  </a:lnTo>
                  <a:lnTo>
                    <a:pt x="223" y="697"/>
                  </a:lnTo>
                  <a:lnTo>
                    <a:pt x="144" y="674"/>
                  </a:lnTo>
                  <a:lnTo>
                    <a:pt x="96" y="652"/>
                  </a:lnTo>
                  <a:lnTo>
                    <a:pt x="74" y="638"/>
                  </a:lnTo>
                  <a:lnTo>
                    <a:pt x="53" y="617"/>
                  </a:lnTo>
                  <a:lnTo>
                    <a:pt x="23" y="561"/>
                  </a:lnTo>
                  <a:lnTo>
                    <a:pt x="1" y="482"/>
                  </a:lnTo>
                  <a:lnTo>
                    <a:pt x="0" y="468"/>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56" name="Freeform 409"/>
            <p:cNvSpPr/>
            <p:nvPr/>
          </p:nvSpPr>
          <p:spPr bwMode="auto">
            <a:xfrm>
              <a:off x="7043738" y="3168651"/>
              <a:ext cx="31750" cy="22225"/>
            </a:xfrm>
            <a:custGeom>
              <a:avLst/>
              <a:gdLst>
                <a:gd name="T0" fmla="*/ 0 w 60"/>
                <a:gd name="T1" fmla="*/ 0 h 44"/>
                <a:gd name="T2" fmla="*/ 60 w 60"/>
                <a:gd name="T3" fmla="*/ 19 h 44"/>
                <a:gd name="T4" fmla="*/ 2 w 60"/>
                <a:gd name="T5" fmla="*/ 44 h 44"/>
                <a:gd name="T6" fmla="*/ 8 w 60"/>
                <a:gd name="T7" fmla="*/ 34 h 44"/>
                <a:gd name="T8" fmla="*/ 6 w 60"/>
                <a:gd name="T9" fmla="*/ 11 h 44"/>
                <a:gd name="T10" fmla="*/ 0 w 60"/>
                <a:gd name="T11" fmla="*/ 0 h 44"/>
              </a:gdLst>
              <a:ahLst/>
              <a:cxnLst>
                <a:cxn ang="0">
                  <a:pos x="T0" y="T1"/>
                </a:cxn>
                <a:cxn ang="0">
                  <a:pos x="T2" y="T3"/>
                </a:cxn>
                <a:cxn ang="0">
                  <a:pos x="T4" y="T5"/>
                </a:cxn>
                <a:cxn ang="0">
                  <a:pos x="T6" y="T7"/>
                </a:cxn>
                <a:cxn ang="0">
                  <a:pos x="T8" y="T9"/>
                </a:cxn>
                <a:cxn ang="0">
                  <a:pos x="T10" y="T11"/>
                </a:cxn>
              </a:cxnLst>
              <a:rect l="0" t="0" r="r" b="b"/>
              <a:pathLst>
                <a:path w="60" h="44" extrusionOk="0">
                  <a:moveTo>
                    <a:pt x="0" y="0"/>
                  </a:moveTo>
                  <a:lnTo>
                    <a:pt x="60" y="19"/>
                  </a:lnTo>
                  <a:lnTo>
                    <a:pt x="2" y="44"/>
                  </a:lnTo>
                  <a:lnTo>
                    <a:pt x="8" y="34"/>
                  </a:lnTo>
                  <a:lnTo>
                    <a:pt x="6" y="11"/>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57" name="Freeform 410"/>
            <p:cNvSpPr/>
            <p:nvPr/>
          </p:nvSpPr>
          <p:spPr bwMode="auto">
            <a:xfrm>
              <a:off x="7288213" y="3340101"/>
              <a:ext cx="22225" cy="31750"/>
            </a:xfrm>
            <a:custGeom>
              <a:avLst/>
              <a:gdLst>
                <a:gd name="T0" fmla="*/ 43 w 43"/>
                <a:gd name="T1" fmla="*/ 2 h 60"/>
                <a:gd name="T2" fmla="*/ 17 w 43"/>
                <a:gd name="T3" fmla="*/ 60 h 60"/>
                <a:gd name="T4" fmla="*/ 0 w 43"/>
                <a:gd name="T5" fmla="*/ 0 h 60"/>
                <a:gd name="T6" fmla="*/ 10 w 43"/>
                <a:gd name="T7" fmla="*/ 5 h 60"/>
                <a:gd name="T8" fmla="*/ 33 w 43"/>
                <a:gd name="T9" fmla="*/ 8 h 60"/>
                <a:gd name="T10" fmla="*/ 43 w 43"/>
                <a:gd name="T11" fmla="*/ 2 h 60"/>
              </a:gdLst>
              <a:ahLst/>
              <a:cxnLst>
                <a:cxn ang="0">
                  <a:pos x="T0" y="T1"/>
                </a:cxn>
                <a:cxn ang="0">
                  <a:pos x="T2" y="T3"/>
                </a:cxn>
                <a:cxn ang="0">
                  <a:pos x="T4" y="T5"/>
                </a:cxn>
                <a:cxn ang="0">
                  <a:pos x="T6" y="T7"/>
                </a:cxn>
                <a:cxn ang="0">
                  <a:pos x="T8" y="T9"/>
                </a:cxn>
                <a:cxn ang="0">
                  <a:pos x="T10" y="T11"/>
                </a:cxn>
              </a:cxnLst>
              <a:rect l="0" t="0" r="r" b="b"/>
              <a:pathLst>
                <a:path w="43" h="60" extrusionOk="0">
                  <a:moveTo>
                    <a:pt x="43" y="2"/>
                  </a:moveTo>
                  <a:lnTo>
                    <a:pt x="17" y="60"/>
                  </a:lnTo>
                  <a:lnTo>
                    <a:pt x="0" y="0"/>
                  </a:lnTo>
                  <a:lnTo>
                    <a:pt x="10" y="5"/>
                  </a:lnTo>
                  <a:lnTo>
                    <a:pt x="33" y="8"/>
                  </a:lnTo>
                  <a:lnTo>
                    <a:pt x="43" y="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58" name="Freeform 411"/>
            <p:cNvSpPr/>
            <p:nvPr/>
          </p:nvSpPr>
          <p:spPr bwMode="auto">
            <a:xfrm>
              <a:off x="6873875" y="3513138"/>
              <a:ext cx="31750" cy="28575"/>
            </a:xfrm>
            <a:custGeom>
              <a:avLst/>
              <a:gdLst>
                <a:gd name="T0" fmla="*/ 34 w 60"/>
                <a:gd name="T1" fmla="*/ 54 h 54"/>
                <a:gd name="T2" fmla="*/ 0 w 60"/>
                <a:gd name="T3" fmla="*/ 0 h 54"/>
                <a:gd name="T4" fmla="*/ 60 w 60"/>
                <a:gd name="T5" fmla="*/ 19 h 54"/>
                <a:gd name="T6" fmla="*/ 49 w 60"/>
                <a:gd name="T7" fmla="*/ 23 h 54"/>
                <a:gd name="T8" fmla="*/ 36 w 60"/>
                <a:gd name="T9" fmla="*/ 42 h 54"/>
                <a:gd name="T10" fmla="*/ 34 w 60"/>
                <a:gd name="T11" fmla="*/ 54 h 54"/>
              </a:gdLst>
              <a:ahLst/>
              <a:cxnLst>
                <a:cxn ang="0">
                  <a:pos x="T0" y="T1"/>
                </a:cxn>
                <a:cxn ang="0">
                  <a:pos x="T2" y="T3"/>
                </a:cxn>
                <a:cxn ang="0">
                  <a:pos x="T4" y="T5"/>
                </a:cxn>
                <a:cxn ang="0">
                  <a:pos x="T6" y="T7"/>
                </a:cxn>
                <a:cxn ang="0">
                  <a:pos x="T8" y="T9"/>
                </a:cxn>
                <a:cxn ang="0">
                  <a:pos x="T10" y="T11"/>
                </a:cxn>
              </a:cxnLst>
              <a:rect l="0" t="0" r="r" b="b"/>
              <a:pathLst>
                <a:path w="60" h="54" extrusionOk="0">
                  <a:moveTo>
                    <a:pt x="34" y="54"/>
                  </a:moveTo>
                  <a:lnTo>
                    <a:pt x="0" y="0"/>
                  </a:lnTo>
                  <a:lnTo>
                    <a:pt x="60" y="19"/>
                  </a:lnTo>
                  <a:lnTo>
                    <a:pt x="49" y="23"/>
                  </a:lnTo>
                  <a:lnTo>
                    <a:pt x="36" y="42"/>
                  </a:lnTo>
                  <a:lnTo>
                    <a:pt x="34" y="5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59" name="Freeform 412"/>
            <p:cNvSpPr/>
            <p:nvPr/>
          </p:nvSpPr>
          <p:spPr bwMode="auto">
            <a:xfrm>
              <a:off x="7764462" y="2687637"/>
              <a:ext cx="1035050" cy="854075"/>
            </a:xfrm>
            <a:custGeom>
              <a:avLst/>
              <a:gdLst>
                <a:gd name="T0" fmla="*/ 183 w 1955"/>
                <a:gd name="T1" fmla="*/ 249 h 1612"/>
                <a:gd name="T2" fmla="*/ 196 w 1955"/>
                <a:gd name="T3" fmla="*/ 241 h 1612"/>
                <a:gd name="T4" fmla="*/ 326 w 1955"/>
                <a:gd name="T5" fmla="*/ 164 h 1612"/>
                <a:gd name="T6" fmla="*/ 483 w 1955"/>
                <a:gd name="T7" fmla="*/ 91 h 1612"/>
                <a:gd name="T8" fmla="*/ 602 w 1955"/>
                <a:gd name="T9" fmla="*/ 48 h 1612"/>
                <a:gd name="T10" fmla="*/ 730 w 1955"/>
                <a:gd name="T11" fmla="*/ 15 h 1612"/>
                <a:gd name="T12" fmla="*/ 859 w 1955"/>
                <a:gd name="T13" fmla="*/ 0 h 1612"/>
                <a:gd name="T14" fmla="*/ 922 w 1955"/>
                <a:gd name="T15" fmla="*/ 3 h 1612"/>
                <a:gd name="T16" fmla="*/ 984 w 1955"/>
                <a:gd name="T17" fmla="*/ 9 h 1612"/>
                <a:gd name="T18" fmla="*/ 1111 w 1955"/>
                <a:gd name="T19" fmla="*/ 30 h 1612"/>
                <a:gd name="T20" fmla="*/ 1237 w 1955"/>
                <a:gd name="T21" fmla="*/ 61 h 1612"/>
                <a:gd name="T22" fmla="*/ 1360 w 1955"/>
                <a:gd name="T23" fmla="*/ 101 h 1612"/>
                <a:gd name="T24" fmla="*/ 1476 w 1955"/>
                <a:gd name="T25" fmla="*/ 149 h 1612"/>
                <a:gd name="T26" fmla="*/ 1583 w 1955"/>
                <a:gd name="T27" fmla="*/ 203 h 1612"/>
                <a:gd name="T28" fmla="*/ 1678 w 1955"/>
                <a:gd name="T29" fmla="*/ 267 h 1612"/>
                <a:gd name="T30" fmla="*/ 1759 w 1955"/>
                <a:gd name="T31" fmla="*/ 336 h 1612"/>
                <a:gd name="T32" fmla="*/ 1790 w 1955"/>
                <a:gd name="T33" fmla="*/ 372 h 1612"/>
                <a:gd name="T34" fmla="*/ 1821 w 1955"/>
                <a:gd name="T35" fmla="*/ 409 h 1612"/>
                <a:gd name="T36" fmla="*/ 1868 w 1955"/>
                <a:gd name="T37" fmla="*/ 477 h 1612"/>
                <a:gd name="T38" fmla="*/ 1906 w 1955"/>
                <a:gd name="T39" fmla="*/ 543 h 1612"/>
                <a:gd name="T40" fmla="*/ 1932 w 1955"/>
                <a:gd name="T41" fmla="*/ 606 h 1612"/>
                <a:gd name="T42" fmla="*/ 1947 w 1955"/>
                <a:gd name="T43" fmla="*/ 668 h 1612"/>
                <a:gd name="T44" fmla="*/ 1955 w 1955"/>
                <a:gd name="T45" fmla="*/ 735 h 1612"/>
                <a:gd name="T46" fmla="*/ 1955 w 1955"/>
                <a:gd name="T47" fmla="*/ 838 h 1612"/>
                <a:gd name="T48" fmla="*/ 1946 w 1955"/>
                <a:gd name="T49" fmla="*/ 918 h 1612"/>
                <a:gd name="T50" fmla="*/ 1942 w 1955"/>
                <a:gd name="T51" fmla="*/ 958 h 1612"/>
                <a:gd name="T52" fmla="*/ 1924 w 1955"/>
                <a:gd name="T53" fmla="*/ 1043 h 1612"/>
                <a:gd name="T54" fmla="*/ 1898 w 1955"/>
                <a:gd name="T55" fmla="*/ 1126 h 1612"/>
                <a:gd name="T56" fmla="*/ 1865 w 1955"/>
                <a:gd name="T57" fmla="*/ 1211 h 1612"/>
                <a:gd name="T58" fmla="*/ 1822 w 1955"/>
                <a:gd name="T59" fmla="*/ 1292 h 1612"/>
                <a:gd name="T60" fmla="*/ 1770 w 1955"/>
                <a:gd name="T61" fmla="*/ 1368 h 1612"/>
                <a:gd name="T62" fmla="*/ 1707 w 1955"/>
                <a:gd name="T63" fmla="*/ 1439 h 1612"/>
                <a:gd name="T64" fmla="*/ 1633 w 1955"/>
                <a:gd name="T65" fmla="*/ 1502 h 1612"/>
                <a:gd name="T66" fmla="*/ 1593 w 1955"/>
                <a:gd name="T67" fmla="*/ 1530 h 1612"/>
                <a:gd name="T68" fmla="*/ 1550 w 1955"/>
                <a:gd name="T69" fmla="*/ 1554 h 1612"/>
                <a:gd name="T70" fmla="*/ 1449 w 1955"/>
                <a:gd name="T71" fmla="*/ 1589 h 1612"/>
                <a:gd name="T72" fmla="*/ 1337 w 1955"/>
                <a:gd name="T73" fmla="*/ 1606 h 1612"/>
                <a:gd name="T74" fmla="*/ 1217 w 1955"/>
                <a:gd name="T75" fmla="*/ 1612 h 1612"/>
                <a:gd name="T76" fmla="*/ 1093 w 1955"/>
                <a:gd name="T77" fmla="*/ 1605 h 1612"/>
                <a:gd name="T78" fmla="*/ 971 w 1955"/>
                <a:gd name="T79" fmla="*/ 1590 h 1612"/>
                <a:gd name="T80" fmla="*/ 795 w 1955"/>
                <a:gd name="T81" fmla="*/ 1556 h 1612"/>
                <a:gd name="T82" fmla="*/ 694 w 1955"/>
                <a:gd name="T83" fmla="*/ 1530 h 1612"/>
                <a:gd name="T84" fmla="*/ 599 w 1955"/>
                <a:gd name="T85" fmla="*/ 1499 h 1612"/>
                <a:gd name="T86" fmla="*/ 419 w 1955"/>
                <a:gd name="T87" fmla="*/ 1420 h 1612"/>
                <a:gd name="T88" fmla="*/ 261 w 1955"/>
                <a:gd name="T89" fmla="*/ 1324 h 1612"/>
                <a:gd name="T90" fmla="*/ 166 w 1955"/>
                <a:gd name="T91" fmla="*/ 1246 h 1612"/>
                <a:gd name="T92" fmla="*/ 114 w 1955"/>
                <a:gd name="T93" fmla="*/ 1194 h 1612"/>
                <a:gd name="T94" fmla="*/ 94 w 1955"/>
                <a:gd name="T95" fmla="*/ 1168 h 1612"/>
                <a:gd name="T96" fmla="*/ 75 w 1955"/>
                <a:gd name="T97" fmla="*/ 1144 h 1612"/>
                <a:gd name="T98" fmla="*/ 46 w 1955"/>
                <a:gd name="T99" fmla="*/ 1093 h 1612"/>
                <a:gd name="T100" fmla="*/ 19 w 1955"/>
                <a:gd name="T101" fmla="*/ 1021 h 1612"/>
                <a:gd name="T102" fmla="*/ 0 w 1955"/>
                <a:gd name="T103" fmla="*/ 909 h 1612"/>
                <a:gd name="T104" fmla="*/ 2 w 1955"/>
                <a:gd name="T105" fmla="*/ 892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55" h="1612" extrusionOk="0">
                  <a:moveTo>
                    <a:pt x="183" y="249"/>
                  </a:moveTo>
                  <a:lnTo>
                    <a:pt x="196" y="241"/>
                  </a:lnTo>
                  <a:lnTo>
                    <a:pt x="326" y="164"/>
                  </a:lnTo>
                  <a:lnTo>
                    <a:pt x="483" y="91"/>
                  </a:lnTo>
                  <a:lnTo>
                    <a:pt x="602" y="48"/>
                  </a:lnTo>
                  <a:lnTo>
                    <a:pt x="730" y="15"/>
                  </a:lnTo>
                  <a:lnTo>
                    <a:pt x="859" y="0"/>
                  </a:lnTo>
                  <a:lnTo>
                    <a:pt x="922" y="3"/>
                  </a:lnTo>
                  <a:lnTo>
                    <a:pt x="984" y="9"/>
                  </a:lnTo>
                  <a:lnTo>
                    <a:pt x="1111" y="30"/>
                  </a:lnTo>
                  <a:lnTo>
                    <a:pt x="1237" y="61"/>
                  </a:lnTo>
                  <a:lnTo>
                    <a:pt x="1360" y="101"/>
                  </a:lnTo>
                  <a:lnTo>
                    <a:pt x="1476" y="149"/>
                  </a:lnTo>
                  <a:lnTo>
                    <a:pt x="1583" y="203"/>
                  </a:lnTo>
                  <a:lnTo>
                    <a:pt x="1678" y="267"/>
                  </a:lnTo>
                  <a:lnTo>
                    <a:pt x="1759" y="336"/>
                  </a:lnTo>
                  <a:lnTo>
                    <a:pt x="1790" y="372"/>
                  </a:lnTo>
                  <a:lnTo>
                    <a:pt x="1821" y="409"/>
                  </a:lnTo>
                  <a:lnTo>
                    <a:pt x="1868" y="477"/>
                  </a:lnTo>
                  <a:lnTo>
                    <a:pt x="1906" y="543"/>
                  </a:lnTo>
                  <a:lnTo>
                    <a:pt x="1932" y="606"/>
                  </a:lnTo>
                  <a:lnTo>
                    <a:pt x="1947" y="668"/>
                  </a:lnTo>
                  <a:lnTo>
                    <a:pt x="1955" y="735"/>
                  </a:lnTo>
                  <a:lnTo>
                    <a:pt x="1955" y="838"/>
                  </a:lnTo>
                  <a:lnTo>
                    <a:pt x="1946" y="918"/>
                  </a:lnTo>
                  <a:lnTo>
                    <a:pt x="1942" y="958"/>
                  </a:lnTo>
                  <a:lnTo>
                    <a:pt x="1924" y="1043"/>
                  </a:lnTo>
                  <a:lnTo>
                    <a:pt x="1898" y="1126"/>
                  </a:lnTo>
                  <a:lnTo>
                    <a:pt x="1865" y="1211"/>
                  </a:lnTo>
                  <a:lnTo>
                    <a:pt x="1822" y="1292"/>
                  </a:lnTo>
                  <a:lnTo>
                    <a:pt x="1770" y="1368"/>
                  </a:lnTo>
                  <a:lnTo>
                    <a:pt x="1707" y="1439"/>
                  </a:lnTo>
                  <a:lnTo>
                    <a:pt x="1633" y="1502"/>
                  </a:lnTo>
                  <a:lnTo>
                    <a:pt x="1593" y="1530"/>
                  </a:lnTo>
                  <a:lnTo>
                    <a:pt x="1550" y="1554"/>
                  </a:lnTo>
                  <a:lnTo>
                    <a:pt x="1449" y="1589"/>
                  </a:lnTo>
                  <a:lnTo>
                    <a:pt x="1337" y="1606"/>
                  </a:lnTo>
                  <a:lnTo>
                    <a:pt x="1217" y="1612"/>
                  </a:lnTo>
                  <a:lnTo>
                    <a:pt x="1093" y="1605"/>
                  </a:lnTo>
                  <a:lnTo>
                    <a:pt x="971" y="1590"/>
                  </a:lnTo>
                  <a:lnTo>
                    <a:pt x="795" y="1556"/>
                  </a:lnTo>
                  <a:lnTo>
                    <a:pt x="694" y="1530"/>
                  </a:lnTo>
                  <a:lnTo>
                    <a:pt x="599" y="1499"/>
                  </a:lnTo>
                  <a:lnTo>
                    <a:pt x="419" y="1420"/>
                  </a:lnTo>
                  <a:lnTo>
                    <a:pt x="261" y="1324"/>
                  </a:lnTo>
                  <a:lnTo>
                    <a:pt x="166" y="1246"/>
                  </a:lnTo>
                  <a:lnTo>
                    <a:pt x="114" y="1194"/>
                  </a:lnTo>
                  <a:lnTo>
                    <a:pt x="94" y="1168"/>
                  </a:lnTo>
                  <a:lnTo>
                    <a:pt x="75" y="1144"/>
                  </a:lnTo>
                  <a:lnTo>
                    <a:pt x="46" y="1093"/>
                  </a:lnTo>
                  <a:lnTo>
                    <a:pt x="19" y="1021"/>
                  </a:lnTo>
                  <a:lnTo>
                    <a:pt x="0" y="909"/>
                  </a:lnTo>
                  <a:lnTo>
                    <a:pt x="2" y="89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60" name="Freeform 413"/>
            <p:cNvSpPr/>
            <p:nvPr/>
          </p:nvSpPr>
          <p:spPr bwMode="auto">
            <a:xfrm>
              <a:off x="8226425" y="2676526"/>
              <a:ext cx="33338" cy="22225"/>
            </a:xfrm>
            <a:custGeom>
              <a:avLst/>
              <a:gdLst>
                <a:gd name="T0" fmla="*/ 4 w 62"/>
                <a:gd name="T1" fmla="*/ 0 h 43"/>
                <a:gd name="T2" fmla="*/ 62 w 62"/>
                <a:gd name="T3" fmla="*/ 28 h 43"/>
                <a:gd name="T4" fmla="*/ 0 w 62"/>
                <a:gd name="T5" fmla="*/ 43 h 43"/>
                <a:gd name="T6" fmla="*/ 7 w 62"/>
                <a:gd name="T7" fmla="*/ 35 h 43"/>
                <a:gd name="T8" fmla="*/ 8 w 62"/>
                <a:gd name="T9" fmla="*/ 10 h 43"/>
                <a:gd name="T10" fmla="*/ 4 w 62"/>
                <a:gd name="T11" fmla="*/ 0 h 43"/>
              </a:gdLst>
              <a:ahLst/>
              <a:cxnLst>
                <a:cxn ang="0">
                  <a:pos x="T0" y="T1"/>
                </a:cxn>
                <a:cxn ang="0">
                  <a:pos x="T2" y="T3"/>
                </a:cxn>
                <a:cxn ang="0">
                  <a:pos x="T4" y="T5"/>
                </a:cxn>
                <a:cxn ang="0">
                  <a:pos x="T6" y="T7"/>
                </a:cxn>
                <a:cxn ang="0">
                  <a:pos x="T8" y="T9"/>
                </a:cxn>
                <a:cxn ang="0">
                  <a:pos x="T10" y="T11"/>
                </a:cxn>
              </a:cxnLst>
              <a:rect l="0" t="0" r="r" b="b"/>
              <a:pathLst>
                <a:path w="62" h="43" extrusionOk="0">
                  <a:moveTo>
                    <a:pt x="4" y="0"/>
                  </a:moveTo>
                  <a:lnTo>
                    <a:pt x="62" y="28"/>
                  </a:lnTo>
                  <a:lnTo>
                    <a:pt x="0" y="43"/>
                  </a:lnTo>
                  <a:lnTo>
                    <a:pt x="7" y="35"/>
                  </a:lnTo>
                  <a:lnTo>
                    <a:pt x="8" y="10"/>
                  </a:lnTo>
                  <a:lnTo>
                    <a:pt x="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1" name="Freeform 414"/>
            <p:cNvSpPr/>
            <p:nvPr/>
          </p:nvSpPr>
          <p:spPr bwMode="auto">
            <a:xfrm>
              <a:off x="8686800" y="2857501"/>
              <a:ext cx="30162" cy="33338"/>
            </a:xfrm>
            <a:custGeom>
              <a:avLst/>
              <a:gdLst>
                <a:gd name="T0" fmla="*/ 34 w 56"/>
                <a:gd name="T1" fmla="*/ 0 h 61"/>
                <a:gd name="T2" fmla="*/ 56 w 56"/>
                <a:gd name="T3" fmla="*/ 61 h 61"/>
                <a:gd name="T4" fmla="*/ 0 w 56"/>
                <a:gd name="T5" fmla="*/ 28 h 61"/>
                <a:gd name="T6" fmla="*/ 11 w 56"/>
                <a:gd name="T7" fmla="*/ 26 h 61"/>
                <a:gd name="T8" fmla="*/ 30 w 56"/>
                <a:gd name="T9" fmla="*/ 10 h 61"/>
                <a:gd name="T10" fmla="*/ 34 w 56"/>
                <a:gd name="T11" fmla="*/ 0 h 61"/>
              </a:gdLst>
              <a:ahLst/>
              <a:cxnLst>
                <a:cxn ang="0">
                  <a:pos x="T0" y="T1"/>
                </a:cxn>
                <a:cxn ang="0">
                  <a:pos x="T2" y="T3"/>
                </a:cxn>
                <a:cxn ang="0">
                  <a:pos x="T4" y="T5"/>
                </a:cxn>
                <a:cxn ang="0">
                  <a:pos x="T6" y="T7"/>
                </a:cxn>
                <a:cxn ang="0">
                  <a:pos x="T8" y="T9"/>
                </a:cxn>
                <a:cxn ang="0">
                  <a:pos x="T10" y="T11"/>
                </a:cxn>
              </a:cxnLst>
              <a:rect l="0" t="0" r="r" b="b"/>
              <a:pathLst>
                <a:path w="56" h="61" extrusionOk="0">
                  <a:moveTo>
                    <a:pt x="34" y="0"/>
                  </a:moveTo>
                  <a:lnTo>
                    <a:pt x="56" y="61"/>
                  </a:lnTo>
                  <a:lnTo>
                    <a:pt x="0" y="28"/>
                  </a:lnTo>
                  <a:lnTo>
                    <a:pt x="11" y="26"/>
                  </a:lnTo>
                  <a:lnTo>
                    <a:pt x="30" y="10"/>
                  </a:lnTo>
                  <a:lnTo>
                    <a:pt x="3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2" name="Freeform 415"/>
            <p:cNvSpPr/>
            <p:nvPr/>
          </p:nvSpPr>
          <p:spPr bwMode="auto">
            <a:xfrm>
              <a:off x="8786813" y="3146426"/>
              <a:ext cx="22225" cy="33338"/>
            </a:xfrm>
            <a:custGeom>
              <a:avLst/>
              <a:gdLst>
                <a:gd name="T0" fmla="*/ 43 w 43"/>
                <a:gd name="T1" fmla="*/ 4 h 62"/>
                <a:gd name="T2" fmla="*/ 15 w 43"/>
                <a:gd name="T3" fmla="*/ 62 h 62"/>
                <a:gd name="T4" fmla="*/ 0 w 43"/>
                <a:gd name="T5" fmla="*/ 0 h 62"/>
                <a:gd name="T6" fmla="*/ 10 w 43"/>
                <a:gd name="T7" fmla="*/ 7 h 62"/>
                <a:gd name="T8" fmla="*/ 33 w 43"/>
                <a:gd name="T9" fmla="*/ 9 h 62"/>
                <a:gd name="T10" fmla="*/ 43 w 43"/>
                <a:gd name="T11" fmla="*/ 4 h 62"/>
              </a:gdLst>
              <a:ahLst/>
              <a:cxnLst>
                <a:cxn ang="0">
                  <a:pos x="T0" y="T1"/>
                </a:cxn>
                <a:cxn ang="0">
                  <a:pos x="T2" y="T3"/>
                </a:cxn>
                <a:cxn ang="0">
                  <a:pos x="T4" y="T5"/>
                </a:cxn>
                <a:cxn ang="0">
                  <a:pos x="T6" y="T7"/>
                </a:cxn>
                <a:cxn ang="0">
                  <a:pos x="T8" y="T9"/>
                </a:cxn>
                <a:cxn ang="0">
                  <a:pos x="T10" y="T11"/>
                </a:cxn>
              </a:cxnLst>
              <a:rect l="0" t="0" r="r" b="b"/>
              <a:pathLst>
                <a:path w="43" h="62" extrusionOk="0">
                  <a:moveTo>
                    <a:pt x="43" y="4"/>
                  </a:moveTo>
                  <a:lnTo>
                    <a:pt x="15" y="62"/>
                  </a:lnTo>
                  <a:lnTo>
                    <a:pt x="0" y="0"/>
                  </a:lnTo>
                  <a:lnTo>
                    <a:pt x="10" y="7"/>
                  </a:lnTo>
                  <a:lnTo>
                    <a:pt x="33" y="9"/>
                  </a:lnTo>
                  <a:lnTo>
                    <a:pt x="43" y="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3" name="Freeform 416"/>
            <p:cNvSpPr/>
            <p:nvPr/>
          </p:nvSpPr>
          <p:spPr bwMode="auto">
            <a:xfrm>
              <a:off x="8602663" y="3473451"/>
              <a:ext cx="33338" cy="26988"/>
            </a:xfrm>
            <a:custGeom>
              <a:avLst/>
              <a:gdLst>
                <a:gd name="T0" fmla="*/ 62 w 62"/>
                <a:gd name="T1" fmla="*/ 37 h 50"/>
                <a:gd name="T2" fmla="*/ 0 w 62"/>
                <a:gd name="T3" fmla="*/ 50 h 50"/>
                <a:gd name="T4" fmla="*/ 39 w 62"/>
                <a:gd name="T5" fmla="*/ 0 h 50"/>
                <a:gd name="T6" fmla="*/ 39 w 62"/>
                <a:gd name="T7" fmla="*/ 11 h 50"/>
                <a:gd name="T8" fmla="*/ 52 w 62"/>
                <a:gd name="T9" fmla="*/ 32 h 50"/>
                <a:gd name="T10" fmla="*/ 62 w 62"/>
                <a:gd name="T11" fmla="*/ 37 h 50"/>
              </a:gdLst>
              <a:ahLst/>
              <a:cxnLst>
                <a:cxn ang="0">
                  <a:pos x="T0" y="T1"/>
                </a:cxn>
                <a:cxn ang="0">
                  <a:pos x="T2" y="T3"/>
                </a:cxn>
                <a:cxn ang="0">
                  <a:pos x="T4" y="T5"/>
                </a:cxn>
                <a:cxn ang="0">
                  <a:pos x="T6" y="T7"/>
                </a:cxn>
                <a:cxn ang="0">
                  <a:pos x="T8" y="T9"/>
                </a:cxn>
                <a:cxn ang="0">
                  <a:pos x="T10" y="T11"/>
                </a:cxn>
              </a:cxnLst>
              <a:rect l="0" t="0" r="r" b="b"/>
              <a:pathLst>
                <a:path w="62" h="50" extrusionOk="0">
                  <a:moveTo>
                    <a:pt x="62" y="37"/>
                  </a:moveTo>
                  <a:lnTo>
                    <a:pt x="0" y="50"/>
                  </a:lnTo>
                  <a:lnTo>
                    <a:pt x="39" y="0"/>
                  </a:lnTo>
                  <a:lnTo>
                    <a:pt x="39" y="11"/>
                  </a:lnTo>
                  <a:lnTo>
                    <a:pt x="52" y="32"/>
                  </a:lnTo>
                  <a:lnTo>
                    <a:pt x="62" y="3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4" name="Freeform 417"/>
            <p:cNvSpPr/>
            <p:nvPr/>
          </p:nvSpPr>
          <p:spPr bwMode="auto">
            <a:xfrm>
              <a:off x="8126413" y="3492500"/>
              <a:ext cx="34925" cy="23813"/>
            </a:xfrm>
            <a:custGeom>
              <a:avLst/>
              <a:gdLst>
                <a:gd name="T0" fmla="*/ 52 w 65"/>
                <a:gd name="T1" fmla="*/ 43 h 43"/>
                <a:gd name="T2" fmla="*/ 0 w 65"/>
                <a:gd name="T3" fmla="*/ 4 h 43"/>
                <a:gd name="T4" fmla="*/ 65 w 65"/>
                <a:gd name="T5" fmla="*/ 0 h 43"/>
                <a:gd name="T6" fmla="*/ 56 w 65"/>
                <a:gd name="T7" fmla="*/ 9 h 43"/>
                <a:gd name="T8" fmla="*/ 49 w 65"/>
                <a:gd name="T9" fmla="*/ 30 h 43"/>
                <a:gd name="T10" fmla="*/ 52 w 65"/>
                <a:gd name="T11" fmla="*/ 43 h 43"/>
              </a:gdLst>
              <a:ahLst/>
              <a:cxnLst>
                <a:cxn ang="0">
                  <a:pos x="T0" y="T1"/>
                </a:cxn>
                <a:cxn ang="0">
                  <a:pos x="T2" y="T3"/>
                </a:cxn>
                <a:cxn ang="0">
                  <a:pos x="T4" y="T5"/>
                </a:cxn>
                <a:cxn ang="0">
                  <a:pos x="T6" y="T7"/>
                </a:cxn>
                <a:cxn ang="0">
                  <a:pos x="T8" y="T9"/>
                </a:cxn>
                <a:cxn ang="0">
                  <a:pos x="T10" y="T11"/>
                </a:cxn>
              </a:cxnLst>
              <a:rect l="0" t="0" r="r" b="b"/>
              <a:pathLst>
                <a:path w="65" h="43" extrusionOk="0">
                  <a:moveTo>
                    <a:pt x="52" y="43"/>
                  </a:moveTo>
                  <a:lnTo>
                    <a:pt x="0" y="4"/>
                  </a:lnTo>
                  <a:lnTo>
                    <a:pt x="65" y="0"/>
                  </a:lnTo>
                  <a:lnTo>
                    <a:pt x="56" y="9"/>
                  </a:lnTo>
                  <a:lnTo>
                    <a:pt x="49" y="30"/>
                  </a:lnTo>
                  <a:lnTo>
                    <a:pt x="52" y="4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5" name="Freeform 418"/>
            <p:cNvSpPr/>
            <p:nvPr/>
          </p:nvSpPr>
          <p:spPr bwMode="auto">
            <a:xfrm>
              <a:off x="7810500" y="3302001"/>
              <a:ext cx="28575" cy="31750"/>
            </a:xfrm>
            <a:custGeom>
              <a:avLst/>
              <a:gdLst>
                <a:gd name="T0" fmla="*/ 18 w 54"/>
                <a:gd name="T1" fmla="*/ 61 h 61"/>
                <a:gd name="T2" fmla="*/ 0 w 54"/>
                <a:gd name="T3" fmla="*/ 0 h 61"/>
                <a:gd name="T4" fmla="*/ 54 w 54"/>
                <a:gd name="T5" fmla="*/ 34 h 61"/>
                <a:gd name="T6" fmla="*/ 41 w 54"/>
                <a:gd name="T7" fmla="*/ 36 h 61"/>
                <a:gd name="T8" fmla="*/ 24 w 54"/>
                <a:gd name="T9" fmla="*/ 49 h 61"/>
                <a:gd name="T10" fmla="*/ 18 w 54"/>
                <a:gd name="T11" fmla="*/ 61 h 61"/>
              </a:gdLst>
              <a:ahLst/>
              <a:cxnLst>
                <a:cxn ang="0">
                  <a:pos x="T0" y="T1"/>
                </a:cxn>
                <a:cxn ang="0">
                  <a:pos x="T2" y="T3"/>
                </a:cxn>
                <a:cxn ang="0">
                  <a:pos x="T4" y="T5"/>
                </a:cxn>
                <a:cxn ang="0">
                  <a:pos x="T6" y="T7"/>
                </a:cxn>
                <a:cxn ang="0">
                  <a:pos x="T8" y="T9"/>
                </a:cxn>
                <a:cxn ang="0">
                  <a:pos x="T10" y="T11"/>
                </a:cxn>
              </a:cxnLst>
              <a:rect l="0" t="0" r="r" b="b"/>
              <a:pathLst>
                <a:path w="54" h="61" extrusionOk="0">
                  <a:moveTo>
                    <a:pt x="18" y="61"/>
                  </a:moveTo>
                  <a:lnTo>
                    <a:pt x="0" y="0"/>
                  </a:lnTo>
                  <a:lnTo>
                    <a:pt x="54" y="34"/>
                  </a:lnTo>
                  <a:lnTo>
                    <a:pt x="41" y="36"/>
                  </a:lnTo>
                  <a:lnTo>
                    <a:pt x="24" y="49"/>
                  </a:lnTo>
                  <a:lnTo>
                    <a:pt x="18" y="6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pic>
          <p:nvPicPr>
            <p:cNvPr id="266" name="Picture 419"/>
            <p:cNvPicPr>
              <a:picLocks noChangeAspect="1" noChangeArrowheads="1"/>
            </p:cNvPicPr>
            <p:nvPr/>
          </p:nvPicPr>
          <p:blipFill>
            <a:blip r:embed="rId5"/>
            <a:stretch/>
          </p:blipFill>
          <p:spPr bwMode="auto">
            <a:xfrm>
              <a:off x="6126163" y="1485901"/>
              <a:ext cx="2732088" cy="920750"/>
            </a:xfrm>
            <a:prstGeom prst="rect">
              <a:avLst/>
            </a:prstGeom>
            <a:noFill/>
            <a:ln>
              <a:noFill/>
            </a:ln>
          </p:spPr>
        </p:pic>
        <p:sp>
          <p:nvSpPr>
            <p:cNvPr id="267" name="Freeform 420"/>
            <p:cNvSpPr/>
            <p:nvPr/>
          </p:nvSpPr>
          <p:spPr bwMode="auto">
            <a:xfrm>
              <a:off x="6137275" y="1498601"/>
              <a:ext cx="293688" cy="906463"/>
            </a:xfrm>
            <a:custGeom>
              <a:avLst/>
              <a:gdLst>
                <a:gd name="T0" fmla="*/ 0 w 556"/>
                <a:gd name="T1" fmla="*/ 1713 h 1713"/>
                <a:gd name="T2" fmla="*/ 43 w 556"/>
                <a:gd name="T3" fmla="*/ 1700 h 1713"/>
                <a:gd name="T4" fmla="*/ 130 w 556"/>
                <a:gd name="T5" fmla="*/ 1662 h 1713"/>
                <a:gd name="T6" fmla="*/ 159 w 556"/>
                <a:gd name="T7" fmla="*/ 1643 h 1713"/>
                <a:gd name="T8" fmla="*/ 207 w 556"/>
                <a:gd name="T9" fmla="*/ 1598 h 1713"/>
                <a:gd name="T10" fmla="*/ 233 w 556"/>
                <a:gd name="T11" fmla="*/ 1568 h 1713"/>
                <a:gd name="T12" fmla="*/ 261 w 556"/>
                <a:gd name="T13" fmla="*/ 1536 h 1713"/>
                <a:gd name="T14" fmla="*/ 311 w 556"/>
                <a:gd name="T15" fmla="*/ 1460 h 1713"/>
                <a:gd name="T16" fmla="*/ 343 w 556"/>
                <a:gd name="T17" fmla="*/ 1384 h 1713"/>
                <a:gd name="T18" fmla="*/ 360 w 556"/>
                <a:gd name="T19" fmla="*/ 1339 h 1713"/>
                <a:gd name="T20" fmla="*/ 390 w 556"/>
                <a:gd name="T21" fmla="*/ 1231 h 1713"/>
                <a:gd name="T22" fmla="*/ 434 w 556"/>
                <a:gd name="T23" fmla="*/ 1031 h 1713"/>
                <a:gd name="T24" fmla="*/ 462 w 556"/>
                <a:gd name="T25" fmla="*/ 864 h 1713"/>
                <a:gd name="T26" fmla="*/ 494 w 556"/>
                <a:gd name="T27" fmla="*/ 641 h 1713"/>
                <a:gd name="T28" fmla="*/ 549 w 556"/>
                <a:gd name="T29" fmla="*/ 79 h 1713"/>
                <a:gd name="T30" fmla="*/ 556 w 556"/>
                <a:gd name="T31" fmla="*/ 0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713" extrusionOk="0">
                  <a:moveTo>
                    <a:pt x="0" y="1713"/>
                  </a:moveTo>
                  <a:lnTo>
                    <a:pt x="43" y="1700"/>
                  </a:lnTo>
                  <a:lnTo>
                    <a:pt x="130" y="1662"/>
                  </a:lnTo>
                  <a:lnTo>
                    <a:pt x="159" y="1643"/>
                  </a:lnTo>
                  <a:lnTo>
                    <a:pt x="207" y="1598"/>
                  </a:lnTo>
                  <a:lnTo>
                    <a:pt x="233" y="1568"/>
                  </a:lnTo>
                  <a:lnTo>
                    <a:pt x="261" y="1536"/>
                  </a:lnTo>
                  <a:lnTo>
                    <a:pt x="311" y="1460"/>
                  </a:lnTo>
                  <a:lnTo>
                    <a:pt x="343" y="1384"/>
                  </a:lnTo>
                  <a:lnTo>
                    <a:pt x="360" y="1339"/>
                  </a:lnTo>
                  <a:lnTo>
                    <a:pt x="390" y="1231"/>
                  </a:lnTo>
                  <a:lnTo>
                    <a:pt x="434" y="1031"/>
                  </a:lnTo>
                  <a:lnTo>
                    <a:pt x="462" y="864"/>
                  </a:lnTo>
                  <a:lnTo>
                    <a:pt x="494" y="641"/>
                  </a:lnTo>
                  <a:lnTo>
                    <a:pt x="549" y="79"/>
                  </a:lnTo>
                  <a:lnTo>
                    <a:pt x="556" y="0"/>
                  </a:lnTo>
                </a:path>
              </a:pathLst>
            </a:cu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68" name="Line 421"/>
            <p:cNvSpPr>
              <a:spLocks noChangeShapeType="1"/>
            </p:cNvSpPr>
            <p:nvPr/>
          </p:nvSpPr>
          <p:spPr bwMode="auto">
            <a:xfrm>
              <a:off x="6135688" y="1501776"/>
              <a:ext cx="28416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69" name="Freeform 422"/>
            <p:cNvSpPr/>
            <p:nvPr/>
          </p:nvSpPr>
          <p:spPr bwMode="auto">
            <a:xfrm>
              <a:off x="6370638" y="1485901"/>
              <a:ext cx="57150" cy="33338"/>
            </a:xfrm>
            <a:custGeom>
              <a:avLst/>
              <a:gdLst>
                <a:gd name="T0" fmla="*/ 30 w 108"/>
                <a:gd name="T1" fmla="*/ 30 h 62"/>
                <a:gd name="T2" fmla="*/ 0 w 108"/>
                <a:gd name="T3" fmla="*/ 62 h 62"/>
                <a:gd name="T4" fmla="*/ 108 w 108"/>
                <a:gd name="T5" fmla="*/ 30 h 62"/>
                <a:gd name="T6" fmla="*/ 0 w 108"/>
                <a:gd name="T7" fmla="*/ 0 h 62"/>
                <a:gd name="T8" fmla="*/ 30 w 108"/>
                <a:gd name="T9" fmla="*/ 30 h 62"/>
              </a:gdLst>
              <a:ahLst/>
              <a:cxnLst>
                <a:cxn ang="0">
                  <a:pos x="T0" y="T1"/>
                </a:cxn>
                <a:cxn ang="0">
                  <a:pos x="T2" y="T3"/>
                </a:cxn>
                <a:cxn ang="0">
                  <a:pos x="T4" y="T5"/>
                </a:cxn>
                <a:cxn ang="0">
                  <a:pos x="T6" y="T7"/>
                </a:cxn>
                <a:cxn ang="0">
                  <a:pos x="T8" y="T9"/>
                </a:cxn>
              </a:cxnLst>
              <a:rect l="0" t="0" r="r" b="b"/>
              <a:pathLst>
                <a:path w="108" h="62" extrusionOk="0">
                  <a:moveTo>
                    <a:pt x="30" y="30"/>
                  </a:moveTo>
                  <a:lnTo>
                    <a:pt x="0" y="62"/>
                  </a:lnTo>
                  <a:lnTo>
                    <a:pt x="108" y="30"/>
                  </a:lnTo>
                  <a:lnTo>
                    <a:pt x="0" y="0"/>
                  </a:lnTo>
                  <a:lnTo>
                    <a:pt x="30"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0" name="Line 424"/>
            <p:cNvSpPr>
              <a:spLocks noChangeShapeType="1"/>
            </p:cNvSpPr>
            <p:nvPr/>
          </p:nvSpPr>
          <p:spPr bwMode="auto">
            <a:xfrm>
              <a:off x="6135688" y="1639888"/>
              <a:ext cx="266700"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1" name="Freeform 425"/>
            <p:cNvSpPr/>
            <p:nvPr/>
          </p:nvSpPr>
          <p:spPr bwMode="auto">
            <a:xfrm>
              <a:off x="6353175" y="1622425"/>
              <a:ext cx="57150" cy="33338"/>
            </a:xfrm>
            <a:custGeom>
              <a:avLst/>
              <a:gdLst>
                <a:gd name="T0" fmla="*/ 31 w 109"/>
                <a:gd name="T1" fmla="*/ 32 h 63"/>
                <a:gd name="T2" fmla="*/ 0 w 109"/>
                <a:gd name="T3" fmla="*/ 63 h 63"/>
                <a:gd name="T4" fmla="*/ 109 w 109"/>
                <a:gd name="T5" fmla="*/ 32 h 63"/>
                <a:gd name="T6" fmla="*/ 0 w 109"/>
                <a:gd name="T7" fmla="*/ 0 h 63"/>
                <a:gd name="T8" fmla="*/ 31 w 109"/>
                <a:gd name="T9" fmla="*/ 32 h 63"/>
              </a:gdLst>
              <a:ahLst/>
              <a:cxnLst>
                <a:cxn ang="0">
                  <a:pos x="T0" y="T1"/>
                </a:cxn>
                <a:cxn ang="0">
                  <a:pos x="T2" y="T3"/>
                </a:cxn>
                <a:cxn ang="0">
                  <a:pos x="T4" y="T5"/>
                </a:cxn>
                <a:cxn ang="0">
                  <a:pos x="T6" y="T7"/>
                </a:cxn>
                <a:cxn ang="0">
                  <a:pos x="T8" y="T9"/>
                </a:cxn>
              </a:cxnLst>
              <a:rect l="0" t="0" r="r" b="b"/>
              <a:pathLst>
                <a:path w="109" h="63" extrusionOk="0">
                  <a:moveTo>
                    <a:pt x="31" y="32"/>
                  </a:moveTo>
                  <a:lnTo>
                    <a:pt x="0" y="63"/>
                  </a:lnTo>
                  <a:lnTo>
                    <a:pt x="109" y="32"/>
                  </a:lnTo>
                  <a:lnTo>
                    <a:pt x="0" y="0"/>
                  </a:lnTo>
                  <a:lnTo>
                    <a:pt x="31" y="32"/>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2" name="Line 426"/>
            <p:cNvSpPr>
              <a:spLocks noChangeShapeType="1"/>
            </p:cNvSpPr>
            <p:nvPr/>
          </p:nvSpPr>
          <p:spPr bwMode="auto">
            <a:xfrm>
              <a:off x="6135688" y="2327275"/>
              <a:ext cx="117475"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3" name="Freeform 427"/>
            <p:cNvSpPr/>
            <p:nvPr/>
          </p:nvSpPr>
          <p:spPr bwMode="auto">
            <a:xfrm>
              <a:off x="6202363" y="2311399"/>
              <a:ext cx="58738" cy="31750"/>
            </a:xfrm>
            <a:custGeom>
              <a:avLst/>
              <a:gdLst>
                <a:gd name="T0" fmla="*/ 32 w 109"/>
                <a:gd name="T1" fmla="*/ 32 h 62"/>
                <a:gd name="T2" fmla="*/ 0 w 109"/>
                <a:gd name="T3" fmla="*/ 62 h 62"/>
                <a:gd name="T4" fmla="*/ 109 w 109"/>
                <a:gd name="T5" fmla="*/ 32 h 62"/>
                <a:gd name="T6" fmla="*/ 0 w 109"/>
                <a:gd name="T7" fmla="*/ 0 h 62"/>
                <a:gd name="T8" fmla="*/ 32 w 109"/>
                <a:gd name="T9" fmla="*/ 32 h 62"/>
              </a:gdLst>
              <a:ahLst/>
              <a:cxnLst>
                <a:cxn ang="0">
                  <a:pos x="T0" y="T1"/>
                </a:cxn>
                <a:cxn ang="0">
                  <a:pos x="T2" y="T3"/>
                </a:cxn>
                <a:cxn ang="0">
                  <a:pos x="T4" y="T5"/>
                </a:cxn>
                <a:cxn ang="0">
                  <a:pos x="T6" y="T7"/>
                </a:cxn>
                <a:cxn ang="0">
                  <a:pos x="T8" y="T9"/>
                </a:cxn>
              </a:cxnLst>
              <a:rect l="0" t="0" r="r" b="b"/>
              <a:pathLst>
                <a:path w="109" h="62" extrusionOk="0">
                  <a:moveTo>
                    <a:pt x="32" y="32"/>
                  </a:moveTo>
                  <a:lnTo>
                    <a:pt x="0" y="62"/>
                  </a:lnTo>
                  <a:lnTo>
                    <a:pt x="109" y="32"/>
                  </a:lnTo>
                  <a:lnTo>
                    <a:pt x="0" y="0"/>
                  </a:lnTo>
                  <a:lnTo>
                    <a:pt x="32" y="32"/>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4" name="Line 428"/>
            <p:cNvSpPr>
              <a:spLocks noChangeShapeType="1"/>
            </p:cNvSpPr>
            <p:nvPr/>
          </p:nvSpPr>
          <p:spPr bwMode="auto">
            <a:xfrm>
              <a:off x="6135688" y="2189163"/>
              <a:ext cx="18891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5" name="Freeform 429"/>
            <p:cNvSpPr/>
            <p:nvPr/>
          </p:nvSpPr>
          <p:spPr bwMode="auto">
            <a:xfrm>
              <a:off x="6273800" y="2173288"/>
              <a:ext cx="58738" cy="33338"/>
            </a:xfrm>
            <a:custGeom>
              <a:avLst/>
              <a:gdLst>
                <a:gd name="T0" fmla="*/ 32 w 110"/>
                <a:gd name="T1" fmla="*/ 30 h 62"/>
                <a:gd name="T2" fmla="*/ 0 w 110"/>
                <a:gd name="T3" fmla="*/ 62 h 62"/>
                <a:gd name="T4" fmla="*/ 110 w 110"/>
                <a:gd name="T5" fmla="*/ 30 h 62"/>
                <a:gd name="T6" fmla="*/ 0 w 110"/>
                <a:gd name="T7" fmla="*/ 0 h 62"/>
                <a:gd name="T8" fmla="*/ 32 w 110"/>
                <a:gd name="T9" fmla="*/ 30 h 62"/>
              </a:gdLst>
              <a:ahLst/>
              <a:cxnLst>
                <a:cxn ang="0">
                  <a:pos x="T0" y="T1"/>
                </a:cxn>
                <a:cxn ang="0">
                  <a:pos x="T2" y="T3"/>
                </a:cxn>
                <a:cxn ang="0">
                  <a:pos x="T4" y="T5"/>
                </a:cxn>
                <a:cxn ang="0">
                  <a:pos x="T6" y="T7"/>
                </a:cxn>
                <a:cxn ang="0">
                  <a:pos x="T8" y="T9"/>
                </a:cxn>
              </a:cxnLst>
              <a:rect l="0" t="0" r="r" b="b"/>
              <a:pathLst>
                <a:path w="110" h="62" extrusionOk="0">
                  <a:moveTo>
                    <a:pt x="32" y="30"/>
                  </a:moveTo>
                  <a:lnTo>
                    <a:pt x="0" y="62"/>
                  </a:lnTo>
                  <a:lnTo>
                    <a:pt x="110" y="30"/>
                  </a:lnTo>
                  <a:lnTo>
                    <a:pt x="0" y="0"/>
                  </a:lnTo>
                  <a:lnTo>
                    <a:pt x="32"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6" name="Line 430"/>
            <p:cNvSpPr>
              <a:spLocks noChangeShapeType="1"/>
            </p:cNvSpPr>
            <p:nvPr/>
          </p:nvSpPr>
          <p:spPr bwMode="auto">
            <a:xfrm>
              <a:off x="6135688" y="2052638"/>
              <a:ext cx="219074"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7" name="Freeform 431"/>
            <p:cNvSpPr/>
            <p:nvPr/>
          </p:nvSpPr>
          <p:spPr bwMode="auto">
            <a:xfrm>
              <a:off x="6305550" y="2035175"/>
              <a:ext cx="58738" cy="33338"/>
            </a:xfrm>
            <a:custGeom>
              <a:avLst/>
              <a:gdLst>
                <a:gd name="T0" fmla="*/ 32 w 110"/>
                <a:gd name="T1" fmla="*/ 32 h 62"/>
                <a:gd name="T2" fmla="*/ 0 w 110"/>
                <a:gd name="T3" fmla="*/ 62 h 62"/>
                <a:gd name="T4" fmla="*/ 110 w 110"/>
                <a:gd name="T5" fmla="*/ 32 h 62"/>
                <a:gd name="T6" fmla="*/ 0 w 110"/>
                <a:gd name="T7" fmla="*/ 0 h 62"/>
                <a:gd name="T8" fmla="*/ 32 w 110"/>
                <a:gd name="T9" fmla="*/ 32 h 62"/>
              </a:gdLst>
              <a:ahLst/>
              <a:cxnLst>
                <a:cxn ang="0">
                  <a:pos x="T0" y="T1"/>
                </a:cxn>
                <a:cxn ang="0">
                  <a:pos x="T2" y="T3"/>
                </a:cxn>
                <a:cxn ang="0">
                  <a:pos x="T4" y="T5"/>
                </a:cxn>
                <a:cxn ang="0">
                  <a:pos x="T6" y="T7"/>
                </a:cxn>
                <a:cxn ang="0">
                  <a:pos x="T8" y="T9"/>
                </a:cxn>
              </a:cxnLst>
              <a:rect l="0" t="0" r="r" b="b"/>
              <a:pathLst>
                <a:path w="110" h="62" extrusionOk="0">
                  <a:moveTo>
                    <a:pt x="32" y="32"/>
                  </a:moveTo>
                  <a:lnTo>
                    <a:pt x="0" y="62"/>
                  </a:lnTo>
                  <a:lnTo>
                    <a:pt x="110" y="32"/>
                  </a:lnTo>
                  <a:lnTo>
                    <a:pt x="0" y="0"/>
                  </a:lnTo>
                  <a:lnTo>
                    <a:pt x="32" y="32"/>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8" name="Line 432"/>
            <p:cNvSpPr>
              <a:spLocks noChangeShapeType="1"/>
            </p:cNvSpPr>
            <p:nvPr/>
          </p:nvSpPr>
          <p:spPr bwMode="auto">
            <a:xfrm>
              <a:off x="6135688" y="1914525"/>
              <a:ext cx="238125"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9" name="Freeform 433"/>
            <p:cNvSpPr/>
            <p:nvPr/>
          </p:nvSpPr>
          <p:spPr bwMode="auto">
            <a:xfrm>
              <a:off x="6324600" y="1898650"/>
              <a:ext cx="57150" cy="33338"/>
            </a:xfrm>
            <a:custGeom>
              <a:avLst/>
              <a:gdLst>
                <a:gd name="T0" fmla="*/ 31 w 108"/>
                <a:gd name="T1" fmla="*/ 31 h 63"/>
                <a:gd name="T2" fmla="*/ 0 w 108"/>
                <a:gd name="T3" fmla="*/ 63 h 63"/>
                <a:gd name="T4" fmla="*/ 108 w 108"/>
                <a:gd name="T5" fmla="*/ 31 h 63"/>
                <a:gd name="T6" fmla="*/ 0 w 108"/>
                <a:gd name="T7" fmla="*/ 0 h 63"/>
                <a:gd name="T8" fmla="*/ 31 w 108"/>
                <a:gd name="T9" fmla="*/ 31 h 63"/>
              </a:gdLst>
              <a:ahLst/>
              <a:cxnLst>
                <a:cxn ang="0">
                  <a:pos x="T0" y="T1"/>
                </a:cxn>
                <a:cxn ang="0">
                  <a:pos x="T2" y="T3"/>
                </a:cxn>
                <a:cxn ang="0">
                  <a:pos x="T4" y="T5"/>
                </a:cxn>
                <a:cxn ang="0">
                  <a:pos x="T6" y="T7"/>
                </a:cxn>
                <a:cxn ang="0">
                  <a:pos x="T8" y="T9"/>
                </a:cxn>
              </a:cxnLst>
              <a:rect l="0" t="0" r="r" b="b"/>
              <a:pathLst>
                <a:path w="108" h="63" extrusionOk="0">
                  <a:moveTo>
                    <a:pt x="31" y="31"/>
                  </a:moveTo>
                  <a:lnTo>
                    <a:pt x="0" y="63"/>
                  </a:lnTo>
                  <a:lnTo>
                    <a:pt x="108" y="31"/>
                  </a:lnTo>
                  <a:lnTo>
                    <a:pt x="0" y="0"/>
                  </a:lnTo>
                  <a:lnTo>
                    <a:pt x="31" y="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0" name="Line 434"/>
            <p:cNvSpPr>
              <a:spLocks noChangeShapeType="1"/>
            </p:cNvSpPr>
            <p:nvPr/>
          </p:nvSpPr>
          <p:spPr bwMode="auto">
            <a:xfrm>
              <a:off x="6135688" y="1778000"/>
              <a:ext cx="257175"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1" name="Freeform 435"/>
            <p:cNvSpPr/>
            <p:nvPr/>
          </p:nvSpPr>
          <p:spPr bwMode="auto">
            <a:xfrm>
              <a:off x="6343650" y="1760538"/>
              <a:ext cx="57150" cy="33338"/>
            </a:xfrm>
            <a:custGeom>
              <a:avLst/>
              <a:gdLst>
                <a:gd name="T0" fmla="*/ 30 w 108"/>
                <a:gd name="T1" fmla="*/ 31 h 61"/>
                <a:gd name="T2" fmla="*/ 0 w 108"/>
                <a:gd name="T3" fmla="*/ 61 h 61"/>
                <a:gd name="T4" fmla="*/ 108 w 108"/>
                <a:gd name="T5" fmla="*/ 31 h 61"/>
                <a:gd name="T6" fmla="*/ 0 w 108"/>
                <a:gd name="T7" fmla="*/ 0 h 61"/>
                <a:gd name="T8" fmla="*/ 30 w 108"/>
                <a:gd name="T9" fmla="*/ 31 h 61"/>
              </a:gdLst>
              <a:ahLst/>
              <a:cxnLst>
                <a:cxn ang="0">
                  <a:pos x="T0" y="T1"/>
                </a:cxn>
                <a:cxn ang="0">
                  <a:pos x="T2" y="T3"/>
                </a:cxn>
                <a:cxn ang="0">
                  <a:pos x="T4" y="T5"/>
                </a:cxn>
                <a:cxn ang="0">
                  <a:pos x="T6" y="T7"/>
                </a:cxn>
                <a:cxn ang="0">
                  <a:pos x="T8" y="T9"/>
                </a:cxn>
              </a:cxnLst>
              <a:rect l="0" t="0" r="r" b="b"/>
              <a:pathLst>
                <a:path w="108" h="61" extrusionOk="0">
                  <a:moveTo>
                    <a:pt x="30" y="31"/>
                  </a:moveTo>
                  <a:lnTo>
                    <a:pt x="0" y="61"/>
                  </a:lnTo>
                  <a:lnTo>
                    <a:pt x="108" y="31"/>
                  </a:lnTo>
                  <a:lnTo>
                    <a:pt x="0" y="0"/>
                  </a:lnTo>
                  <a:lnTo>
                    <a:pt x="30" y="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2" name="Freeform 436"/>
            <p:cNvSpPr/>
            <p:nvPr/>
          </p:nvSpPr>
          <p:spPr bwMode="auto">
            <a:xfrm>
              <a:off x="6138863" y="1500188"/>
              <a:ext cx="301625" cy="903288"/>
            </a:xfrm>
            <a:custGeom>
              <a:avLst/>
              <a:gdLst>
                <a:gd name="T0" fmla="*/ 8 w 569"/>
                <a:gd name="T1" fmla="*/ 1696 h 1709"/>
                <a:gd name="T2" fmla="*/ 52 w 569"/>
                <a:gd name="T3" fmla="*/ 1659 h 1709"/>
                <a:gd name="T4" fmla="*/ 108 w 569"/>
                <a:gd name="T5" fmla="*/ 1650 h 1709"/>
                <a:gd name="T6" fmla="*/ 180 w 569"/>
                <a:gd name="T7" fmla="*/ 1649 h 1709"/>
                <a:gd name="T8" fmla="*/ 221 w 569"/>
                <a:gd name="T9" fmla="*/ 1620 h 1709"/>
                <a:gd name="T10" fmla="*/ 234 w 569"/>
                <a:gd name="T11" fmla="*/ 1587 h 1709"/>
                <a:gd name="T12" fmla="*/ 231 w 569"/>
                <a:gd name="T13" fmla="*/ 1525 h 1709"/>
                <a:gd name="T14" fmla="*/ 239 w 569"/>
                <a:gd name="T15" fmla="*/ 1467 h 1709"/>
                <a:gd name="T16" fmla="*/ 258 w 569"/>
                <a:gd name="T17" fmla="*/ 1448 h 1709"/>
                <a:gd name="T18" fmla="*/ 286 w 569"/>
                <a:gd name="T19" fmla="*/ 1444 h 1709"/>
                <a:gd name="T20" fmla="*/ 291 w 569"/>
                <a:gd name="T21" fmla="*/ 1401 h 1709"/>
                <a:gd name="T22" fmla="*/ 316 w 569"/>
                <a:gd name="T23" fmla="*/ 1372 h 1709"/>
                <a:gd name="T24" fmla="*/ 373 w 569"/>
                <a:gd name="T25" fmla="*/ 1345 h 1709"/>
                <a:gd name="T26" fmla="*/ 407 w 569"/>
                <a:gd name="T27" fmla="*/ 1265 h 1709"/>
                <a:gd name="T28" fmla="*/ 437 w 569"/>
                <a:gd name="T29" fmla="*/ 1235 h 1709"/>
                <a:gd name="T30" fmla="*/ 445 w 569"/>
                <a:gd name="T31" fmla="*/ 1214 h 1709"/>
                <a:gd name="T32" fmla="*/ 430 w 569"/>
                <a:gd name="T33" fmla="*/ 1186 h 1709"/>
                <a:gd name="T34" fmla="*/ 391 w 569"/>
                <a:gd name="T35" fmla="*/ 1144 h 1709"/>
                <a:gd name="T36" fmla="*/ 382 w 569"/>
                <a:gd name="T37" fmla="*/ 1111 h 1709"/>
                <a:gd name="T38" fmla="*/ 398 w 569"/>
                <a:gd name="T39" fmla="*/ 1075 h 1709"/>
                <a:gd name="T40" fmla="*/ 461 w 569"/>
                <a:gd name="T41" fmla="*/ 1011 h 1709"/>
                <a:gd name="T42" fmla="*/ 476 w 569"/>
                <a:gd name="T43" fmla="*/ 950 h 1709"/>
                <a:gd name="T44" fmla="*/ 494 w 569"/>
                <a:gd name="T45" fmla="*/ 920 h 1709"/>
                <a:gd name="T46" fmla="*/ 529 w 569"/>
                <a:gd name="T47" fmla="*/ 891 h 1709"/>
                <a:gd name="T48" fmla="*/ 528 w 569"/>
                <a:gd name="T49" fmla="*/ 877 h 1709"/>
                <a:gd name="T50" fmla="*/ 496 w 569"/>
                <a:gd name="T51" fmla="*/ 855 h 1709"/>
                <a:gd name="T52" fmla="*/ 490 w 569"/>
                <a:gd name="T53" fmla="*/ 829 h 1709"/>
                <a:gd name="T54" fmla="*/ 515 w 569"/>
                <a:gd name="T55" fmla="*/ 795 h 1709"/>
                <a:gd name="T56" fmla="*/ 512 w 569"/>
                <a:gd name="T57" fmla="*/ 773 h 1709"/>
                <a:gd name="T58" fmla="*/ 457 w 569"/>
                <a:gd name="T59" fmla="*/ 711 h 1709"/>
                <a:gd name="T60" fmla="*/ 437 w 569"/>
                <a:gd name="T61" fmla="*/ 668 h 1709"/>
                <a:gd name="T62" fmla="*/ 437 w 569"/>
                <a:gd name="T63" fmla="*/ 625 h 1709"/>
                <a:gd name="T64" fmla="*/ 450 w 569"/>
                <a:gd name="T65" fmla="*/ 600 h 1709"/>
                <a:gd name="T66" fmla="*/ 445 w 569"/>
                <a:gd name="T67" fmla="*/ 580 h 1709"/>
                <a:gd name="T68" fmla="*/ 463 w 569"/>
                <a:gd name="T69" fmla="*/ 554 h 1709"/>
                <a:gd name="T70" fmla="*/ 526 w 569"/>
                <a:gd name="T71" fmla="*/ 512 h 1709"/>
                <a:gd name="T72" fmla="*/ 538 w 569"/>
                <a:gd name="T73" fmla="*/ 462 h 1709"/>
                <a:gd name="T74" fmla="*/ 528 w 569"/>
                <a:gd name="T75" fmla="*/ 423 h 1709"/>
                <a:gd name="T76" fmla="*/ 492 w 569"/>
                <a:gd name="T77" fmla="*/ 367 h 1709"/>
                <a:gd name="T78" fmla="*/ 479 w 569"/>
                <a:gd name="T79" fmla="*/ 314 h 1709"/>
                <a:gd name="T80" fmla="*/ 490 w 569"/>
                <a:gd name="T81" fmla="*/ 289 h 1709"/>
                <a:gd name="T82" fmla="*/ 528 w 569"/>
                <a:gd name="T83" fmla="*/ 272 h 1709"/>
                <a:gd name="T84" fmla="*/ 548 w 569"/>
                <a:gd name="T85" fmla="*/ 252 h 1709"/>
                <a:gd name="T86" fmla="*/ 540 w 569"/>
                <a:gd name="T87" fmla="*/ 218 h 1709"/>
                <a:gd name="T88" fmla="*/ 513 w 569"/>
                <a:gd name="T89" fmla="*/ 171 h 1709"/>
                <a:gd name="T90" fmla="*/ 516 w 569"/>
                <a:gd name="T91" fmla="*/ 149 h 1709"/>
                <a:gd name="T92" fmla="*/ 558 w 569"/>
                <a:gd name="T93" fmla="*/ 108 h 1709"/>
                <a:gd name="T94" fmla="*/ 569 w 569"/>
                <a:gd name="T95" fmla="*/ 63 h 1709"/>
                <a:gd name="T96" fmla="*/ 555 w 569"/>
                <a:gd name="T97"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9" h="1709" extrusionOk="0">
                  <a:moveTo>
                    <a:pt x="0" y="1709"/>
                  </a:moveTo>
                  <a:lnTo>
                    <a:pt x="8" y="1696"/>
                  </a:lnTo>
                  <a:lnTo>
                    <a:pt x="28" y="1672"/>
                  </a:lnTo>
                  <a:lnTo>
                    <a:pt x="52" y="1659"/>
                  </a:lnTo>
                  <a:lnTo>
                    <a:pt x="88" y="1651"/>
                  </a:lnTo>
                  <a:lnTo>
                    <a:pt x="108" y="1650"/>
                  </a:lnTo>
                  <a:lnTo>
                    <a:pt x="160" y="1654"/>
                  </a:lnTo>
                  <a:lnTo>
                    <a:pt x="180" y="1649"/>
                  </a:lnTo>
                  <a:lnTo>
                    <a:pt x="198" y="1641"/>
                  </a:lnTo>
                  <a:lnTo>
                    <a:pt x="221" y="1620"/>
                  </a:lnTo>
                  <a:lnTo>
                    <a:pt x="229" y="1604"/>
                  </a:lnTo>
                  <a:lnTo>
                    <a:pt x="234" y="1587"/>
                  </a:lnTo>
                  <a:lnTo>
                    <a:pt x="229" y="1545"/>
                  </a:lnTo>
                  <a:lnTo>
                    <a:pt x="231" y="1525"/>
                  </a:lnTo>
                  <a:lnTo>
                    <a:pt x="232" y="1505"/>
                  </a:lnTo>
                  <a:lnTo>
                    <a:pt x="239" y="1467"/>
                  </a:lnTo>
                  <a:lnTo>
                    <a:pt x="248" y="1454"/>
                  </a:lnTo>
                  <a:lnTo>
                    <a:pt x="258" y="1448"/>
                  </a:lnTo>
                  <a:lnTo>
                    <a:pt x="277" y="1450"/>
                  </a:lnTo>
                  <a:lnTo>
                    <a:pt x="286" y="1444"/>
                  </a:lnTo>
                  <a:lnTo>
                    <a:pt x="291" y="1434"/>
                  </a:lnTo>
                  <a:lnTo>
                    <a:pt x="291" y="1401"/>
                  </a:lnTo>
                  <a:lnTo>
                    <a:pt x="300" y="1386"/>
                  </a:lnTo>
                  <a:lnTo>
                    <a:pt x="316" y="1372"/>
                  </a:lnTo>
                  <a:lnTo>
                    <a:pt x="363" y="1349"/>
                  </a:lnTo>
                  <a:lnTo>
                    <a:pt x="373" y="1345"/>
                  </a:lnTo>
                  <a:lnTo>
                    <a:pt x="386" y="1314"/>
                  </a:lnTo>
                  <a:lnTo>
                    <a:pt x="407" y="1265"/>
                  </a:lnTo>
                  <a:lnTo>
                    <a:pt x="418" y="1251"/>
                  </a:lnTo>
                  <a:lnTo>
                    <a:pt x="437" y="1235"/>
                  </a:lnTo>
                  <a:lnTo>
                    <a:pt x="444" y="1222"/>
                  </a:lnTo>
                  <a:lnTo>
                    <a:pt x="445" y="1214"/>
                  </a:lnTo>
                  <a:lnTo>
                    <a:pt x="444" y="1205"/>
                  </a:lnTo>
                  <a:lnTo>
                    <a:pt x="430" y="1186"/>
                  </a:lnTo>
                  <a:lnTo>
                    <a:pt x="402" y="1162"/>
                  </a:lnTo>
                  <a:lnTo>
                    <a:pt x="391" y="1144"/>
                  </a:lnTo>
                  <a:lnTo>
                    <a:pt x="385" y="1132"/>
                  </a:lnTo>
                  <a:lnTo>
                    <a:pt x="382" y="1111"/>
                  </a:lnTo>
                  <a:lnTo>
                    <a:pt x="386" y="1096"/>
                  </a:lnTo>
                  <a:lnTo>
                    <a:pt x="398" y="1075"/>
                  </a:lnTo>
                  <a:lnTo>
                    <a:pt x="445" y="1032"/>
                  </a:lnTo>
                  <a:lnTo>
                    <a:pt x="461" y="1011"/>
                  </a:lnTo>
                  <a:lnTo>
                    <a:pt x="470" y="989"/>
                  </a:lnTo>
                  <a:lnTo>
                    <a:pt x="476" y="950"/>
                  </a:lnTo>
                  <a:lnTo>
                    <a:pt x="481" y="934"/>
                  </a:lnTo>
                  <a:lnTo>
                    <a:pt x="494" y="920"/>
                  </a:lnTo>
                  <a:lnTo>
                    <a:pt x="517" y="903"/>
                  </a:lnTo>
                  <a:lnTo>
                    <a:pt x="529" y="891"/>
                  </a:lnTo>
                  <a:lnTo>
                    <a:pt x="529" y="884"/>
                  </a:lnTo>
                  <a:lnTo>
                    <a:pt x="528" y="877"/>
                  </a:lnTo>
                  <a:lnTo>
                    <a:pt x="517" y="867"/>
                  </a:lnTo>
                  <a:lnTo>
                    <a:pt x="496" y="855"/>
                  </a:lnTo>
                  <a:lnTo>
                    <a:pt x="489" y="842"/>
                  </a:lnTo>
                  <a:lnTo>
                    <a:pt x="490" y="829"/>
                  </a:lnTo>
                  <a:lnTo>
                    <a:pt x="507" y="810"/>
                  </a:lnTo>
                  <a:lnTo>
                    <a:pt x="515" y="795"/>
                  </a:lnTo>
                  <a:lnTo>
                    <a:pt x="515" y="784"/>
                  </a:lnTo>
                  <a:lnTo>
                    <a:pt x="512" y="773"/>
                  </a:lnTo>
                  <a:lnTo>
                    <a:pt x="494" y="748"/>
                  </a:lnTo>
                  <a:lnTo>
                    <a:pt x="457" y="711"/>
                  </a:lnTo>
                  <a:lnTo>
                    <a:pt x="444" y="689"/>
                  </a:lnTo>
                  <a:lnTo>
                    <a:pt x="437" y="668"/>
                  </a:lnTo>
                  <a:lnTo>
                    <a:pt x="435" y="636"/>
                  </a:lnTo>
                  <a:lnTo>
                    <a:pt x="437" y="625"/>
                  </a:lnTo>
                  <a:lnTo>
                    <a:pt x="444" y="609"/>
                  </a:lnTo>
                  <a:lnTo>
                    <a:pt x="450" y="600"/>
                  </a:lnTo>
                  <a:lnTo>
                    <a:pt x="450" y="593"/>
                  </a:lnTo>
                  <a:lnTo>
                    <a:pt x="445" y="580"/>
                  </a:lnTo>
                  <a:lnTo>
                    <a:pt x="450" y="567"/>
                  </a:lnTo>
                  <a:lnTo>
                    <a:pt x="463" y="554"/>
                  </a:lnTo>
                  <a:lnTo>
                    <a:pt x="510" y="528"/>
                  </a:lnTo>
                  <a:lnTo>
                    <a:pt x="526" y="512"/>
                  </a:lnTo>
                  <a:lnTo>
                    <a:pt x="535" y="495"/>
                  </a:lnTo>
                  <a:lnTo>
                    <a:pt x="538" y="462"/>
                  </a:lnTo>
                  <a:lnTo>
                    <a:pt x="535" y="443"/>
                  </a:lnTo>
                  <a:lnTo>
                    <a:pt x="528" y="423"/>
                  </a:lnTo>
                  <a:lnTo>
                    <a:pt x="500" y="386"/>
                  </a:lnTo>
                  <a:lnTo>
                    <a:pt x="492" y="367"/>
                  </a:lnTo>
                  <a:lnTo>
                    <a:pt x="486" y="348"/>
                  </a:lnTo>
                  <a:lnTo>
                    <a:pt x="479" y="314"/>
                  </a:lnTo>
                  <a:lnTo>
                    <a:pt x="484" y="296"/>
                  </a:lnTo>
                  <a:lnTo>
                    <a:pt x="490" y="289"/>
                  </a:lnTo>
                  <a:lnTo>
                    <a:pt x="507" y="279"/>
                  </a:lnTo>
                  <a:lnTo>
                    <a:pt x="528" y="272"/>
                  </a:lnTo>
                  <a:lnTo>
                    <a:pt x="543" y="260"/>
                  </a:lnTo>
                  <a:lnTo>
                    <a:pt x="548" y="252"/>
                  </a:lnTo>
                  <a:lnTo>
                    <a:pt x="549" y="240"/>
                  </a:lnTo>
                  <a:lnTo>
                    <a:pt x="540" y="218"/>
                  </a:lnTo>
                  <a:lnTo>
                    <a:pt x="525" y="195"/>
                  </a:lnTo>
                  <a:lnTo>
                    <a:pt x="513" y="171"/>
                  </a:lnTo>
                  <a:lnTo>
                    <a:pt x="513" y="159"/>
                  </a:lnTo>
                  <a:lnTo>
                    <a:pt x="516" y="149"/>
                  </a:lnTo>
                  <a:lnTo>
                    <a:pt x="530" y="131"/>
                  </a:lnTo>
                  <a:lnTo>
                    <a:pt x="558" y="108"/>
                  </a:lnTo>
                  <a:lnTo>
                    <a:pt x="568" y="89"/>
                  </a:lnTo>
                  <a:lnTo>
                    <a:pt x="569" y="63"/>
                  </a:lnTo>
                  <a:lnTo>
                    <a:pt x="558" y="7"/>
                  </a:lnTo>
                  <a:lnTo>
                    <a:pt x="555"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3" name="Freeform 437"/>
            <p:cNvSpPr/>
            <p:nvPr/>
          </p:nvSpPr>
          <p:spPr bwMode="auto">
            <a:xfrm>
              <a:off x="6430963" y="1500188"/>
              <a:ext cx="2422525" cy="1587"/>
            </a:xfrm>
            <a:custGeom>
              <a:avLst/>
              <a:gdLst>
                <a:gd name="T0" fmla="*/ 0 w 4577"/>
                <a:gd name="T1" fmla="*/ 2 h 2"/>
                <a:gd name="T2" fmla="*/ 1220 w 4577"/>
                <a:gd name="T3" fmla="*/ 2 h 2"/>
                <a:gd name="T4" fmla="*/ 2336 w 4577"/>
                <a:gd name="T5" fmla="*/ 2 h 2"/>
                <a:gd name="T6" fmla="*/ 4577 w 4577"/>
                <a:gd name="T7" fmla="*/ 0 h 2"/>
              </a:gdLst>
              <a:ahLst/>
              <a:cxnLst>
                <a:cxn ang="0">
                  <a:pos x="T0" y="T1"/>
                </a:cxn>
                <a:cxn ang="0">
                  <a:pos x="T2" y="T3"/>
                </a:cxn>
                <a:cxn ang="0">
                  <a:pos x="T4" y="T5"/>
                </a:cxn>
                <a:cxn ang="0">
                  <a:pos x="T6" y="T7"/>
                </a:cxn>
              </a:cxnLst>
              <a:rect l="0" t="0" r="r" b="b"/>
              <a:pathLst>
                <a:path w="4577" h="2" extrusionOk="0">
                  <a:moveTo>
                    <a:pt x="0" y="2"/>
                  </a:moveTo>
                  <a:lnTo>
                    <a:pt x="1220" y="2"/>
                  </a:lnTo>
                  <a:lnTo>
                    <a:pt x="2336" y="2"/>
                  </a:lnTo>
                  <a:lnTo>
                    <a:pt x="4577"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4" name="Freeform 438"/>
            <p:cNvSpPr/>
            <p:nvPr/>
          </p:nvSpPr>
          <p:spPr bwMode="auto">
            <a:xfrm>
              <a:off x="7051674" y="1493838"/>
              <a:ext cx="28575" cy="15875"/>
            </a:xfrm>
            <a:custGeom>
              <a:avLst/>
              <a:gdLst>
                <a:gd name="T0" fmla="*/ 16 w 55"/>
                <a:gd name="T1" fmla="*/ 16 h 30"/>
                <a:gd name="T2" fmla="*/ 0 w 55"/>
                <a:gd name="T3" fmla="*/ 30 h 30"/>
                <a:gd name="T4" fmla="*/ 55 w 55"/>
                <a:gd name="T5" fmla="*/ 16 h 30"/>
                <a:gd name="T6" fmla="*/ 0 w 55"/>
                <a:gd name="T7" fmla="*/ 0 h 30"/>
                <a:gd name="T8" fmla="*/ 16 w 55"/>
                <a:gd name="T9" fmla="*/ 16 h 30"/>
              </a:gdLst>
              <a:ahLst/>
              <a:cxnLst>
                <a:cxn ang="0">
                  <a:pos x="T0" y="T1"/>
                </a:cxn>
                <a:cxn ang="0">
                  <a:pos x="T2" y="T3"/>
                </a:cxn>
                <a:cxn ang="0">
                  <a:pos x="T4" y="T5"/>
                </a:cxn>
                <a:cxn ang="0">
                  <a:pos x="T6" y="T7"/>
                </a:cxn>
                <a:cxn ang="0">
                  <a:pos x="T8" y="T9"/>
                </a:cxn>
              </a:cxnLst>
              <a:rect l="0" t="0" r="r" b="b"/>
              <a:pathLst>
                <a:path w="55" h="30" extrusionOk="0">
                  <a:moveTo>
                    <a:pt x="16" y="16"/>
                  </a:moveTo>
                  <a:lnTo>
                    <a:pt x="0" y="30"/>
                  </a:lnTo>
                  <a:lnTo>
                    <a:pt x="55" y="16"/>
                  </a:lnTo>
                  <a:lnTo>
                    <a:pt x="0"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5" name="Freeform 439"/>
            <p:cNvSpPr/>
            <p:nvPr/>
          </p:nvSpPr>
          <p:spPr bwMode="auto">
            <a:xfrm>
              <a:off x="7642225" y="1493838"/>
              <a:ext cx="28575" cy="15875"/>
            </a:xfrm>
            <a:custGeom>
              <a:avLst/>
              <a:gdLst>
                <a:gd name="T0" fmla="*/ 16 w 55"/>
                <a:gd name="T1" fmla="*/ 16 h 30"/>
                <a:gd name="T2" fmla="*/ 0 w 55"/>
                <a:gd name="T3" fmla="*/ 30 h 30"/>
                <a:gd name="T4" fmla="*/ 55 w 55"/>
                <a:gd name="T5" fmla="*/ 16 h 30"/>
                <a:gd name="T6" fmla="*/ 0 w 55"/>
                <a:gd name="T7" fmla="*/ 0 h 30"/>
                <a:gd name="T8" fmla="*/ 16 w 55"/>
                <a:gd name="T9" fmla="*/ 16 h 30"/>
              </a:gdLst>
              <a:ahLst/>
              <a:cxnLst>
                <a:cxn ang="0">
                  <a:pos x="T0" y="T1"/>
                </a:cxn>
                <a:cxn ang="0">
                  <a:pos x="T2" y="T3"/>
                </a:cxn>
                <a:cxn ang="0">
                  <a:pos x="T4" y="T5"/>
                </a:cxn>
                <a:cxn ang="0">
                  <a:pos x="T6" y="T7"/>
                </a:cxn>
                <a:cxn ang="0">
                  <a:pos x="T8" y="T9"/>
                </a:cxn>
              </a:cxnLst>
              <a:rect l="0" t="0" r="r" b="b"/>
              <a:pathLst>
                <a:path w="55" h="30" extrusionOk="0">
                  <a:moveTo>
                    <a:pt x="16" y="16"/>
                  </a:moveTo>
                  <a:lnTo>
                    <a:pt x="0" y="30"/>
                  </a:lnTo>
                  <a:lnTo>
                    <a:pt x="55" y="16"/>
                  </a:lnTo>
                  <a:lnTo>
                    <a:pt x="0"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6" name="Freeform 440"/>
            <p:cNvSpPr/>
            <p:nvPr/>
          </p:nvSpPr>
          <p:spPr bwMode="auto">
            <a:xfrm>
              <a:off x="6262688" y="2025650"/>
              <a:ext cx="2589213" cy="333375"/>
            </a:xfrm>
            <a:custGeom>
              <a:avLst/>
              <a:gdLst>
                <a:gd name="T0" fmla="*/ 0 w 4893"/>
                <a:gd name="T1" fmla="*/ 571 h 628"/>
                <a:gd name="T2" fmla="*/ 187 w 4893"/>
                <a:gd name="T3" fmla="*/ 574 h 628"/>
                <a:gd name="T4" fmla="*/ 512 w 4893"/>
                <a:gd name="T5" fmla="*/ 567 h 628"/>
                <a:gd name="T6" fmla="*/ 669 w 4893"/>
                <a:gd name="T7" fmla="*/ 550 h 628"/>
                <a:gd name="T8" fmla="*/ 897 w 4893"/>
                <a:gd name="T9" fmla="*/ 514 h 628"/>
                <a:gd name="T10" fmla="*/ 1045 w 4893"/>
                <a:gd name="T11" fmla="*/ 475 h 628"/>
                <a:gd name="T12" fmla="*/ 1119 w 4893"/>
                <a:gd name="T13" fmla="*/ 448 h 628"/>
                <a:gd name="T14" fmla="*/ 1201 w 4893"/>
                <a:gd name="T15" fmla="*/ 378 h 628"/>
                <a:gd name="T16" fmla="*/ 1312 w 4893"/>
                <a:gd name="T17" fmla="*/ 265 h 628"/>
                <a:gd name="T18" fmla="*/ 1378 w 4893"/>
                <a:gd name="T19" fmla="*/ 200 h 628"/>
                <a:gd name="T20" fmla="*/ 1426 w 4893"/>
                <a:gd name="T21" fmla="*/ 164 h 628"/>
                <a:gd name="T22" fmla="*/ 1480 w 4893"/>
                <a:gd name="T23" fmla="*/ 132 h 628"/>
                <a:gd name="T24" fmla="*/ 1548 w 4893"/>
                <a:gd name="T25" fmla="*/ 105 h 628"/>
                <a:gd name="T26" fmla="*/ 1590 w 4893"/>
                <a:gd name="T27" fmla="*/ 93 h 628"/>
                <a:gd name="T28" fmla="*/ 1670 w 4893"/>
                <a:gd name="T29" fmla="*/ 75 h 628"/>
                <a:gd name="T30" fmla="*/ 1905 w 4893"/>
                <a:gd name="T31" fmla="*/ 37 h 628"/>
                <a:gd name="T32" fmla="*/ 2180 w 4893"/>
                <a:gd name="T33" fmla="*/ 8 h 628"/>
                <a:gd name="T34" fmla="*/ 2380 w 4893"/>
                <a:gd name="T35" fmla="*/ 0 h 628"/>
                <a:gd name="T36" fmla="*/ 2498 w 4893"/>
                <a:gd name="T37" fmla="*/ 1 h 628"/>
                <a:gd name="T38" fmla="*/ 2549 w 4893"/>
                <a:gd name="T39" fmla="*/ 5 h 628"/>
                <a:gd name="T40" fmla="*/ 2645 w 4893"/>
                <a:gd name="T41" fmla="*/ 18 h 628"/>
                <a:gd name="T42" fmla="*/ 2812 w 4893"/>
                <a:gd name="T43" fmla="*/ 56 h 628"/>
                <a:gd name="T44" fmla="*/ 2956 w 4893"/>
                <a:gd name="T45" fmla="*/ 106 h 628"/>
                <a:gd name="T46" fmla="*/ 3080 w 4893"/>
                <a:gd name="T47" fmla="*/ 162 h 628"/>
                <a:gd name="T48" fmla="*/ 3136 w 4893"/>
                <a:gd name="T49" fmla="*/ 191 h 628"/>
                <a:gd name="T50" fmla="*/ 3177 w 4893"/>
                <a:gd name="T51" fmla="*/ 210 h 628"/>
                <a:gd name="T52" fmla="*/ 3253 w 4893"/>
                <a:gd name="T53" fmla="*/ 255 h 628"/>
                <a:gd name="T54" fmla="*/ 3360 w 4893"/>
                <a:gd name="T55" fmla="*/ 332 h 628"/>
                <a:gd name="T56" fmla="*/ 3492 w 4893"/>
                <a:gd name="T57" fmla="*/ 440 h 628"/>
                <a:gd name="T58" fmla="*/ 3586 w 4893"/>
                <a:gd name="T59" fmla="*/ 510 h 628"/>
                <a:gd name="T60" fmla="*/ 3645 w 4893"/>
                <a:gd name="T61" fmla="*/ 544 h 628"/>
                <a:gd name="T62" fmla="*/ 3674 w 4893"/>
                <a:gd name="T63" fmla="*/ 556 h 628"/>
                <a:gd name="T64" fmla="*/ 3724 w 4893"/>
                <a:gd name="T65" fmla="*/ 573 h 628"/>
                <a:gd name="T66" fmla="*/ 3845 w 4893"/>
                <a:gd name="T67" fmla="*/ 596 h 628"/>
                <a:gd name="T68" fmla="*/ 4055 w 4893"/>
                <a:gd name="T69" fmla="*/ 612 h 628"/>
                <a:gd name="T70" fmla="*/ 4205 w 4893"/>
                <a:gd name="T71" fmla="*/ 615 h 628"/>
                <a:gd name="T72" fmla="*/ 4650 w 4893"/>
                <a:gd name="T73" fmla="*/ 622 h 628"/>
                <a:gd name="T74" fmla="*/ 4893 w 4893"/>
                <a:gd name="T75" fmla="*/ 62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93" h="628" extrusionOk="0">
                  <a:moveTo>
                    <a:pt x="0" y="571"/>
                  </a:moveTo>
                  <a:lnTo>
                    <a:pt x="187" y="574"/>
                  </a:lnTo>
                  <a:lnTo>
                    <a:pt x="512" y="567"/>
                  </a:lnTo>
                  <a:lnTo>
                    <a:pt x="669" y="550"/>
                  </a:lnTo>
                  <a:lnTo>
                    <a:pt x="897" y="514"/>
                  </a:lnTo>
                  <a:lnTo>
                    <a:pt x="1045" y="475"/>
                  </a:lnTo>
                  <a:lnTo>
                    <a:pt x="1119" y="448"/>
                  </a:lnTo>
                  <a:lnTo>
                    <a:pt x="1201" y="378"/>
                  </a:lnTo>
                  <a:lnTo>
                    <a:pt x="1312" y="265"/>
                  </a:lnTo>
                  <a:lnTo>
                    <a:pt x="1378" y="200"/>
                  </a:lnTo>
                  <a:lnTo>
                    <a:pt x="1426" y="164"/>
                  </a:lnTo>
                  <a:lnTo>
                    <a:pt x="1480" y="132"/>
                  </a:lnTo>
                  <a:lnTo>
                    <a:pt x="1548" y="105"/>
                  </a:lnTo>
                  <a:lnTo>
                    <a:pt x="1590" y="93"/>
                  </a:lnTo>
                  <a:lnTo>
                    <a:pt x="1670" y="75"/>
                  </a:lnTo>
                  <a:lnTo>
                    <a:pt x="1905" y="37"/>
                  </a:lnTo>
                  <a:lnTo>
                    <a:pt x="2180" y="8"/>
                  </a:lnTo>
                  <a:lnTo>
                    <a:pt x="2380" y="0"/>
                  </a:lnTo>
                  <a:lnTo>
                    <a:pt x="2498" y="1"/>
                  </a:lnTo>
                  <a:lnTo>
                    <a:pt x="2549" y="5"/>
                  </a:lnTo>
                  <a:lnTo>
                    <a:pt x="2645" y="18"/>
                  </a:lnTo>
                  <a:lnTo>
                    <a:pt x="2812" y="56"/>
                  </a:lnTo>
                  <a:lnTo>
                    <a:pt x="2956" y="106"/>
                  </a:lnTo>
                  <a:lnTo>
                    <a:pt x="3080" y="162"/>
                  </a:lnTo>
                  <a:lnTo>
                    <a:pt x="3136" y="191"/>
                  </a:lnTo>
                  <a:lnTo>
                    <a:pt x="3177" y="210"/>
                  </a:lnTo>
                  <a:lnTo>
                    <a:pt x="3253" y="255"/>
                  </a:lnTo>
                  <a:lnTo>
                    <a:pt x="3360" y="332"/>
                  </a:lnTo>
                  <a:lnTo>
                    <a:pt x="3492" y="440"/>
                  </a:lnTo>
                  <a:lnTo>
                    <a:pt x="3586" y="510"/>
                  </a:lnTo>
                  <a:lnTo>
                    <a:pt x="3645" y="544"/>
                  </a:lnTo>
                  <a:lnTo>
                    <a:pt x="3674" y="556"/>
                  </a:lnTo>
                  <a:lnTo>
                    <a:pt x="3724" y="573"/>
                  </a:lnTo>
                  <a:lnTo>
                    <a:pt x="3845" y="596"/>
                  </a:lnTo>
                  <a:lnTo>
                    <a:pt x="4055" y="612"/>
                  </a:lnTo>
                  <a:lnTo>
                    <a:pt x="4205" y="615"/>
                  </a:lnTo>
                  <a:lnTo>
                    <a:pt x="4650" y="622"/>
                  </a:lnTo>
                  <a:lnTo>
                    <a:pt x="4893" y="62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7" name="Freeform 441"/>
            <p:cNvSpPr/>
            <p:nvPr/>
          </p:nvSpPr>
          <p:spPr bwMode="auto">
            <a:xfrm>
              <a:off x="6508750" y="2320925"/>
              <a:ext cx="30162" cy="15875"/>
            </a:xfrm>
            <a:custGeom>
              <a:avLst/>
              <a:gdLst>
                <a:gd name="T0" fmla="*/ 16 w 55"/>
                <a:gd name="T1" fmla="*/ 14 h 31"/>
                <a:gd name="T2" fmla="*/ 3 w 55"/>
                <a:gd name="T3" fmla="*/ 31 h 31"/>
                <a:gd name="T4" fmla="*/ 55 w 55"/>
                <a:gd name="T5" fmla="*/ 10 h 31"/>
                <a:gd name="T6" fmla="*/ 0 w 55"/>
                <a:gd name="T7" fmla="*/ 0 h 31"/>
                <a:gd name="T8" fmla="*/ 16 w 55"/>
                <a:gd name="T9" fmla="*/ 14 h 31"/>
              </a:gdLst>
              <a:ahLst/>
              <a:cxnLst>
                <a:cxn ang="0">
                  <a:pos x="T0" y="T1"/>
                </a:cxn>
                <a:cxn ang="0">
                  <a:pos x="T2" y="T3"/>
                </a:cxn>
                <a:cxn ang="0">
                  <a:pos x="T4" y="T5"/>
                </a:cxn>
                <a:cxn ang="0">
                  <a:pos x="T6" y="T7"/>
                </a:cxn>
                <a:cxn ang="0">
                  <a:pos x="T8" y="T9"/>
                </a:cxn>
              </a:cxnLst>
              <a:rect l="0" t="0" r="r" b="b"/>
              <a:pathLst>
                <a:path w="55" h="31" extrusionOk="0">
                  <a:moveTo>
                    <a:pt x="16" y="14"/>
                  </a:moveTo>
                  <a:lnTo>
                    <a:pt x="3" y="31"/>
                  </a:lnTo>
                  <a:lnTo>
                    <a:pt x="55" y="10"/>
                  </a:lnTo>
                  <a:lnTo>
                    <a:pt x="0" y="0"/>
                  </a:lnTo>
                  <a:lnTo>
                    <a:pt x="16"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8" name="Freeform 442"/>
            <p:cNvSpPr/>
            <p:nvPr/>
          </p:nvSpPr>
          <p:spPr bwMode="auto">
            <a:xfrm>
              <a:off x="6829425" y="2262188"/>
              <a:ext cx="30162" cy="20638"/>
            </a:xfrm>
            <a:custGeom>
              <a:avLst/>
              <a:gdLst>
                <a:gd name="T0" fmla="*/ 22 w 55"/>
                <a:gd name="T1" fmla="*/ 18 h 40"/>
                <a:gd name="T2" fmla="*/ 16 w 55"/>
                <a:gd name="T3" fmla="*/ 40 h 40"/>
                <a:gd name="T4" fmla="*/ 55 w 55"/>
                <a:gd name="T5" fmla="*/ 0 h 40"/>
                <a:gd name="T6" fmla="*/ 0 w 55"/>
                <a:gd name="T7" fmla="*/ 14 h 40"/>
                <a:gd name="T8" fmla="*/ 22 w 55"/>
                <a:gd name="T9" fmla="*/ 18 h 40"/>
              </a:gdLst>
              <a:ahLst/>
              <a:cxnLst>
                <a:cxn ang="0">
                  <a:pos x="T0" y="T1"/>
                </a:cxn>
                <a:cxn ang="0">
                  <a:pos x="T2" y="T3"/>
                </a:cxn>
                <a:cxn ang="0">
                  <a:pos x="T4" y="T5"/>
                </a:cxn>
                <a:cxn ang="0">
                  <a:pos x="T6" y="T7"/>
                </a:cxn>
                <a:cxn ang="0">
                  <a:pos x="T8" y="T9"/>
                </a:cxn>
              </a:cxnLst>
              <a:rect l="0" t="0" r="r" b="b"/>
              <a:pathLst>
                <a:path w="55" h="40" extrusionOk="0">
                  <a:moveTo>
                    <a:pt x="22" y="18"/>
                  </a:moveTo>
                  <a:lnTo>
                    <a:pt x="16" y="40"/>
                  </a:lnTo>
                  <a:lnTo>
                    <a:pt x="55" y="0"/>
                  </a:lnTo>
                  <a:lnTo>
                    <a:pt x="0" y="14"/>
                  </a:lnTo>
                  <a:lnTo>
                    <a:pt x="22" y="18"/>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9" name="Freeform 443"/>
            <p:cNvSpPr/>
            <p:nvPr/>
          </p:nvSpPr>
          <p:spPr bwMode="auto">
            <a:xfrm>
              <a:off x="7078663" y="2073275"/>
              <a:ext cx="30162" cy="17463"/>
            </a:xfrm>
            <a:custGeom>
              <a:avLst/>
              <a:gdLst>
                <a:gd name="T0" fmla="*/ 18 w 56"/>
                <a:gd name="T1" fmla="*/ 12 h 31"/>
                <a:gd name="T2" fmla="*/ 8 w 56"/>
                <a:gd name="T3" fmla="*/ 31 h 31"/>
                <a:gd name="T4" fmla="*/ 56 w 56"/>
                <a:gd name="T5" fmla="*/ 2 h 31"/>
                <a:gd name="T6" fmla="*/ 0 w 56"/>
                <a:gd name="T7" fmla="*/ 0 h 31"/>
                <a:gd name="T8" fmla="*/ 18 w 56"/>
                <a:gd name="T9" fmla="*/ 12 h 31"/>
              </a:gdLst>
              <a:ahLst/>
              <a:cxnLst>
                <a:cxn ang="0">
                  <a:pos x="T0" y="T1"/>
                </a:cxn>
                <a:cxn ang="0">
                  <a:pos x="T2" y="T3"/>
                </a:cxn>
                <a:cxn ang="0">
                  <a:pos x="T4" y="T5"/>
                </a:cxn>
                <a:cxn ang="0">
                  <a:pos x="T6" y="T7"/>
                </a:cxn>
                <a:cxn ang="0">
                  <a:pos x="T8" y="T9"/>
                </a:cxn>
              </a:cxnLst>
              <a:rect l="0" t="0" r="r" b="b"/>
              <a:pathLst>
                <a:path w="56" h="31" extrusionOk="0">
                  <a:moveTo>
                    <a:pt x="18" y="12"/>
                  </a:moveTo>
                  <a:lnTo>
                    <a:pt x="8" y="31"/>
                  </a:lnTo>
                  <a:lnTo>
                    <a:pt x="56" y="2"/>
                  </a:lnTo>
                  <a:lnTo>
                    <a:pt x="0" y="0"/>
                  </a:lnTo>
                  <a:lnTo>
                    <a:pt x="18"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0" name="Freeform 444"/>
            <p:cNvSpPr/>
            <p:nvPr/>
          </p:nvSpPr>
          <p:spPr bwMode="auto">
            <a:xfrm>
              <a:off x="7586663" y="2017713"/>
              <a:ext cx="30162" cy="17463"/>
            </a:xfrm>
            <a:custGeom>
              <a:avLst/>
              <a:gdLst>
                <a:gd name="T0" fmla="*/ 18 w 56"/>
                <a:gd name="T1" fmla="*/ 18 h 32"/>
                <a:gd name="T2" fmla="*/ 0 w 56"/>
                <a:gd name="T3" fmla="*/ 32 h 32"/>
                <a:gd name="T4" fmla="*/ 56 w 56"/>
                <a:gd name="T5" fmla="*/ 22 h 32"/>
                <a:gd name="T6" fmla="*/ 3 w 56"/>
                <a:gd name="T7" fmla="*/ 0 h 32"/>
                <a:gd name="T8" fmla="*/ 18 w 56"/>
                <a:gd name="T9" fmla="*/ 18 h 32"/>
              </a:gdLst>
              <a:ahLst/>
              <a:cxnLst>
                <a:cxn ang="0">
                  <a:pos x="T0" y="T1"/>
                </a:cxn>
                <a:cxn ang="0">
                  <a:pos x="T2" y="T3"/>
                </a:cxn>
                <a:cxn ang="0">
                  <a:pos x="T4" y="T5"/>
                </a:cxn>
                <a:cxn ang="0">
                  <a:pos x="T6" y="T7"/>
                </a:cxn>
                <a:cxn ang="0">
                  <a:pos x="T8" y="T9"/>
                </a:cxn>
              </a:cxnLst>
              <a:rect l="0" t="0" r="r" b="b"/>
              <a:pathLst>
                <a:path w="56" h="32" extrusionOk="0">
                  <a:moveTo>
                    <a:pt x="18" y="18"/>
                  </a:moveTo>
                  <a:lnTo>
                    <a:pt x="0" y="32"/>
                  </a:lnTo>
                  <a:lnTo>
                    <a:pt x="56" y="22"/>
                  </a:lnTo>
                  <a:lnTo>
                    <a:pt x="3" y="0"/>
                  </a:lnTo>
                  <a:lnTo>
                    <a:pt x="18" y="18"/>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1" name="Freeform 445"/>
            <p:cNvSpPr/>
            <p:nvPr/>
          </p:nvSpPr>
          <p:spPr bwMode="auto">
            <a:xfrm>
              <a:off x="7896225" y="2109788"/>
              <a:ext cx="30162" cy="19050"/>
            </a:xfrm>
            <a:custGeom>
              <a:avLst/>
              <a:gdLst>
                <a:gd name="T0" fmla="*/ 22 w 57"/>
                <a:gd name="T1" fmla="*/ 21 h 37"/>
                <a:gd name="T2" fmla="*/ 0 w 57"/>
                <a:gd name="T3" fmla="*/ 28 h 37"/>
                <a:gd name="T4" fmla="*/ 57 w 57"/>
                <a:gd name="T5" fmla="*/ 37 h 37"/>
                <a:gd name="T6" fmla="*/ 15 w 57"/>
                <a:gd name="T7" fmla="*/ 0 h 37"/>
                <a:gd name="T8" fmla="*/ 22 w 57"/>
                <a:gd name="T9" fmla="*/ 21 h 37"/>
              </a:gdLst>
              <a:ahLst/>
              <a:cxnLst>
                <a:cxn ang="0">
                  <a:pos x="T0" y="T1"/>
                </a:cxn>
                <a:cxn ang="0">
                  <a:pos x="T2" y="T3"/>
                </a:cxn>
                <a:cxn ang="0">
                  <a:pos x="T4" y="T5"/>
                </a:cxn>
                <a:cxn ang="0">
                  <a:pos x="T6" y="T7"/>
                </a:cxn>
                <a:cxn ang="0">
                  <a:pos x="T8" y="T9"/>
                </a:cxn>
              </a:cxnLst>
              <a:rect l="0" t="0" r="r" b="b"/>
              <a:pathLst>
                <a:path w="57" h="37" extrusionOk="0">
                  <a:moveTo>
                    <a:pt x="22" y="21"/>
                  </a:moveTo>
                  <a:lnTo>
                    <a:pt x="0" y="28"/>
                  </a:lnTo>
                  <a:lnTo>
                    <a:pt x="57" y="37"/>
                  </a:lnTo>
                  <a:lnTo>
                    <a:pt x="15" y="0"/>
                  </a:lnTo>
                  <a:lnTo>
                    <a:pt x="22"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2" name="Freeform 446"/>
            <p:cNvSpPr/>
            <p:nvPr/>
          </p:nvSpPr>
          <p:spPr bwMode="auto">
            <a:xfrm>
              <a:off x="8181975" y="2303463"/>
              <a:ext cx="28575" cy="17463"/>
            </a:xfrm>
            <a:custGeom>
              <a:avLst/>
              <a:gdLst>
                <a:gd name="T0" fmla="*/ 20 w 56"/>
                <a:gd name="T1" fmla="*/ 21 h 33"/>
                <a:gd name="T2" fmla="*/ 0 w 56"/>
                <a:gd name="T3" fmla="*/ 29 h 33"/>
                <a:gd name="T4" fmla="*/ 56 w 56"/>
                <a:gd name="T5" fmla="*/ 33 h 33"/>
                <a:gd name="T6" fmla="*/ 11 w 56"/>
                <a:gd name="T7" fmla="*/ 0 h 33"/>
                <a:gd name="T8" fmla="*/ 20 w 56"/>
                <a:gd name="T9" fmla="*/ 21 h 33"/>
              </a:gdLst>
              <a:ahLst/>
              <a:cxnLst>
                <a:cxn ang="0">
                  <a:pos x="T0" y="T1"/>
                </a:cxn>
                <a:cxn ang="0">
                  <a:pos x="T2" y="T3"/>
                </a:cxn>
                <a:cxn ang="0">
                  <a:pos x="T4" y="T5"/>
                </a:cxn>
                <a:cxn ang="0">
                  <a:pos x="T6" y="T7"/>
                </a:cxn>
                <a:cxn ang="0">
                  <a:pos x="T8" y="T9"/>
                </a:cxn>
              </a:cxnLst>
              <a:rect l="0" t="0" r="r" b="b"/>
              <a:pathLst>
                <a:path w="56" h="33" extrusionOk="0">
                  <a:moveTo>
                    <a:pt x="20" y="21"/>
                  </a:moveTo>
                  <a:lnTo>
                    <a:pt x="0" y="29"/>
                  </a:lnTo>
                  <a:lnTo>
                    <a:pt x="56" y="33"/>
                  </a:lnTo>
                  <a:lnTo>
                    <a:pt x="11" y="0"/>
                  </a:lnTo>
                  <a:lnTo>
                    <a:pt x="20"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3" name="Freeform 447"/>
            <p:cNvSpPr/>
            <p:nvPr/>
          </p:nvSpPr>
          <p:spPr bwMode="auto">
            <a:xfrm>
              <a:off x="8464550" y="2343150"/>
              <a:ext cx="28575" cy="15875"/>
            </a:xfrm>
            <a:custGeom>
              <a:avLst/>
              <a:gdLst>
                <a:gd name="T0" fmla="*/ 16 w 55"/>
                <a:gd name="T1" fmla="*/ 16 h 30"/>
                <a:gd name="T2" fmla="*/ 0 w 55"/>
                <a:gd name="T3" fmla="*/ 30 h 30"/>
                <a:gd name="T4" fmla="*/ 55 w 55"/>
                <a:gd name="T5" fmla="*/ 16 h 30"/>
                <a:gd name="T6" fmla="*/ 0 w 55"/>
                <a:gd name="T7" fmla="*/ 0 h 30"/>
                <a:gd name="T8" fmla="*/ 16 w 55"/>
                <a:gd name="T9" fmla="*/ 16 h 30"/>
              </a:gdLst>
              <a:ahLst/>
              <a:cxnLst>
                <a:cxn ang="0">
                  <a:pos x="T0" y="T1"/>
                </a:cxn>
                <a:cxn ang="0">
                  <a:pos x="T2" y="T3"/>
                </a:cxn>
                <a:cxn ang="0">
                  <a:pos x="T4" y="T5"/>
                </a:cxn>
                <a:cxn ang="0">
                  <a:pos x="T6" y="T7"/>
                </a:cxn>
                <a:cxn ang="0">
                  <a:pos x="T8" y="T9"/>
                </a:cxn>
              </a:cxnLst>
              <a:rect l="0" t="0" r="r" b="b"/>
              <a:pathLst>
                <a:path w="55" h="30" extrusionOk="0">
                  <a:moveTo>
                    <a:pt x="16" y="16"/>
                  </a:moveTo>
                  <a:lnTo>
                    <a:pt x="0" y="30"/>
                  </a:lnTo>
                  <a:lnTo>
                    <a:pt x="55" y="16"/>
                  </a:lnTo>
                  <a:lnTo>
                    <a:pt x="0"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4" name="Freeform 448"/>
            <p:cNvSpPr/>
            <p:nvPr/>
          </p:nvSpPr>
          <p:spPr bwMode="auto">
            <a:xfrm>
              <a:off x="6332538" y="1958975"/>
              <a:ext cx="2519363" cy="311150"/>
            </a:xfrm>
            <a:custGeom>
              <a:avLst/>
              <a:gdLst>
                <a:gd name="T0" fmla="*/ 0 w 4760"/>
                <a:gd name="T1" fmla="*/ 438 h 588"/>
                <a:gd name="T2" fmla="*/ 95 w 4760"/>
                <a:gd name="T3" fmla="*/ 437 h 588"/>
                <a:gd name="T4" fmla="*/ 323 w 4760"/>
                <a:gd name="T5" fmla="*/ 418 h 588"/>
                <a:gd name="T6" fmla="*/ 432 w 4760"/>
                <a:gd name="T7" fmla="*/ 402 h 588"/>
                <a:gd name="T8" fmla="*/ 693 w 4760"/>
                <a:gd name="T9" fmla="*/ 355 h 588"/>
                <a:gd name="T10" fmla="*/ 804 w 4760"/>
                <a:gd name="T11" fmla="*/ 327 h 588"/>
                <a:gd name="T12" fmla="*/ 872 w 4760"/>
                <a:gd name="T13" fmla="*/ 310 h 588"/>
                <a:gd name="T14" fmla="*/ 1008 w 4760"/>
                <a:gd name="T15" fmla="*/ 265 h 588"/>
                <a:gd name="T16" fmla="*/ 1207 w 4760"/>
                <a:gd name="T17" fmla="*/ 189 h 588"/>
                <a:gd name="T18" fmla="*/ 1322 w 4760"/>
                <a:gd name="T19" fmla="*/ 147 h 588"/>
                <a:gd name="T20" fmla="*/ 1439 w 4760"/>
                <a:gd name="T21" fmla="*/ 111 h 588"/>
                <a:gd name="T22" fmla="*/ 1682 w 4760"/>
                <a:gd name="T23" fmla="*/ 51 h 588"/>
                <a:gd name="T24" fmla="*/ 1937 w 4760"/>
                <a:gd name="T25" fmla="*/ 13 h 588"/>
                <a:gd name="T26" fmla="*/ 2198 w 4760"/>
                <a:gd name="T27" fmla="*/ 0 h 588"/>
                <a:gd name="T28" fmla="*/ 2328 w 4760"/>
                <a:gd name="T29" fmla="*/ 5 h 588"/>
                <a:gd name="T30" fmla="*/ 2420 w 4760"/>
                <a:gd name="T31" fmla="*/ 8 h 588"/>
                <a:gd name="T32" fmla="*/ 2585 w 4760"/>
                <a:gd name="T33" fmla="*/ 28 h 588"/>
                <a:gd name="T34" fmla="*/ 2731 w 4760"/>
                <a:gd name="T35" fmla="*/ 65 h 588"/>
                <a:gd name="T36" fmla="*/ 2863 w 4760"/>
                <a:gd name="T37" fmla="*/ 116 h 588"/>
                <a:gd name="T38" fmla="*/ 3048 w 4760"/>
                <a:gd name="T39" fmla="*/ 209 h 588"/>
                <a:gd name="T40" fmla="*/ 3294 w 4760"/>
                <a:gd name="T41" fmla="*/ 356 h 588"/>
                <a:gd name="T42" fmla="*/ 3434 w 4760"/>
                <a:gd name="T43" fmla="*/ 434 h 588"/>
                <a:gd name="T44" fmla="*/ 3483 w 4760"/>
                <a:gd name="T45" fmla="*/ 463 h 588"/>
                <a:gd name="T46" fmla="*/ 3583 w 4760"/>
                <a:gd name="T47" fmla="*/ 509 h 588"/>
                <a:gd name="T48" fmla="*/ 3684 w 4760"/>
                <a:gd name="T49" fmla="*/ 539 h 588"/>
                <a:gd name="T50" fmla="*/ 3786 w 4760"/>
                <a:gd name="T51" fmla="*/ 558 h 588"/>
                <a:gd name="T52" fmla="*/ 3943 w 4760"/>
                <a:gd name="T53" fmla="*/ 572 h 588"/>
                <a:gd name="T54" fmla="*/ 4170 w 4760"/>
                <a:gd name="T55" fmla="*/ 575 h 588"/>
                <a:gd name="T56" fmla="*/ 4290 w 4760"/>
                <a:gd name="T57" fmla="*/ 576 h 588"/>
                <a:gd name="T58" fmla="*/ 4527 w 4760"/>
                <a:gd name="T59" fmla="*/ 581 h 588"/>
                <a:gd name="T60" fmla="*/ 4760 w 4760"/>
                <a:gd name="T61"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60" h="588" extrusionOk="0">
                  <a:moveTo>
                    <a:pt x="0" y="438"/>
                  </a:moveTo>
                  <a:lnTo>
                    <a:pt x="95" y="437"/>
                  </a:lnTo>
                  <a:lnTo>
                    <a:pt x="323" y="418"/>
                  </a:lnTo>
                  <a:lnTo>
                    <a:pt x="432" y="402"/>
                  </a:lnTo>
                  <a:lnTo>
                    <a:pt x="693" y="355"/>
                  </a:lnTo>
                  <a:lnTo>
                    <a:pt x="804" y="327"/>
                  </a:lnTo>
                  <a:lnTo>
                    <a:pt x="872" y="310"/>
                  </a:lnTo>
                  <a:lnTo>
                    <a:pt x="1008" y="265"/>
                  </a:lnTo>
                  <a:lnTo>
                    <a:pt x="1207" y="189"/>
                  </a:lnTo>
                  <a:lnTo>
                    <a:pt x="1322" y="147"/>
                  </a:lnTo>
                  <a:lnTo>
                    <a:pt x="1439" y="111"/>
                  </a:lnTo>
                  <a:lnTo>
                    <a:pt x="1682" y="51"/>
                  </a:lnTo>
                  <a:lnTo>
                    <a:pt x="1937" y="13"/>
                  </a:lnTo>
                  <a:lnTo>
                    <a:pt x="2198" y="0"/>
                  </a:lnTo>
                  <a:lnTo>
                    <a:pt x="2328" y="5"/>
                  </a:lnTo>
                  <a:lnTo>
                    <a:pt x="2420" y="8"/>
                  </a:lnTo>
                  <a:lnTo>
                    <a:pt x="2585" y="28"/>
                  </a:lnTo>
                  <a:lnTo>
                    <a:pt x="2731" y="65"/>
                  </a:lnTo>
                  <a:lnTo>
                    <a:pt x="2863" y="116"/>
                  </a:lnTo>
                  <a:lnTo>
                    <a:pt x="3048" y="209"/>
                  </a:lnTo>
                  <a:lnTo>
                    <a:pt x="3294" y="356"/>
                  </a:lnTo>
                  <a:lnTo>
                    <a:pt x="3434" y="434"/>
                  </a:lnTo>
                  <a:lnTo>
                    <a:pt x="3483" y="463"/>
                  </a:lnTo>
                  <a:lnTo>
                    <a:pt x="3583" y="509"/>
                  </a:lnTo>
                  <a:lnTo>
                    <a:pt x="3684" y="539"/>
                  </a:lnTo>
                  <a:lnTo>
                    <a:pt x="3786" y="558"/>
                  </a:lnTo>
                  <a:lnTo>
                    <a:pt x="3943" y="572"/>
                  </a:lnTo>
                  <a:lnTo>
                    <a:pt x="4170" y="575"/>
                  </a:lnTo>
                  <a:lnTo>
                    <a:pt x="4290" y="576"/>
                  </a:lnTo>
                  <a:lnTo>
                    <a:pt x="4527" y="581"/>
                  </a:lnTo>
                  <a:lnTo>
                    <a:pt x="4760" y="58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5" name="Freeform 449"/>
            <p:cNvSpPr/>
            <p:nvPr/>
          </p:nvSpPr>
          <p:spPr bwMode="auto">
            <a:xfrm>
              <a:off x="6478587" y="2174875"/>
              <a:ext cx="28575" cy="17463"/>
            </a:xfrm>
            <a:custGeom>
              <a:avLst/>
              <a:gdLst>
                <a:gd name="T0" fmla="*/ 17 w 56"/>
                <a:gd name="T1" fmla="*/ 13 h 32"/>
                <a:gd name="T2" fmla="*/ 4 w 56"/>
                <a:gd name="T3" fmla="*/ 32 h 32"/>
                <a:gd name="T4" fmla="*/ 56 w 56"/>
                <a:gd name="T5" fmla="*/ 9 h 32"/>
                <a:gd name="T6" fmla="*/ 0 w 56"/>
                <a:gd name="T7" fmla="*/ 0 h 32"/>
                <a:gd name="T8" fmla="*/ 17 w 56"/>
                <a:gd name="T9" fmla="*/ 13 h 32"/>
              </a:gdLst>
              <a:ahLst/>
              <a:cxnLst>
                <a:cxn ang="0">
                  <a:pos x="T0" y="T1"/>
                </a:cxn>
                <a:cxn ang="0">
                  <a:pos x="T2" y="T3"/>
                </a:cxn>
                <a:cxn ang="0">
                  <a:pos x="T4" y="T5"/>
                </a:cxn>
                <a:cxn ang="0">
                  <a:pos x="T6" y="T7"/>
                </a:cxn>
                <a:cxn ang="0">
                  <a:pos x="T8" y="T9"/>
                </a:cxn>
              </a:cxnLst>
              <a:rect l="0" t="0" r="r" b="b"/>
              <a:pathLst>
                <a:path w="56" h="32" extrusionOk="0">
                  <a:moveTo>
                    <a:pt x="17" y="13"/>
                  </a:moveTo>
                  <a:lnTo>
                    <a:pt x="4" y="32"/>
                  </a:lnTo>
                  <a:lnTo>
                    <a:pt x="56" y="9"/>
                  </a:lnTo>
                  <a:lnTo>
                    <a:pt x="0" y="0"/>
                  </a:lnTo>
                  <a:lnTo>
                    <a:pt x="17" y="13"/>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6" name="Freeform 450"/>
            <p:cNvSpPr/>
            <p:nvPr/>
          </p:nvSpPr>
          <p:spPr bwMode="auto">
            <a:xfrm>
              <a:off x="6732588" y="2130425"/>
              <a:ext cx="30162" cy="17463"/>
            </a:xfrm>
            <a:custGeom>
              <a:avLst/>
              <a:gdLst>
                <a:gd name="T0" fmla="*/ 19 w 56"/>
                <a:gd name="T1" fmla="*/ 12 h 31"/>
                <a:gd name="T2" fmla="*/ 7 w 56"/>
                <a:gd name="T3" fmla="*/ 31 h 31"/>
                <a:gd name="T4" fmla="*/ 56 w 56"/>
                <a:gd name="T5" fmla="*/ 2 h 31"/>
                <a:gd name="T6" fmla="*/ 0 w 56"/>
                <a:gd name="T7" fmla="*/ 0 h 31"/>
                <a:gd name="T8" fmla="*/ 19 w 56"/>
                <a:gd name="T9" fmla="*/ 12 h 31"/>
              </a:gdLst>
              <a:ahLst/>
              <a:cxnLst>
                <a:cxn ang="0">
                  <a:pos x="T0" y="T1"/>
                </a:cxn>
                <a:cxn ang="0">
                  <a:pos x="T2" y="T3"/>
                </a:cxn>
                <a:cxn ang="0">
                  <a:pos x="T4" y="T5"/>
                </a:cxn>
                <a:cxn ang="0">
                  <a:pos x="T6" y="T7"/>
                </a:cxn>
                <a:cxn ang="0">
                  <a:pos x="T8" y="T9"/>
                </a:cxn>
              </a:cxnLst>
              <a:rect l="0" t="0" r="r" b="b"/>
              <a:pathLst>
                <a:path w="56" h="31" extrusionOk="0">
                  <a:moveTo>
                    <a:pt x="19" y="12"/>
                  </a:moveTo>
                  <a:lnTo>
                    <a:pt x="7" y="31"/>
                  </a:lnTo>
                  <a:lnTo>
                    <a:pt x="56" y="2"/>
                  </a:lnTo>
                  <a:lnTo>
                    <a:pt x="0" y="0"/>
                  </a:lnTo>
                  <a:lnTo>
                    <a:pt x="19"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7" name="Freeform 451"/>
            <p:cNvSpPr/>
            <p:nvPr/>
          </p:nvSpPr>
          <p:spPr bwMode="auto">
            <a:xfrm>
              <a:off x="7007225" y="2036763"/>
              <a:ext cx="30162" cy="17463"/>
            </a:xfrm>
            <a:custGeom>
              <a:avLst/>
              <a:gdLst>
                <a:gd name="T0" fmla="*/ 19 w 57"/>
                <a:gd name="T1" fmla="*/ 11 h 32"/>
                <a:gd name="T2" fmla="*/ 10 w 57"/>
                <a:gd name="T3" fmla="*/ 32 h 32"/>
                <a:gd name="T4" fmla="*/ 57 w 57"/>
                <a:gd name="T5" fmla="*/ 0 h 32"/>
                <a:gd name="T6" fmla="*/ 0 w 57"/>
                <a:gd name="T7" fmla="*/ 1 h 32"/>
                <a:gd name="T8" fmla="*/ 19 w 57"/>
                <a:gd name="T9" fmla="*/ 11 h 32"/>
              </a:gdLst>
              <a:ahLst/>
              <a:cxnLst>
                <a:cxn ang="0">
                  <a:pos x="T0" y="T1"/>
                </a:cxn>
                <a:cxn ang="0">
                  <a:pos x="T2" y="T3"/>
                </a:cxn>
                <a:cxn ang="0">
                  <a:pos x="T4" y="T5"/>
                </a:cxn>
                <a:cxn ang="0">
                  <a:pos x="T6" y="T7"/>
                </a:cxn>
                <a:cxn ang="0">
                  <a:pos x="T8" y="T9"/>
                </a:cxn>
              </a:cxnLst>
              <a:rect l="0" t="0" r="r" b="b"/>
              <a:pathLst>
                <a:path w="57" h="32" extrusionOk="0">
                  <a:moveTo>
                    <a:pt x="19" y="11"/>
                  </a:moveTo>
                  <a:lnTo>
                    <a:pt x="10" y="32"/>
                  </a:lnTo>
                  <a:lnTo>
                    <a:pt x="57" y="0"/>
                  </a:lnTo>
                  <a:lnTo>
                    <a:pt x="0" y="1"/>
                  </a:lnTo>
                  <a:lnTo>
                    <a:pt x="19" y="1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8" name="Freeform 452"/>
            <p:cNvSpPr/>
            <p:nvPr/>
          </p:nvSpPr>
          <p:spPr bwMode="auto">
            <a:xfrm>
              <a:off x="7539038" y="1952625"/>
              <a:ext cx="30162" cy="17463"/>
            </a:xfrm>
            <a:custGeom>
              <a:avLst/>
              <a:gdLst>
                <a:gd name="T0" fmla="*/ 16 w 55"/>
                <a:gd name="T1" fmla="*/ 16 h 32"/>
                <a:gd name="T2" fmla="*/ 0 w 55"/>
                <a:gd name="T3" fmla="*/ 32 h 32"/>
                <a:gd name="T4" fmla="*/ 55 w 55"/>
                <a:gd name="T5" fmla="*/ 18 h 32"/>
                <a:gd name="T6" fmla="*/ 1 w 55"/>
                <a:gd name="T7" fmla="*/ 0 h 32"/>
                <a:gd name="T8" fmla="*/ 16 w 55"/>
                <a:gd name="T9" fmla="*/ 16 h 32"/>
              </a:gdLst>
              <a:ahLst/>
              <a:cxnLst>
                <a:cxn ang="0">
                  <a:pos x="T0" y="T1"/>
                </a:cxn>
                <a:cxn ang="0">
                  <a:pos x="T2" y="T3"/>
                </a:cxn>
                <a:cxn ang="0">
                  <a:pos x="T4" y="T5"/>
                </a:cxn>
                <a:cxn ang="0">
                  <a:pos x="T6" y="T7"/>
                </a:cxn>
                <a:cxn ang="0">
                  <a:pos x="T8" y="T9"/>
                </a:cxn>
              </a:cxnLst>
              <a:rect l="0" t="0" r="r" b="b"/>
              <a:pathLst>
                <a:path w="55" h="32" extrusionOk="0">
                  <a:moveTo>
                    <a:pt x="16" y="16"/>
                  </a:moveTo>
                  <a:lnTo>
                    <a:pt x="0" y="32"/>
                  </a:lnTo>
                  <a:lnTo>
                    <a:pt x="55" y="18"/>
                  </a:lnTo>
                  <a:lnTo>
                    <a:pt x="1"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9" name="Freeform 453"/>
            <p:cNvSpPr/>
            <p:nvPr/>
          </p:nvSpPr>
          <p:spPr bwMode="auto">
            <a:xfrm>
              <a:off x="8124825" y="2168525"/>
              <a:ext cx="28575" cy="22225"/>
            </a:xfrm>
            <a:custGeom>
              <a:avLst/>
              <a:gdLst>
                <a:gd name="T0" fmla="*/ 21 w 56"/>
                <a:gd name="T1" fmla="*/ 22 h 41"/>
                <a:gd name="T2" fmla="*/ 0 w 56"/>
                <a:gd name="T3" fmla="*/ 28 h 41"/>
                <a:gd name="T4" fmla="*/ 56 w 56"/>
                <a:gd name="T5" fmla="*/ 41 h 41"/>
                <a:gd name="T6" fmla="*/ 15 w 56"/>
                <a:gd name="T7" fmla="*/ 0 h 41"/>
                <a:gd name="T8" fmla="*/ 21 w 56"/>
                <a:gd name="T9" fmla="*/ 22 h 41"/>
              </a:gdLst>
              <a:ahLst/>
              <a:cxnLst>
                <a:cxn ang="0">
                  <a:pos x="T0" y="T1"/>
                </a:cxn>
                <a:cxn ang="0">
                  <a:pos x="T2" y="T3"/>
                </a:cxn>
                <a:cxn ang="0">
                  <a:pos x="T4" y="T5"/>
                </a:cxn>
                <a:cxn ang="0">
                  <a:pos x="T6" y="T7"/>
                </a:cxn>
                <a:cxn ang="0">
                  <a:pos x="T8" y="T9"/>
                </a:cxn>
              </a:cxnLst>
              <a:rect l="0" t="0" r="r" b="b"/>
              <a:pathLst>
                <a:path w="56" h="41" extrusionOk="0">
                  <a:moveTo>
                    <a:pt x="21" y="22"/>
                  </a:moveTo>
                  <a:lnTo>
                    <a:pt x="0" y="28"/>
                  </a:lnTo>
                  <a:lnTo>
                    <a:pt x="56" y="41"/>
                  </a:lnTo>
                  <a:lnTo>
                    <a:pt x="15" y="0"/>
                  </a:lnTo>
                  <a:lnTo>
                    <a:pt x="21" y="2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0" name="Freeform 454"/>
            <p:cNvSpPr/>
            <p:nvPr/>
          </p:nvSpPr>
          <p:spPr bwMode="auto">
            <a:xfrm>
              <a:off x="8578850" y="2255838"/>
              <a:ext cx="28575" cy="15875"/>
            </a:xfrm>
            <a:custGeom>
              <a:avLst/>
              <a:gdLst>
                <a:gd name="T0" fmla="*/ 16 w 55"/>
                <a:gd name="T1" fmla="*/ 16 h 32"/>
                <a:gd name="T2" fmla="*/ 0 w 55"/>
                <a:gd name="T3" fmla="*/ 32 h 32"/>
                <a:gd name="T4" fmla="*/ 55 w 55"/>
                <a:gd name="T5" fmla="*/ 17 h 32"/>
                <a:gd name="T6" fmla="*/ 1 w 55"/>
                <a:gd name="T7" fmla="*/ 0 h 32"/>
                <a:gd name="T8" fmla="*/ 16 w 55"/>
                <a:gd name="T9" fmla="*/ 16 h 32"/>
              </a:gdLst>
              <a:ahLst/>
              <a:cxnLst>
                <a:cxn ang="0">
                  <a:pos x="T0" y="T1"/>
                </a:cxn>
                <a:cxn ang="0">
                  <a:pos x="T2" y="T3"/>
                </a:cxn>
                <a:cxn ang="0">
                  <a:pos x="T4" y="T5"/>
                </a:cxn>
                <a:cxn ang="0">
                  <a:pos x="T6" y="T7"/>
                </a:cxn>
                <a:cxn ang="0">
                  <a:pos x="T8" y="T9"/>
                </a:cxn>
              </a:cxnLst>
              <a:rect l="0" t="0" r="r" b="b"/>
              <a:pathLst>
                <a:path w="55" h="32" extrusionOk="0">
                  <a:moveTo>
                    <a:pt x="16" y="16"/>
                  </a:moveTo>
                  <a:lnTo>
                    <a:pt x="0" y="32"/>
                  </a:lnTo>
                  <a:lnTo>
                    <a:pt x="55" y="17"/>
                  </a:lnTo>
                  <a:lnTo>
                    <a:pt x="1"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1" name="Freeform 455"/>
            <p:cNvSpPr/>
            <p:nvPr/>
          </p:nvSpPr>
          <p:spPr bwMode="auto">
            <a:xfrm>
              <a:off x="6367463" y="1887538"/>
              <a:ext cx="2484438" cy="284163"/>
            </a:xfrm>
            <a:custGeom>
              <a:avLst/>
              <a:gdLst>
                <a:gd name="T0" fmla="*/ 0 w 4694"/>
                <a:gd name="T1" fmla="*/ 310 h 536"/>
                <a:gd name="T2" fmla="*/ 58 w 4694"/>
                <a:gd name="T3" fmla="*/ 302 h 536"/>
                <a:gd name="T4" fmla="*/ 525 w 4694"/>
                <a:gd name="T5" fmla="*/ 248 h 536"/>
                <a:gd name="T6" fmla="*/ 706 w 4694"/>
                <a:gd name="T7" fmla="*/ 219 h 536"/>
                <a:gd name="T8" fmla="*/ 830 w 4694"/>
                <a:gd name="T9" fmla="*/ 193 h 536"/>
                <a:gd name="T10" fmla="*/ 1022 w 4694"/>
                <a:gd name="T11" fmla="*/ 140 h 536"/>
                <a:gd name="T12" fmla="*/ 1124 w 4694"/>
                <a:gd name="T13" fmla="*/ 114 h 536"/>
                <a:gd name="T14" fmla="*/ 1232 w 4694"/>
                <a:gd name="T15" fmla="*/ 88 h 536"/>
                <a:gd name="T16" fmla="*/ 1397 w 4694"/>
                <a:gd name="T17" fmla="*/ 48 h 536"/>
                <a:gd name="T18" fmla="*/ 1518 w 4694"/>
                <a:gd name="T19" fmla="*/ 26 h 536"/>
                <a:gd name="T20" fmla="*/ 1585 w 4694"/>
                <a:gd name="T21" fmla="*/ 19 h 536"/>
                <a:gd name="T22" fmla="*/ 1727 w 4694"/>
                <a:gd name="T23" fmla="*/ 6 h 536"/>
                <a:gd name="T24" fmla="*/ 2051 w 4694"/>
                <a:gd name="T25" fmla="*/ 0 h 536"/>
                <a:gd name="T26" fmla="*/ 2208 w 4694"/>
                <a:gd name="T27" fmla="*/ 7 h 536"/>
                <a:gd name="T28" fmla="*/ 2361 w 4694"/>
                <a:gd name="T29" fmla="*/ 17 h 536"/>
                <a:gd name="T30" fmla="*/ 2586 w 4694"/>
                <a:gd name="T31" fmla="*/ 43 h 536"/>
                <a:gd name="T32" fmla="*/ 2735 w 4694"/>
                <a:gd name="T33" fmla="*/ 72 h 536"/>
                <a:gd name="T34" fmla="*/ 2812 w 4694"/>
                <a:gd name="T35" fmla="*/ 92 h 536"/>
                <a:gd name="T36" fmla="*/ 2889 w 4694"/>
                <a:gd name="T37" fmla="*/ 117 h 536"/>
                <a:gd name="T38" fmla="*/ 3048 w 4694"/>
                <a:gd name="T39" fmla="*/ 183 h 536"/>
                <a:gd name="T40" fmla="*/ 3205 w 4694"/>
                <a:gd name="T41" fmla="*/ 258 h 536"/>
                <a:gd name="T42" fmla="*/ 3353 w 4694"/>
                <a:gd name="T43" fmla="*/ 327 h 536"/>
                <a:gd name="T44" fmla="*/ 3421 w 4694"/>
                <a:gd name="T45" fmla="*/ 351 h 536"/>
                <a:gd name="T46" fmla="*/ 3542 w 4694"/>
                <a:gd name="T47" fmla="*/ 393 h 536"/>
                <a:gd name="T48" fmla="*/ 3743 w 4694"/>
                <a:gd name="T49" fmla="*/ 446 h 536"/>
                <a:gd name="T50" fmla="*/ 3860 w 4694"/>
                <a:gd name="T51" fmla="*/ 468 h 536"/>
                <a:gd name="T52" fmla="*/ 3996 w 4694"/>
                <a:gd name="T53" fmla="*/ 488 h 536"/>
                <a:gd name="T54" fmla="*/ 4301 w 4694"/>
                <a:gd name="T55" fmla="*/ 513 h 536"/>
                <a:gd name="T56" fmla="*/ 4415 w 4694"/>
                <a:gd name="T57" fmla="*/ 521 h 536"/>
                <a:gd name="T58" fmla="*/ 4621 w 4694"/>
                <a:gd name="T59" fmla="*/ 534 h 536"/>
                <a:gd name="T60" fmla="*/ 4694 w 4694"/>
                <a:gd name="T6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94" h="536" extrusionOk="0">
                  <a:moveTo>
                    <a:pt x="0" y="310"/>
                  </a:moveTo>
                  <a:lnTo>
                    <a:pt x="58" y="302"/>
                  </a:lnTo>
                  <a:lnTo>
                    <a:pt x="525" y="248"/>
                  </a:lnTo>
                  <a:lnTo>
                    <a:pt x="706" y="219"/>
                  </a:lnTo>
                  <a:lnTo>
                    <a:pt x="830" y="193"/>
                  </a:lnTo>
                  <a:lnTo>
                    <a:pt x="1022" y="140"/>
                  </a:lnTo>
                  <a:lnTo>
                    <a:pt x="1124" y="114"/>
                  </a:lnTo>
                  <a:lnTo>
                    <a:pt x="1232" y="88"/>
                  </a:lnTo>
                  <a:lnTo>
                    <a:pt x="1397" y="48"/>
                  </a:lnTo>
                  <a:lnTo>
                    <a:pt x="1518" y="26"/>
                  </a:lnTo>
                  <a:lnTo>
                    <a:pt x="1585" y="19"/>
                  </a:lnTo>
                  <a:lnTo>
                    <a:pt x="1727" y="6"/>
                  </a:lnTo>
                  <a:lnTo>
                    <a:pt x="2051" y="0"/>
                  </a:lnTo>
                  <a:lnTo>
                    <a:pt x="2208" y="7"/>
                  </a:lnTo>
                  <a:lnTo>
                    <a:pt x="2361" y="17"/>
                  </a:lnTo>
                  <a:lnTo>
                    <a:pt x="2586" y="43"/>
                  </a:lnTo>
                  <a:lnTo>
                    <a:pt x="2735" y="72"/>
                  </a:lnTo>
                  <a:lnTo>
                    <a:pt x="2812" y="92"/>
                  </a:lnTo>
                  <a:lnTo>
                    <a:pt x="2889" y="117"/>
                  </a:lnTo>
                  <a:lnTo>
                    <a:pt x="3048" y="183"/>
                  </a:lnTo>
                  <a:lnTo>
                    <a:pt x="3205" y="258"/>
                  </a:lnTo>
                  <a:lnTo>
                    <a:pt x="3353" y="327"/>
                  </a:lnTo>
                  <a:lnTo>
                    <a:pt x="3421" y="351"/>
                  </a:lnTo>
                  <a:lnTo>
                    <a:pt x="3542" y="393"/>
                  </a:lnTo>
                  <a:lnTo>
                    <a:pt x="3743" y="446"/>
                  </a:lnTo>
                  <a:lnTo>
                    <a:pt x="3860" y="468"/>
                  </a:lnTo>
                  <a:lnTo>
                    <a:pt x="3996" y="488"/>
                  </a:lnTo>
                  <a:lnTo>
                    <a:pt x="4301" y="513"/>
                  </a:lnTo>
                  <a:lnTo>
                    <a:pt x="4415" y="521"/>
                  </a:lnTo>
                  <a:lnTo>
                    <a:pt x="4621" y="534"/>
                  </a:lnTo>
                  <a:lnTo>
                    <a:pt x="4694" y="536"/>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2" name="Freeform 456"/>
            <p:cNvSpPr/>
            <p:nvPr/>
          </p:nvSpPr>
          <p:spPr bwMode="auto">
            <a:xfrm>
              <a:off x="6715125" y="2000250"/>
              <a:ext cx="30162" cy="15875"/>
            </a:xfrm>
            <a:custGeom>
              <a:avLst/>
              <a:gdLst>
                <a:gd name="T0" fmla="*/ 19 w 56"/>
                <a:gd name="T1" fmla="*/ 12 h 30"/>
                <a:gd name="T2" fmla="*/ 6 w 56"/>
                <a:gd name="T3" fmla="*/ 30 h 30"/>
                <a:gd name="T4" fmla="*/ 56 w 56"/>
                <a:gd name="T5" fmla="*/ 4 h 30"/>
                <a:gd name="T6" fmla="*/ 0 w 56"/>
                <a:gd name="T7" fmla="*/ 0 h 30"/>
                <a:gd name="T8" fmla="*/ 19 w 56"/>
                <a:gd name="T9" fmla="*/ 12 h 30"/>
              </a:gdLst>
              <a:ahLst/>
              <a:cxnLst>
                <a:cxn ang="0">
                  <a:pos x="T0" y="T1"/>
                </a:cxn>
                <a:cxn ang="0">
                  <a:pos x="T2" y="T3"/>
                </a:cxn>
                <a:cxn ang="0">
                  <a:pos x="T4" y="T5"/>
                </a:cxn>
                <a:cxn ang="0">
                  <a:pos x="T6" y="T7"/>
                </a:cxn>
                <a:cxn ang="0">
                  <a:pos x="T8" y="T9"/>
                </a:cxn>
              </a:cxnLst>
              <a:rect l="0" t="0" r="r" b="b"/>
              <a:pathLst>
                <a:path w="56" h="30" extrusionOk="0">
                  <a:moveTo>
                    <a:pt x="19" y="12"/>
                  </a:moveTo>
                  <a:lnTo>
                    <a:pt x="6" y="30"/>
                  </a:lnTo>
                  <a:lnTo>
                    <a:pt x="56" y="4"/>
                  </a:lnTo>
                  <a:lnTo>
                    <a:pt x="0" y="0"/>
                  </a:lnTo>
                  <a:lnTo>
                    <a:pt x="19"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3" name="Freeform 457"/>
            <p:cNvSpPr/>
            <p:nvPr/>
          </p:nvSpPr>
          <p:spPr bwMode="auto">
            <a:xfrm>
              <a:off x="6937375" y="1946275"/>
              <a:ext cx="28575" cy="15875"/>
            </a:xfrm>
            <a:custGeom>
              <a:avLst/>
              <a:gdLst>
                <a:gd name="T0" fmla="*/ 19 w 56"/>
                <a:gd name="T1" fmla="*/ 12 h 31"/>
                <a:gd name="T2" fmla="*/ 7 w 56"/>
                <a:gd name="T3" fmla="*/ 31 h 31"/>
                <a:gd name="T4" fmla="*/ 56 w 56"/>
                <a:gd name="T5" fmla="*/ 3 h 31"/>
                <a:gd name="T6" fmla="*/ 0 w 56"/>
                <a:gd name="T7" fmla="*/ 0 h 31"/>
                <a:gd name="T8" fmla="*/ 19 w 56"/>
                <a:gd name="T9" fmla="*/ 12 h 31"/>
              </a:gdLst>
              <a:ahLst/>
              <a:cxnLst>
                <a:cxn ang="0">
                  <a:pos x="T0" y="T1"/>
                </a:cxn>
                <a:cxn ang="0">
                  <a:pos x="T2" y="T3"/>
                </a:cxn>
                <a:cxn ang="0">
                  <a:pos x="T4" y="T5"/>
                </a:cxn>
                <a:cxn ang="0">
                  <a:pos x="T6" y="T7"/>
                </a:cxn>
                <a:cxn ang="0">
                  <a:pos x="T8" y="T9"/>
                </a:cxn>
              </a:cxnLst>
              <a:rect l="0" t="0" r="r" b="b"/>
              <a:pathLst>
                <a:path w="56" h="31" extrusionOk="0">
                  <a:moveTo>
                    <a:pt x="19" y="12"/>
                  </a:moveTo>
                  <a:lnTo>
                    <a:pt x="7" y="31"/>
                  </a:lnTo>
                  <a:lnTo>
                    <a:pt x="56" y="3"/>
                  </a:lnTo>
                  <a:lnTo>
                    <a:pt x="0" y="0"/>
                  </a:lnTo>
                  <a:lnTo>
                    <a:pt x="19"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4" name="Freeform 458"/>
            <p:cNvSpPr/>
            <p:nvPr/>
          </p:nvSpPr>
          <p:spPr bwMode="auto">
            <a:xfrm>
              <a:off x="7180263" y="1892300"/>
              <a:ext cx="30162" cy="15875"/>
            </a:xfrm>
            <a:custGeom>
              <a:avLst/>
              <a:gdLst>
                <a:gd name="T0" fmla="*/ 17 w 56"/>
                <a:gd name="T1" fmla="*/ 13 h 30"/>
                <a:gd name="T2" fmla="*/ 4 w 56"/>
                <a:gd name="T3" fmla="*/ 30 h 30"/>
                <a:gd name="T4" fmla="*/ 56 w 56"/>
                <a:gd name="T5" fmla="*/ 8 h 30"/>
                <a:gd name="T6" fmla="*/ 0 w 56"/>
                <a:gd name="T7" fmla="*/ 0 h 30"/>
                <a:gd name="T8" fmla="*/ 17 w 56"/>
                <a:gd name="T9" fmla="*/ 13 h 30"/>
              </a:gdLst>
              <a:ahLst/>
              <a:cxnLst>
                <a:cxn ang="0">
                  <a:pos x="T0" y="T1"/>
                </a:cxn>
                <a:cxn ang="0">
                  <a:pos x="T2" y="T3"/>
                </a:cxn>
                <a:cxn ang="0">
                  <a:pos x="T4" y="T5"/>
                </a:cxn>
                <a:cxn ang="0">
                  <a:pos x="T6" y="T7"/>
                </a:cxn>
                <a:cxn ang="0">
                  <a:pos x="T8" y="T9"/>
                </a:cxn>
              </a:cxnLst>
              <a:rect l="0" t="0" r="r" b="b"/>
              <a:pathLst>
                <a:path w="56" h="30" extrusionOk="0">
                  <a:moveTo>
                    <a:pt x="17" y="13"/>
                  </a:moveTo>
                  <a:lnTo>
                    <a:pt x="4" y="30"/>
                  </a:lnTo>
                  <a:lnTo>
                    <a:pt x="56" y="8"/>
                  </a:lnTo>
                  <a:lnTo>
                    <a:pt x="0" y="0"/>
                  </a:lnTo>
                  <a:lnTo>
                    <a:pt x="17" y="13"/>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5" name="Freeform 459"/>
            <p:cNvSpPr/>
            <p:nvPr/>
          </p:nvSpPr>
          <p:spPr bwMode="auto">
            <a:xfrm>
              <a:off x="7512050" y="1882775"/>
              <a:ext cx="28575" cy="15875"/>
            </a:xfrm>
            <a:custGeom>
              <a:avLst/>
              <a:gdLst>
                <a:gd name="T0" fmla="*/ 17 w 56"/>
                <a:gd name="T1" fmla="*/ 16 h 30"/>
                <a:gd name="T2" fmla="*/ 0 w 56"/>
                <a:gd name="T3" fmla="*/ 30 h 30"/>
                <a:gd name="T4" fmla="*/ 56 w 56"/>
                <a:gd name="T5" fmla="*/ 19 h 30"/>
                <a:gd name="T6" fmla="*/ 3 w 56"/>
                <a:gd name="T7" fmla="*/ 0 h 30"/>
                <a:gd name="T8" fmla="*/ 17 w 56"/>
                <a:gd name="T9" fmla="*/ 16 h 30"/>
              </a:gdLst>
              <a:ahLst/>
              <a:cxnLst>
                <a:cxn ang="0">
                  <a:pos x="T0" y="T1"/>
                </a:cxn>
                <a:cxn ang="0">
                  <a:pos x="T2" y="T3"/>
                </a:cxn>
                <a:cxn ang="0">
                  <a:pos x="T4" y="T5"/>
                </a:cxn>
                <a:cxn ang="0">
                  <a:pos x="T6" y="T7"/>
                </a:cxn>
                <a:cxn ang="0">
                  <a:pos x="T8" y="T9"/>
                </a:cxn>
              </a:cxnLst>
              <a:rect l="0" t="0" r="r" b="b"/>
              <a:pathLst>
                <a:path w="56" h="30" extrusionOk="0">
                  <a:moveTo>
                    <a:pt x="17" y="16"/>
                  </a:moveTo>
                  <a:lnTo>
                    <a:pt x="0" y="30"/>
                  </a:lnTo>
                  <a:lnTo>
                    <a:pt x="56" y="19"/>
                  </a:lnTo>
                  <a:lnTo>
                    <a:pt x="3" y="0"/>
                  </a:lnTo>
                  <a:lnTo>
                    <a:pt x="17"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6" name="Freeform 460"/>
            <p:cNvSpPr/>
            <p:nvPr/>
          </p:nvSpPr>
          <p:spPr bwMode="auto">
            <a:xfrm>
              <a:off x="7829550" y="1922463"/>
              <a:ext cx="30162" cy="15875"/>
            </a:xfrm>
            <a:custGeom>
              <a:avLst/>
              <a:gdLst>
                <a:gd name="T0" fmla="*/ 18 w 56"/>
                <a:gd name="T1" fmla="*/ 19 h 30"/>
                <a:gd name="T2" fmla="*/ 0 w 56"/>
                <a:gd name="T3" fmla="*/ 30 h 30"/>
                <a:gd name="T4" fmla="*/ 56 w 56"/>
                <a:gd name="T5" fmla="*/ 30 h 30"/>
                <a:gd name="T6" fmla="*/ 8 w 56"/>
                <a:gd name="T7" fmla="*/ 0 h 30"/>
                <a:gd name="T8" fmla="*/ 18 w 56"/>
                <a:gd name="T9" fmla="*/ 19 h 30"/>
              </a:gdLst>
              <a:ahLst/>
              <a:cxnLst>
                <a:cxn ang="0">
                  <a:pos x="T0" y="T1"/>
                </a:cxn>
                <a:cxn ang="0">
                  <a:pos x="T2" y="T3"/>
                </a:cxn>
                <a:cxn ang="0">
                  <a:pos x="T4" y="T5"/>
                </a:cxn>
                <a:cxn ang="0">
                  <a:pos x="T6" y="T7"/>
                </a:cxn>
                <a:cxn ang="0">
                  <a:pos x="T8" y="T9"/>
                </a:cxn>
              </a:cxnLst>
              <a:rect l="0" t="0" r="r" b="b"/>
              <a:pathLst>
                <a:path w="56" h="30" extrusionOk="0">
                  <a:moveTo>
                    <a:pt x="18" y="19"/>
                  </a:moveTo>
                  <a:lnTo>
                    <a:pt x="0" y="30"/>
                  </a:lnTo>
                  <a:lnTo>
                    <a:pt x="56" y="30"/>
                  </a:lnTo>
                  <a:lnTo>
                    <a:pt x="8" y="0"/>
                  </a:lnTo>
                  <a:lnTo>
                    <a:pt x="18" y="1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7" name="Freeform 461"/>
            <p:cNvSpPr/>
            <p:nvPr/>
          </p:nvSpPr>
          <p:spPr bwMode="auto">
            <a:xfrm>
              <a:off x="8151812" y="2057400"/>
              <a:ext cx="30162" cy="17463"/>
            </a:xfrm>
            <a:custGeom>
              <a:avLst/>
              <a:gdLst>
                <a:gd name="T0" fmla="*/ 21 w 58"/>
                <a:gd name="T1" fmla="*/ 20 h 33"/>
                <a:gd name="T2" fmla="*/ 0 w 58"/>
                <a:gd name="T3" fmla="*/ 30 h 33"/>
                <a:gd name="T4" fmla="*/ 58 w 58"/>
                <a:gd name="T5" fmla="*/ 33 h 33"/>
                <a:gd name="T6" fmla="*/ 11 w 58"/>
                <a:gd name="T7" fmla="*/ 0 h 33"/>
                <a:gd name="T8" fmla="*/ 21 w 58"/>
                <a:gd name="T9" fmla="*/ 20 h 33"/>
              </a:gdLst>
              <a:ahLst/>
              <a:cxnLst>
                <a:cxn ang="0">
                  <a:pos x="T0" y="T1"/>
                </a:cxn>
                <a:cxn ang="0">
                  <a:pos x="T2" y="T3"/>
                </a:cxn>
                <a:cxn ang="0">
                  <a:pos x="T4" y="T5"/>
                </a:cxn>
                <a:cxn ang="0">
                  <a:pos x="T6" y="T7"/>
                </a:cxn>
                <a:cxn ang="0">
                  <a:pos x="T8" y="T9"/>
                </a:cxn>
              </a:cxnLst>
              <a:rect l="0" t="0" r="r" b="b"/>
              <a:pathLst>
                <a:path w="58" h="33" extrusionOk="0">
                  <a:moveTo>
                    <a:pt x="21" y="20"/>
                  </a:moveTo>
                  <a:lnTo>
                    <a:pt x="0" y="30"/>
                  </a:lnTo>
                  <a:lnTo>
                    <a:pt x="58" y="33"/>
                  </a:lnTo>
                  <a:lnTo>
                    <a:pt x="11" y="0"/>
                  </a:lnTo>
                  <a:lnTo>
                    <a:pt x="21"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8" name="Freeform 462"/>
            <p:cNvSpPr/>
            <p:nvPr/>
          </p:nvSpPr>
          <p:spPr bwMode="auto">
            <a:xfrm>
              <a:off x="8385175" y="2124075"/>
              <a:ext cx="28575" cy="15875"/>
            </a:xfrm>
            <a:custGeom>
              <a:avLst/>
              <a:gdLst>
                <a:gd name="T0" fmla="*/ 17 w 56"/>
                <a:gd name="T1" fmla="*/ 17 h 30"/>
                <a:gd name="T2" fmla="*/ 0 w 56"/>
                <a:gd name="T3" fmla="*/ 30 h 30"/>
                <a:gd name="T4" fmla="*/ 56 w 56"/>
                <a:gd name="T5" fmla="*/ 25 h 30"/>
                <a:gd name="T6" fmla="*/ 4 w 56"/>
                <a:gd name="T7" fmla="*/ 0 h 30"/>
                <a:gd name="T8" fmla="*/ 17 w 56"/>
                <a:gd name="T9" fmla="*/ 17 h 30"/>
              </a:gdLst>
              <a:ahLst/>
              <a:cxnLst>
                <a:cxn ang="0">
                  <a:pos x="T0" y="T1"/>
                </a:cxn>
                <a:cxn ang="0">
                  <a:pos x="T2" y="T3"/>
                </a:cxn>
                <a:cxn ang="0">
                  <a:pos x="T4" y="T5"/>
                </a:cxn>
                <a:cxn ang="0">
                  <a:pos x="T6" y="T7"/>
                </a:cxn>
                <a:cxn ang="0">
                  <a:pos x="T8" y="T9"/>
                </a:cxn>
              </a:cxnLst>
              <a:rect l="0" t="0" r="r" b="b"/>
              <a:pathLst>
                <a:path w="56" h="30" extrusionOk="0">
                  <a:moveTo>
                    <a:pt x="17" y="17"/>
                  </a:moveTo>
                  <a:lnTo>
                    <a:pt x="0" y="30"/>
                  </a:lnTo>
                  <a:lnTo>
                    <a:pt x="56" y="25"/>
                  </a:lnTo>
                  <a:lnTo>
                    <a:pt x="4"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9" name="Freeform 463"/>
            <p:cNvSpPr/>
            <p:nvPr/>
          </p:nvSpPr>
          <p:spPr bwMode="auto">
            <a:xfrm>
              <a:off x="8678863" y="2152650"/>
              <a:ext cx="30162" cy="17463"/>
            </a:xfrm>
            <a:custGeom>
              <a:avLst/>
              <a:gdLst>
                <a:gd name="T0" fmla="*/ 17 w 56"/>
                <a:gd name="T1" fmla="*/ 17 h 32"/>
                <a:gd name="T2" fmla="*/ 0 w 56"/>
                <a:gd name="T3" fmla="*/ 32 h 32"/>
                <a:gd name="T4" fmla="*/ 56 w 56"/>
                <a:gd name="T5" fmla="*/ 20 h 32"/>
                <a:gd name="T6" fmla="*/ 3 w 56"/>
                <a:gd name="T7" fmla="*/ 0 h 32"/>
                <a:gd name="T8" fmla="*/ 17 w 56"/>
                <a:gd name="T9" fmla="*/ 17 h 32"/>
              </a:gdLst>
              <a:ahLst/>
              <a:cxnLst>
                <a:cxn ang="0">
                  <a:pos x="T0" y="T1"/>
                </a:cxn>
                <a:cxn ang="0">
                  <a:pos x="T2" y="T3"/>
                </a:cxn>
                <a:cxn ang="0">
                  <a:pos x="T4" y="T5"/>
                </a:cxn>
                <a:cxn ang="0">
                  <a:pos x="T6" y="T7"/>
                </a:cxn>
                <a:cxn ang="0">
                  <a:pos x="T8" y="T9"/>
                </a:cxn>
              </a:cxnLst>
              <a:rect l="0" t="0" r="r" b="b"/>
              <a:pathLst>
                <a:path w="56" h="32" extrusionOk="0">
                  <a:moveTo>
                    <a:pt x="17" y="17"/>
                  </a:moveTo>
                  <a:lnTo>
                    <a:pt x="0" y="32"/>
                  </a:lnTo>
                  <a:lnTo>
                    <a:pt x="56" y="20"/>
                  </a:lnTo>
                  <a:lnTo>
                    <a:pt x="3"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0" name="Freeform 464"/>
            <p:cNvSpPr/>
            <p:nvPr/>
          </p:nvSpPr>
          <p:spPr bwMode="auto">
            <a:xfrm>
              <a:off x="6391275" y="1781175"/>
              <a:ext cx="2460625" cy="261938"/>
            </a:xfrm>
            <a:custGeom>
              <a:avLst/>
              <a:gdLst>
                <a:gd name="T0" fmla="*/ 0 w 4650"/>
                <a:gd name="T1" fmla="*/ 254 h 494"/>
                <a:gd name="T2" fmla="*/ 81 w 4650"/>
                <a:gd name="T3" fmla="*/ 247 h 494"/>
                <a:gd name="T4" fmla="*/ 640 w 4650"/>
                <a:gd name="T5" fmla="*/ 188 h 494"/>
                <a:gd name="T6" fmla="*/ 846 w 4650"/>
                <a:gd name="T7" fmla="*/ 157 h 494"/>
                <a:gd name="T8" fmla="*/ 978 w 4650"/>
                <a:gd name="T9" fmla="*/ 129 h 494"/>
                <a:gd name="T10" fmla="*/ 1152 w 4650"/>
                <a:gd name="T11" fmla="*/ 78 h 494"/>
                <a:gd name="T12" fmla="*/ 1265 w 4650"/>
                <a:gd name="T13" fmla="*/ 57 h 494"/>
                <a:gd name="T14" fmla="*/ 1397 w 4650"/>
                <a:gd name="T15" fmla="*/ 36 h 494"/>
                <a:gd name="T16" fmla="*/ 1704 w 4650"/>
                <a:gd name="T17" fmla="*/ 8 h 494"/>
                <a:gd name="T18" fmla="*/ 1868 w 4650"/>
                <a:gd name="T19" fmla="*/ 3 h 494"/>
                <a:gd name="T20" fmla="*/ 2031 w 4650"/>
                <a:gd name="T21" fmla="*/ 0 h 494"/>
                <a:gd name="T22" fmla="*/ 2284 w 4650"/>
                <a:gd name="T23" fmla="*/ 9 h 494"/>
                <a:gd name="T24" fmla="*/ 2470 w 4650"/>
                <a:gd name="T25" fmla="*/ 29 h 494"/>
                <a:gd name="T26" fmla="*/ 2571 w 4650"/>
                <a:gd name="T27" fmla="*/ 45 h 494"/>
                <a:gd name="T28" fmla="*/ 2679 w 4650"/>
                <a:gd name="T29" fmla="*/ 68 h 494"/>
                <a:gd name="T30" fmla="*/ 2918 w 4650"/>
                <a:gd name="T31" fmla="*/ 143 h 494"/>
                <a:gd name="T32" fmla="*/ 3167 w 4650"/>
                <a:gd name="T33" fmla="*/ 231 h 494"/>
                <a:gd name="T34" fmla="*/ 3400 w 4650"/>
                <a:gd name="T35" fmla="*/ 310 h 494"/>
                <a:gd name="T36" fmla="*/ 3503 w 4650"/>
                <a:gd name="T37" fmla="*/ 337 h 494"/>
                <a:gd name="T38" fmla="*/ 3687 w 4650"/>
                <a:gd name="T39" fmla="*/ 379 h 494"/>
                <a:gd name="T40" fmla="*/ 3984 w 4650"/>
                <a:gd name="T41" fmla="*/ 427 h 494"/>
                <a:gd name="T42" fmla="*/ 4116 w 4650"/>
                <a:gd name="T43" fmla="*/ 443 h 494"/>
                <a:gd name="T44" fmla="*/ 4472 w 4650"/>
                <a:gd name="T45" fmla="*/ 479 h 494"/>
                <a:gd name="T46" fmla="*/ 4650 w 4650"/>
                <a:gd name="T4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50" h="494" extrusionOk="0">
                  <a:moveTo>
                    <a:pt x="0" y="254"/>
                  </a:moveTo>
                  <a:lnTo>
                    <a:pt x="81" y="247"/>
                  </a:lnTo>
                  <a:lnTo>
                    <a:pt x="640" y="188"/>
                  </a:lnTo>
                  <a:lnTo>
                    <a:pt x="846" y="157"/>
                  </a:lnTo>
                  <a:lnTo>
                    <a:pt x="978" y="129"/>
                  </a:lnTo>
                  <a:lnTo>
                    <a:pt x="1152" y="78"/>
                  </a:lnTo>
                  <a:lnTo>
                    <a:pt x="1265" y="57"/>
                  </a:lnTo>
                  <a:lnTo>
                    <a:pt x="1397" y="36"/>
                  </a:lnTo>
                  <a:lnTo>
                    <a:pt x="1704" y="8"/>
                  </a:lnTo>
                  <a:lnTo>
                    <a:pt x="1868" y="3"/>
                  </a:lnTo>
                  <a:lnTo>
                    <a:pt x="2031" y="0"/>
                  </a:lnTo>
                  <a:lnTo>
                    <a:pt x="2284" y="9"/>
                  </a:lnTo>
                  <a:lnTo>
                    <a:pt x="2470" y="29"/>
                  </a:lnTo>
                  <a:lnTo>
                    <a:pt x="2571" y="45"/>
                  </a:lnTo>
                  <a:lnTo>
                    <a:pt x="2679" y="68"/>
                  </a:lnTo>
                  <a:lnTo>
                    <a:pt x="2918" y="143"/>
                  </a:lnTo>
                  <a:lnTo>
                    <a:pt x="3167" y="231"/>
                  </a:lnTo>
                  <a:lnTo>
                    <a:pt x="3400" y="310"/>
                  </a:lnTo>
                  <a:lnTo>
                    <a:pt x="3503" y="337"/>
                  </a:lnTo>
                  <a:lnTo>
                    <a:pt x="3687" y="379"/>
                  </a:lnTo>
                  <a:lnTo>
                    <a:pt x="3984" y="427"/>
                  </a:lnTo>
                  <a:lnTo>
                    <a:pt x="4116" y="443"/>
                  </a:lnTo>
                  <a:lnTo>
                    <a:pt x="4472" y="479"/>
                  </a:lnTo>
                  <a:lnTo>
                    <a:pt x="4650" y="494"/>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1" name="Freeform 465"/>
            <p:cNvSpPr/>
            <p:nvPr/>
          </p:nvSpPr>
          <p:spPr bwMode="auto">
            <a:xfrm>
              <a:off x="6813550" y="1860550"/>
              <a:ext cx="30162" cy="15875"/>
            </a:xfrm>
            <a:custGeom>
              <a:avLst/>
              <a:gdLst>
                <a:gd name="T0" fmla="*/ 17 w 56"/>
                <a:gd name="T1" fmla="*/ 13 h 30"/>
                <a:gd name="T2" fmla="*/ 4 w 56"/>
                <a:gd name="T3" fmla="*/ 30 h 30"/>
                <a:gd name="T4" fmla="*/ 56 w 56"/>
                <a:gd name="T5" fmla="*/ 6 h 30"/>
                <a:gd name="T6" fmla="*/ 0 w 56"/>
                <a:gd name="T7" fmla="*/ 0 h 30"/>
                <a:gd name="T8" fmla="*/ 17 w 56"/>
                <a:gd name="T9" fmla="*/ 13 h 30"/>
              </a:gdLst>
              <a:ahLst/>
              <a:cxnLst>
                <a:cxn ang="0">
                  <a:pos x="T0" y="T1"/>
                </a:cxn>
                <a:cxn ang="0">
                  <a:pos x="T2" y="T3"/>
                </a:cxn>
                <a:cxn ang="0">
                  <a:pos x="T4" y="T5"/>
                </a:cxn>
                <a:cxn ang="0">
                  <a:pos x="T6" y="T7"/>
                </a:cxn>
                <a:cxn ang="0">
                  <a:pos x="T8" y="T9"/>
                </a:cxn>
              </a:cxnLst>
              <a:rect l="0" t="0" r="r" b="b"/>
              <a:pathLst>
                <a:path w="56" h="30" extrusionOk="0">
                  <a:moveTo>
                    <a:pt x="17" y="13"/>
                  </a:moveTo>
                  <a:lnTo>
                    <a:pt x="4" y="30"/>
                  </a:lnTo>
                  <a:lnTo>
                    <a:pt x="56" y="6"/>
                  </a:lnTo>
                  <a:lnTo>
                    <a:pt x="0" y="0"/>
                  </a:lnTo>
                  <a:lnTo>
                    <a:pt x="17" y="13"/>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2" name="Freeform 466"/>
            <p:cNvSpPr/>
            <p:nvPr/>
          </p:nvSpPr>
          <p:spPr bwMode="auto">
            <a:xfrm>
              <a:off x="7035800" y="1806575"/>
              <a:ext cx="28575" cy="17463"/>
            </a:xfrm>
            <a:custGeom>
              <a:avLst/>
              <a:gdLst>
                <a:gd name="T0" fmla="*/ 17 w 56"/>
                <a:gd name="T1" fmla="*/ 13 h 32"/>
                <a:gd name="T2" fmla="*/ 4 w 56"/>
                <a:gd name="T3" fmla="*/ 32 h 32"/>
                <a:gd name="T4" fmla="*/ 56 w 56"/>
                <a:gd name="T5" fmla="*/ 7 h 32"/>
                <a:gd name="T6" fmla="*/ 0 w 56"/>
                <a:gd name="T7" fmla="*/ 0 h 32"/>
                <a:gd name="T8" fmla="*/ 17 w 56"/>
                <a:gd name="T9" fmla="*/ 13 h 32"/>
              </a:gdLst>
              <a:ahLst/>
              <a:cxnLst>
                <a:cxn ang="0">
                  <a:pos x="T0" y="T1"/>
                </a:cxn>
                <a:cxn ang="0">
                  <a:pos x="T2" y="T3"/>
                </a:cxn>
                <a:cxn ang="0">
                  <a:pos x="T4" y="T5"/>
                </a:cxn>
                <a:cxn ang="0">
                  <a:pos x="T6" y="T7"/>
                </a:cxn>
                <a:cxn ang="0">
                  <a:pos x="T8" y="T9"/>
                </a:cxn>
              </a:cxnLst>
              <a:rect l="0" t="0" r="r" b="b"/>
              <a:pathLst>
                <a:path w="56" h="32" extrusionOk="0">
                  <a:moveTo>
                    <a:pt x="17" y="13"/>
                  </a:moveTo>
                  <a:lnTo>
                    <a:pt x="4" y="32"/>
                  </a:lnTo>
                  <a:lnTo>
                    <a:pt x="56" y="7"/>
                  </a:lnTo>
                  <a:lnTo>
                    <a:pt x="0" y="0"/>
                  </a:lnTo>
                  <a:lnTo>
                    <a:pt x="17" y="13"/>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3" name="Freeform 467"/>
            <p:cNvSpPr/>
            <p:nvPr/>
          </p:nvSpPr>
          <p:spPr bwMode="auto">
            <a:xfrm>
              <a:off x="7354888" y="1774825"/>
              <a:ext cx="28575" cy="15875"/>
            </a:xfrm>
            <a:custGeom>
              <a:avLst/>
              <a:gdLst>
                <a:gd name="T0" fmla="*/ 16 w 55"/>
                <a:gd name="T1" fmla="*/ 14 h 30"/>
                <a:gd name="T2" fmla="*/ 0 w 55"/>
                <a:gd name="T3" fmla="*/ 30 h 30"/>
                <a:gd name="T4" fmla="*/ 55 w 55"/>
                <a:gd name="T5" fmla="*/ 14 h 30"/>
                <a:gd name="T6" fmla="*/ 0 w 55"/>
                <a:gd name="T7" fmla="*/ 0 h 30"/>
                <a:gd name="T8" fmla="*/ 16 w 55"/>
                <a:gd name="T9" fmla="*/ 14 h 30"/>
              </a:gdLst>
              <a:ahLst/>
              <a:cxnLst>
                <a:cxn ang="0">
                  <a:pos x="T0" y="T1"/>
                </a:cxn>
                <a:cxn ang="0">
                  <a:pos x="T2" y="T3"/>
                </a:cxn>
                <a:cxn ang="0">
                  <a:pos x="T4" y="T5"/>
                </a:cxn>
                <a:cxn ang="0">
                  <a:pos x="T6" y="T7"/>
                </a:cxn>
                <a:cxn ang="0">
                  <a:pos x="T8" y="T9"/>
                </a:cxn>
              </a:cxnLst>
              <a:rect l="0" t="0" r="r" b="b"/>
              <a:pathLst>
                <a:path w="55" h="30" extrusionOk="0">
                  <a:moveTo>
                    <a:pt x="16" y="14"/>
                  </a:moveTo>
                  <a:lnTo>
                    <a:pt x="0" y="30"/>
                  </a:lnTo>
                  <a:lnTo>
                    <a:pt x="55" y="14"/>
                  </a:lnTo>
                  <a:lnTo>
                    <a:pt x="0" y="0"/>
                  </a:lnTo>
                  <a:lnTo>
                    <a:pt x="16"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4" name="Freeform 468"/>
            <p:cNvSpPr/>
            <p:nvPr/>
          </p:nvSpPr>
          <p:spPr bwMode="auto">
            <a:xfrm>
              <a:off x="7726363" y="1792288"/>
              <a:ext cx="30162" cy="15875"/>
            </a:xfrm>
            <a:custGeom>
              <a:avLst/>
              <a:gdLst>
                <a:gd name="T0" fmla="*/ 19 w 56"/>
                <a:gd name="T1" fmla="*/ 19 h 30"/>
                <a:gd name="T2" fmla="*/ 0 w 56"/>
                <a:gd name="T3" fmla="*/ 30 h 30"/>
                <a:gd name="T4" fmla="*/ 56 w 56"/>
                <a:gd name="T5" fmla="*/ 24 h 30"/>
                <a:gd name="T6" fmla="*/ 6 w 56"/>
                <a:gd name="T7" fmla="*/ 0 h 30"/>
                <a:gd name="T8" fmla="*/ 19 w 56"/>
                <a:gd name="T9" fmla="*/ 19 h 30"/>
              </a:gdLst>
              <a:ahLst/>
              <a:cxnLst>
                <a:cxn ang="0">
                  <a:pos x="T0" y="T1"/>
                </a:cxn>
                <a:cxn ang="0">
                  <a:pos x="T2" y="T3"/>
                </a:cxn>
                <a:cxn ang="0">
                  <a:pos x="T4" y="T5"/>
                </a:cxn>
                <a:cxn ang="0">
                  <a:pos x="T6" y="T7"/>
                </a:cxn>
                <a:cxn ang="0">
                  <a:pos x="T8" y="T9"/>
                </a:cxn>
              </a:cxnLst>
              <a:rect l="0" t="0" r="r" b="b"/>
              <a:pathLst>
                <a:path w="56" h="30" extrusionOk="0">
                  <a:moveTo>
                    <a:pt x="19" y="19"/>
                  </a:moveTo>
                  <a:lnTo>
                    <a:pt x="0" y="30"/>
                  </a:lnTo>
                  <a:lnTo>
                    <a:pt x="56" y="24"/>
                  </a:lnTo>
                  <a:lnTo>
                    <a:pt x="6" y="0"/>
                  </a:lnTo>
                  <a:lnTo>
                    <a:pt x="19" y="1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5" name="Freeform 469"/>
            <p:cNvSpPr/>
            <p:nvPr/>
          </p:nvSpPr>
          <p:spPr bwMode="auto">
            <a:xfrm>
              <a:off x="8220075" y="1944688"/>
              <a:ext cx="28575" cy="15875"/>
            </a:xfrm>
            <a:custGeom>
              <a:avLst/>
              <a:gdLst>
                <a:gd name="T0" fmla="*/ 18 w 56"/>
                <a:gd name="T1" fmla="*/ 19 h 30"/>
                <a:gd name="T2" fmla="*/ 0 w 56"/>
                <a:gd name="T3" fmla="*/ 30 h 30"/>
                <a:gd name="T4" fmla="*/ 56 w 56"/>
                <a:gd name="T5" fmla="*/ 29 h 30"/>
                <a:gd name="T6" fmla="*/ 7 w 56"/>
                <a:gd name="T7" fmla="*/ 0 h 30"/>
                <a:gd name="T8" fmla="*/ 18 w 56"/>
                <a:gd name="T9" fmla="*/ 19 h 30"/>
              </a:gdLst>
              <a:ahLst/>
              <a:cxnLst>
                <a:cxn ang="0">
                  <a:pos x="T0" y="T1"/>
                </a:cxn>
                <a:cxn ang="0">
                  <a:pos x="T2" y="T3"/>
                </a:cxn>
                <a:cxn ang="0">
                  <a:pos x="T4" y="T5"/>
                </a:cxn>
                <a:cxn ang="0">
                  <a:pos x="T6" y="T7"/>
                </a:cxn>
                <a:cxn ang="0">
                  <a:pos x="T8" y="T9"/>
                </a:cxn>
              </a:cxnLst>
              <a:rect l="0" t="0" r="r" b="b"/>
              <a:pathLst>
                <a:path w="56" h="30" extrusionOk="0">
                  <a:moveTo>
                    <a:pt x="18" y="19"/>
                  </a:moveTo>
                  <a:lnTo>
                    <a:pt x="0" y="30"/>
                  </a:lnTo>
                  <a:lnTo>
                    <a:pt x="56" y="29"/>
                  </a:lnTo>
                  <a:lnTo>
                    <a:pt x="7" y="0"/>
                  </a:lnTo>
                  <a:lnTo>
                    <a:pt x="18" y="1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6" name="Freeform 470"/>
            <p:cNvSpPr/>
            <p:nvPr/>
          </p:nvSpPr>
          <p:spPr bwMode="auto">
            <a:xfrm>
              <a:off x="8543925" y="2003425"/>
              <a:ext cx="30162" cy="17463"/>
            </a:xfrm>
            <a:custGeom>
              <a:avLst/>
              <a:gdLst>
                <a:gd name="T0" fmla="*/ 17 w 56"/>
                <a:gd name="T1" fmla="*/ 17 h 32"/>
                <a:gd name="T2" fmla="*/ 0 w 56"/>
                <a:gd name="T3" fmla="*/ 32 h 32"/>
                <a:gd name="T4" fmla="*/ 56 w 56"/>
                <a:gd name="T5" fmla="*/ 23 h 32"/>
                <a:gd name="T6" fmla="*/ 4 w 56"/>
                <a:gd name="T7" fmla="*/ 0 h 32"/>
                <a:gd name="T8" fmla="*/ 17 w 56"/>
                <a:gd name="T9" fmla="*/ 17 h 32"/>
              </a:gdLst>
              <a:ahLst/>
              <a:cxnLst>
                <a:cxn ang="0">
                  <a:pos x="T0" y="T1"/>
                </a:cxn>
                <a:cxn ang="0">
                  <a:pos x="T2" y="T3"/>
                </a:cxn>
                <a:cxn ang="0">
                  <a:pos x="T4" y="T5"/>
                </a:cxn>
                <a:cxn ang="0">
                  <a:pos x="T6" y="T7"/>
                </a:cxn>
                <a:cxn ang="0">
                  <a:pos x="T8" y="T9"/>
                </a:cxn>
              </a:cxnLst>
              <a:rect l="0" t="0" r="r" b="b"/>
              <a:pathLst>
                <a:path w="56" h="32" extrusionOk="0">
                  <a:moveTo>
                    <a:pt x="17" y="17"/>
                  </a:moveTo>
                  <a:lnTo>
                    <a:pt x="0" y="32"/>
                  </a:lnTo>
                  <a:lnTo>
                    <a:pt x="56" y="23"/>
                  </a:lnTo>
                  <a:lnTo>
                    <a:pt x="4"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7" name="Freeform 471"/>
            <p:cNvSpPr/>
            <p:nvPr/>
          </p:nvSpPr>
          <p:spPr bwMode="auto">
            <a:xfrm>
              <a:off x="6403975" y="1695450"/>
              <a:ext cx="2447925" cy="176213"/>
            </a:xfrm>
            <a:custGeom>
              <a:avLst/>
              <a:gdLst>
                <a:gd name="T0" fmla="*/ 0 w 4627"/>
                <a:gd name="T1" fmla="*/ 156 h 333"/>
                <a:gd name="T2" fmla="*/ 435 w 4627"/>
                <a:gd name="T3" fmla="*/ 111 h 333"/>
                <a:gd name="T4" fmla="*/ 1167 w 4627"/>
                <a:gd name="T5" fmla="*/ 43 h 333"/>
                <a:gd name="T6" fmla="*/ 1373 w 4627"/>
                <a:gd name="T7" fmla="*/ 26 h 333"/>
                <a:gd name="T8" fmla="*/ 1689 w 4627"/>
                <a:gd name="T9" fmla="*/ 2 h 333"/>
                <a:gd name="T10" fmla="*/ 1861 w 4627"/>
                <a:gd name="T11" fmla="*/ 0 h 333"/>
                <a:gd name="T12" fmla="*/ 2041 w 4627"/>
                <a:gd name="T13" fmla="*/ 3 h 333"/>
                <a:gd name="T14" fmla="*/ 2320 w 4627"/>
                <a:gd name="T15" fmla="*/ 22 h 333"/>
                <a:gd name="T16" fmla="*/ 2518 w 4627"/>
                <a:gd name="T17" fmla="*/ 43 h 333"/>
                <a:gd name="T18" fmla="*/ 2623 w 4627"/>
                <a:gd name="T19" fmla="*/ 59 h 333"/>
                <a:gd name="T20" fmla="*/ 2731 w 4627"/>
                <a:gd name="T21" fmla="*/ 76 h 333"/>
                <a:gd name="T22" fmla="*/ 2968 w 4627"/>
                <a:gd name="T23" fmla="*/ 131 h 333"/>
                <a:gd name="T24" fmla="*/ 3213 w 4627"/>
                <a:gd name="T25" fmla="*/ 193 h 333"/>
                <a:gd name="T26" fmla="*/ 3448 w 4627"/>
                <a:gd name="T27" fmla="*/ 248 h 333"/>
                <a:gd name="T28" fmla="*/ 3553 w 4627"/>
                <a:gd name="T29" fmla="*/ 265 h 333"/>
                <a:gd name="T30" fmla="*/ 3657 w 4627"/>
                <a:gd name="T31" fmla="*/ 278 h 333"/>
                <a:gd name="T32" fmla="*/ 3856 w 4627"/>
                <a:gd name="T33" fmla="*/ 295 h 333"/>
                <a:gd name="T34" fmla="*/ 4125 w 4627"/>
                <a:gd name="T35" fmla="*/ 307 h 333"/>
                <a:gd name="T36" fmla="*/ 4262 w 4627"/>
                <a:gd name="T37" fmla="*/ 313 h 333"/>
                <a:gd name="T38" fmla="*/ 4530 w 4627"/>
                <a:gd name="T39" fmla="*/ 328 h 333"/>
                <a:gd name="T40" fmla="*/ 4627 w 4627"/>
                <a:gd name="T41"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27" h="333" extrusionOk="0">
                  <a:moveTo>
                    <a:pt x="0" y="156"/>
                  </a:moveTo>
                  <a:lnTo>
                    <a:pt x="435" y="111"/>
                  </a:lnTo>
                  <a:lnTo>
                    <a:pt x="1167" y="43"/>
                  </a:lnTo>
                  <a:lnTo>
                    <a:pt x="1373" y="26"/>
                  </a:lnTo>
                  <a:lnTo>
                    <a:pt x="1689" y="2"/>
                  </a:lnTo>
                  <a:lnTo>
                    <a:pt x="1861" y="0"/>
                  </a:lnTo>
                  <a:lnTo>
                    <a:pt x="2041" y="3"/>
                  </a:lnTo>
                  <a:lnTo>
                    <a:pt x="2320" y="22"/>
                  </a:lnTo>
                  <a:lnTo>
                    <a:pt x="2518" y="43"/>
                  </a:lnTo>
                  <a:lnTo>
                    <a:pt x="2623" y="59"/>
                  </a:lnTo>
                  <a:lnTo>
                    <a:pt x="2731" y="76"/>
                  </a:lnTo>
                  <a:lnTo>
                    <a:pt x="2968" y="131"/>
                  </a:lnTo>
                  <a:lnTo>
                    <a:pt x="3213" y="193"/>
                  </a:lnTo>
                  <a:lnTo>
                    <a:pt x="3448" y="248"/>
                  </a:lnTo>
                  <a:lnTo>
                    <a:pt x="3553" y="265"/>
                  </a:lnTo>
                  <a:lnTo>
                    <a:pt x="3657" y="278"/>
                  </a:lnTo>
                  <a:lnTo>
                    <a:pt x="3856" y="295"/>
                  </a:lnTo>
                  <a:lnTo>
                    <a:pt x="4125" y="307"/>
                  </a:lnTo>
                  <a:lnTo>
                    <a:pt x="4262" y="313"/>
                  </a:lnTo>
                  <a:lnTo>
                    <a:pt x="4530" y="328"/>
                  </a:lnTo>
                  <a:lnTo>
                    <a:pt x="4627" y="33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8" name="Freeform 472"/>
            <p:cNvSpPr/>
            <p:nvPr/>
          </p:nvSpPr>
          <p:spPr bwMode="auto">
            <a:xfrm>
              <a:off x="6996113" y="1711325"/>
              <a:ext cx="30162" cy="17463"/>
            </a:xfrm>
            <a:custGeom>
              <a:avLst/>
              <a:gdLst>
                <a:gd name="T0" fmla="*/ 17 w 56"/>
                <a:gd name="T1" fmla="*/ 15 h 32"/>
                <a:gd name="T2" fmla="*/ 3 w 56"/>
                <a:gd name="T3" fmla="*/ 32 h 32"/>
                <a:gd name="T4" fmla="*/ 56 w 56"/>
                <a:gd name="T5" fmla="*/ 12 h 32"/>
                <a:gd name="T6" fmla="*/ 0 w 56"/>
                <a:gd name="T7" fmla="*/ 0 h 32"/>
                <a:gd name="T8" fmla="*/ 17 w 56"/>
                <a:gd name="T9" fmla="*/ 15 h 32"/>
              </a:gdLst>
              <a:ahLst/>
              <a:cxnLst>
                <a:cxn ang="0">
                  <a:pos x="T0" y="T1"/>
                </a:cxn>
                <a:cxn ang="0">
                  <a:pos x="T2" y="T3"/>
                </a:cxn>
                <a:cxn ang="0">
                  <a:pos x="T4" y="T5"/>
                </a:cxn>
                <a:cxn ang="0">
                  <a:pos x="T6" y="T7"/>
                </a:cxn>
                <a:cxn ang="0">
                  <a:pos x="T8" y="T9"/>
                </a:cxn>
              </a:cxnLst>
              <a:rect l="0" t="0" r="r" b="b"/>
              <a:pathLst>
                <a:path w="56" h="32" extrusionOk="0">
                  <a:moveTo>
                    <a:pt x="17" y="15"/>
                  </a:moveTo>
                  <a:lnTo>
                    <a:pt x="3" y="32"/>
                  </a:lnTo>
                  <a:lnTo>
                    <a:pt x="56" y="12"/>
                  </a:lnTo>
                  <a:lnTo>
                    <a:pt x="0" y="0"/>
                  </a:lnTo>
                  <a:lnTo>
                    <a:pt x="17" y="1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9" name="Freeform 473"/>
            <p:cNvSpPr/>
            <p:nvPr/>
          </p:nvSpPr>
          <p:spPr bwMode="auto">
            <a:xfrm>
              <a:off x="7362825" y="1687513"/>
              <a:ext cx="30162" cy="17463"/>
            </a:xfrm>
            <a:custGeom>
              <a:avLst/>
              <a:gdLst>
                <a:gd name="T0" fmla="*/ 16 w 55"/>
                <a:gd name="T1" fmla="*/ 16 h 32"/>
                <a:gd name="T2" fmla="*/ 0 w 55"/>
                <a:gd name="T3" fmla="*/ 32 h 32"/>
                <a:gd name="T4" fmla="*/ 55 w 55"/>
                <a:gd name="T5" fmla="*/ 16 h 32"/>
                <a:gd name="T6" fmla="*/ 0 w 55"/>
                <a:gd name="T7" fmla="*/ 0 h 32"/>
                <a:gd name="T8" fmla="*/ 16 w 55"/>
                <a:gd name="T9" fmla="*/ 16 h 32"/>
              </a:gdLst>
              <a:ahLst/>
              <a:cxnLst>
                <a:cxn ang="0">
                  <a:pos x="T0" y="T1"/>
                </a:cxn>
                <a:cxn ang="0">
                  <a:pos x="T2" y="T3"/>
                </a:cxn>
                <a:cxn ang="0">
                  <a:pos x="T4" y="T5"/>
                </a:cxn>
                <a:cxn ang="0">
                  <a:pos x="T6" y="T7"/>
                </a:cxn>
                <a:cxn ang="0">
                  <a:pos x="T8" y="T9"/>
                </a:cxn>
              </a:cxnLst>
              <a:rect l="0" t="0" r="r" b="b"/>
              <a:pathLst>
                <a:path w="55" h="32" extrusionOk="0">
                  <a:moveTo>
                    <a:pt x="16" y="16"/>
                  </a:moveTo>
                  <a:lnTo>
                    <a:pt x="0" y="32"/>
                  </a:lnTo>
                  <a:lnTo>
                    <a:pt x="55" y="16"/>
                  </a:lnTo>
                  <a:lnTo>
                    <a:pt x="0"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0" name="Freeform 474"/>
            <p:cNvSpPr/>
            <p:nvPr/>
          </p:nvSpPr>
          <p:spPr bwMode="auto">
            <a:xfrm>
              <a:off x="7766049" y="1714500"/>
              <a:ext cx="30162" cy="17463"/>
            </a:xfrm>
            <a:custGeom>
              <a:avLst/>
              <a:gdLst>
                <a:gd name="T0" fmla="*/ 17 w 56"/>
                <a:gd name="T1" fmla="*/ 17 h 32"/>
                <a:gd name="T2" fmla="*/ 0 w 56"/>
                <a:gd name="T3" fmla="*/ 32 h 32"/>
                <a:gd name="T4" fmla="*/ 56 w 56"/>
                <a:gd name="T5" fmla="*/ 23 h 32"/>
                <a:gd name="T6" fmla="*/ 4 w 56"/>
                <a:gd name="T7" fmla="*/ 0 h 32"/>
                <a:gd name="T8" fmla="*/ 17 w 56"/>
                <a:gd name="T9" fmla="*/ 17 h 32"/>
              </a:gdLst>
              <a:ahLst/>
              <a:cxnLst>
                <a:cxn ang="0">
                  <a:pos x="T0" y="T1"/>
                </a:cxn>
                <a:cxn ang="0">
                  <a:pos x="T2" y="T3"/>
                </a:cxn>
                <a:cxn ang="0">
                  <a:pos x="T4" y="T5"/>
                </a:cxn>
                <a:cxn ang="0">
                  <a:pos x="T6" y="T7"/>
                </a:cxn>
                <a:cxn ang="0">
                  <a:pos x="T8" y="T9"/>
                </a:cxn>
              </a:cxnLst>
              <a:rect l="0" t="0" r="r" b="b"/>
              <a:pathLst>
                <a:path w="56" h="32" extrusionOk="0">
                  <a:moveTo>
                    <a:pt x="17" y="17"/>
                  </a:moveTo>
                  <a:lnTo>
                    <a:pt x="0" y="32"/>
                  </a:lnTo>
                  <a:lnTo>
                    <a:pt x="56" y="23"/>
                  </a:lnTo>
                  <a:lnTo>
                    <a:pt x="4"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1" name="Freeform 475"/>
            <p:cNvSpPr/>
            <p:nvPr/>
          </p:nvSpPr>
          <p:spPr bwMode="auto">
            <a:xfrm>
              <a:off x="8259763" y="1824038"/>
              <a:ext cx="28575" cy="17463"/>
            </a:xfrm>
            <a:custGeom>
              <a:avLst/>
              <a:gdLst>
                <a:gd name="T0" fmla="*/ 17 w 56"/>
                <a:gd name="T1" fmla="*/ 18 h 31"/>
                <a:gd name="T2" fmla="*/ 0 w 56"/>
                <a:gd name="T3" fmla="*/ 31 h 31"/>
                <a:gd name="T4" fmla="*/ 56 w 56"/>
                <a:gd name="T5" fmla="*/ 24 h 31"/>
                <a:gd name="T6" fmla="*/ 4 w 56"/>
                <a:gd name="T7" fmla="*/ 0 h 31"/>
                <a:gd name="T8" fmla="*/ 17 w 56"/>
                <a:gd name="T9" fmla="*/ 18 h 31"/>
              </a:gdLst>
              <a:ahLst/>
              <a:cxnLst>
                <a:cxn ang="0">
                  <a:pos x="T0" y="T1"/>
                </a:cxn>
                <a:cxn ang="0">
                  <a:pos x="T2" y="T3"/>
                </a:cxn>
                <a:cxn ang="0">
                  <a:pos x="T4" y="T5"/>
                </a:cxn>
                <a:cxn ang="0">
                  <a:pos x="T6" y="T7"/>
                </a:cxn>
                <a:cxn ang="0">
                  <a:pos x="T8" y="T9"/>
                </a:cxn>
              </a:cxnLst>
              <a:rect l="0" t="0" r="r" b="b"/>
              <a:pathLst>
                <a:path w="56" h="31" extrusionOk="0">
                  <a:moveTo>
                    <a:pt x="17" y="18"/>
                  </a:moveTo>
                  <a:lnTo>
                    <a:pt x="0" y="31"/>
                  </a:lnTo>
                  <a:lnTo>
                    <a:pt x="56" y="24"/>
                  </a:lnTo>
                  <a:lnTo>
                    <a:pt x="4" y="0"/>
                  </a:lnTo>
                  <a:lnTo>
                    <a:pt x="17" y="18"/>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2" name="Freeform 476"/>
            <p:cNvSpPr/>
            <p:nvPr/>
          </p:nvSpPr>
          <p:spPr bwMode="auto">
            <a:xfrm>
              <a:off x="8634413" y="1851025"/>
              <a:ext cx="28575" cy="17463"/>
            </a:xfrm>
            <a:custGeom>
              <a:avLst/>
              <a:gdLst>
                <a:gd name="T0" fmla="*/ 17 w 56"/>
                <a:gd name="T1" fmla="*/ 17 h 32"/>
                <a:gd name="T2" fmla="*/ 0 w 56"/>
                <a:gd name="T3" fmla="*/ 32 h 32"/>
                <a:gd name="T4" fmla="*/ 56 w 56"/>
                <a:gd name="T5" fmla="*/ 19 h 32"/>
                <a:gd name="T6" fmla="*/ 3 w 56"/>
                <a:gd name="T7" fmla="*/ 0 h 32"/>
                <a:gd name="T8" fmla="*/ 17 w 56"/>
                <a:gd name="T9" fmla="*/ 17 h 32"/>
              </a:gdLst>
              <a:ahLst/>
              <a:cxnLst>
                <a:cxn ang="0">
                  <a:pos x="T0" y="T1"/>
                </a:cxn>
                <a:cxn ang="0">
                  <a:pos x="T2" y="T3"/>
                </a:cxn>
                <a:cxn ang="0">
                  <a:pos x="T4" y="T5"/>
                </a:cxn>
                <a:cxn ang="0">
                  <a:pos x="T6" y="T7"/>
                </a:cxn>
                <a:cxn ang="0">
                  <a:pos x="T8" y="T9"/>
                </a:cxn>
              </a:cxnLst>
              <a:rect l="0" t="0" r="r" b="b"/>
              <a:pathLst>
                <a:path w="56" h="32" extrusionOk="0">
                  <a:moveTo>
                    <a:pt x="17" y="17"/>
                  </a:moveTo>
                  <a:lnTo>
                    <a:pt x="0" y="32"/>
                  </a:lnTo>
                  <a:lnTo>
                    <a:pt x="56" y="19"/>
                  </a:lnTo>
                  <a:lnTo>
                    <a:pt x="3"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3" name="Freeform 477"/>
            <p:cNvSpPr/>
            <p:nvPr/>
          </p:nvSpPr>
          <p:spPr bwMode="auto">
            <a:xfrm>
              <a:off x="6419850" y="1595438"/>
              <a:ext cx="2432050" cy="98425"/>
            </a:xfrm>
            <a:custGeom>
              <a:avLst/>
              <a:gdLst>
                <a:gd name="T0" fmla="*/ 0 w 4598"/>
                <a:gd name="T1" fmla="*/ 84 h 187"/>
                <a:gd name="T2" fmla="*/ 408 w 4598"/>
                <a:gd name="T3" fmla="*/ 65 h 187"/>
                <a:gd name="T4" fmla="*/ 1122 w 4598"/>
                <a:gd name="T5" fmla="*/ 32 h 187"/>
                <a:gd name="T6" fmla="*/ 1339 w 4598"/>
                <a:gd name="T7" fmla="*/ 22 h 187"/>
                <a:gd name="T8" fmla="*/ 1701 w 4598"/>
                <a:gd name="T9" fmla="*/ 1 h 187"/>
                <a:gd name="T10" fmla="*/ 1884 w 4598"/>
                <a:gd name="T11" fmla="*/ 0 h 187"/>
                <a:gd name="T12" fmla="*/ 2069 w 4598"/>
                <a:gd name="T13" fmla="*/ 1 h 187"/>
                <a:gd name="T14" fmla="*/ 2434 w 4598"/>
                <a:gd name="T15" fmla="*/ 16 h 187"/>
                <a:gd name="T16" fmla="*/ 2630 w 4598"/>
                <a:gd name="T17" fmla="*/ 32 h 187"/>
                <a:gd name="T18" fmla="*/ 2732 w 4598"/>
                <a:gd name="T19" fmla="*/ 42 h 187"/>
                <a:gd name="T20" fmla="*/ 2941 w 4598"/>
                <a:gd name="T21" fmla="*/ 73 h 187"/>
                <a:gd name="T22" fmla="*/ 3158 w 4598"/>
                <a:gd name="T23" fmla="*/ 109 h 187"/>
                <a:gd name="T24" fmla="*/ 3386 w 4598"/>
                <a:gd name="T25" fmla="*/ 143 h 187"/>
                <a:gd name="T26" fmla="*/ 3502 w 4598"/>
                <a:gd name="T27" fmla="*/ 153 h 187"/>
                <a:gd name="T28" fmla="*/ 3636 w 4598"/>
                <a:gd name="T29" fmla="*/ 163 h 187"/>
                <a:gd name="T30" fmla="*/ 3989 w 4598"/>
                <a:gd name="T31" fmla="*/ 176 h 187"/>
                <a:gd name="T32" fmla="*/ 4502 w 4598"/>
                <a:gd name="T33" fmla="*/ 187 h 187"/>
                <a:gd name="T34" fmla="*/ 4598 w 4598"/>
                <a:gd name="T3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8" h="187" extrusionOk="0">
                  <a:moveTo>
                    <a:pt x="0" y="84"/>
                  </a:moveTo>
                  <a:lnTo>
                    <a:pt x="408" y="65"/>
                  </a:lnTo>
                  <a:lnTo>
                    <a:pt x="1122" y="32"/>
                  </a:lnTo>
                  <a:lnTo>
                    <a:pt x="1339" y="22"/>
                  </a:lnTo>
                  <a:lnTo>
                    <a:pt x="1701" y="1"/>
                  </a:lnTo>
                  <a:lnTo>
                    <a:pt x="1884" y="0"/>
                  </a:lnTo>
                  <a:lnTo>
                    <a:pt x="2069" y="1"/>
                  </a:lnTo>
                  <a:lnTo>
                    <a:pt x="2434" y="16"/>
                  </a:lnTo>
                  <a:lnTo>
                    <a:pt x="2630" y="32"/>
                  </a:lnTo>
                  <a:lnTo>
                    <a:pt x="2732" y="42"/>
                  </a:lnTo>
                  <a:lnTo>
                    <a:pt x="2941" y="73"/>
                  </a:lnTo>
                  <a:lnTo>
                    <a:pt x="3158" y="109"/>
                  </a:lnTo>
                  <a:lnTo>
                    <a:pt x="3386" y="143"/>
                  </a:lnTo>
                  <a:lnTo>
                    <a:pt x="3502" y="153"/>
                  </a:lnTo>
                  <a:lnTo>
                    <a:pt x="3636" y="163"/>
                  </a:lnTo>
                  <a:lnTo>
                    <a:pt x="3989" y="176"/>
                  </a:lnTo>
                  <a:lnTo>
                    <a:pt x="4502" y="187"/>
                  </a:lnTo>
                  <a:lnTo>
                    <a:pt x="4598" y="187"/>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4" name="Freeform 478"/>
            <p:cNvSpPr/>
            <p:nvPr/>
          </p:nvSpPr>
          <p:spPr bwMode="auto">
            <a:xfrm>
              <a:off x="6988175" y="1604963"/>
              <a:ext cx="30162" cy="15875"/>
            </a:xfrm>
            <a:custGeom>
              <a:avLst/>
              <a:gdLst>
                <a:gd name="T0" fmla="*/ 18 w 57"/>
                <a:gd name="T1" fmla="*/ 14 h 30"/>
                <a:gd name="T2" fmla="*/ 2 w 57"/>
                <a:gd name="T3" fmla="*/ 30 h 30"/>
                <a:gd name="T4" fmla="*/ 57 w 57"/>
                <a:gd name="T5" fmla="*/ 13 h 30"/>
                <a:gd name="T6" fmla="*/ 0 w 57"/>
                <a:gd name="T7" fmla="*/ 0 h 30"/>
                <a:gd name="T8" fmla="*/ 18 w 57"/>
                <a:gd name="T9" fmla="*/ 14 h 30"/>
              </a:gdLst>
              <a:ahLst/>
              <a:cxnLst>
                <a:cxn ang="0">
                  <a:pos x="T0" y="T1"/>
                </a:cxn>
                <a:cxn ang="0">
                  <a:pos x="T2" y="T3"/>
                </a:cxn>
                <a:cxn ang="0">
                  <a:pos x="T4" y="T5"/>
                </a:cxn>
                <a:cxn ang="0">
                  <a:pos x="T6" y="T7"/>
                </a:cxn>
                <a:cxn ang="0">
                  <a:pos x="T8" y="T9"/>
                </a:cxn>
              </a:cxnLst>
              <a:rect l="0" t="0" r="r" b="b"/>
              <a:pathLst>
                <a:path w="57" h="30" extrusionOk="0">
                  <a:moveTo>
                    <a:pt x="18" y="14"/>
                  </a:moveTo>
                  <a:lnTo>
                    <a:pt x="2" y="30"/>
                  </a:lnTo>
                  <a:lnTo>
                    <a:pt x="57" y="13"/>
                  </a:lnTo>
                  <a:lnTo>
                    <a:pt x="0" y="0"/>
                  </a:lnTo>
                  <a:lnTo>
                    <a:pt x="18"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5" name="Freeform 479"/>
            <p:cNvSpPr/>
            <p:nvPr/>
          </p:nvSpPr>
          <p:spPr bwMode="auto">
            <a:xfrm>
              <a:off x="7391400" y="1587500"/>
              <a:ext cx="28575" cy="15875"/>
            </a:xfrm>
            <a:custGeom>
              <a:avLst/>
              <a:gdLst>
                <a:gd name="T0" fmla="*/ 15 w 54"/>
                <a:gd name="T1" fmla="*/ 16 h 32"/>
                <a:gd name="T2" fmla="*/ 0 w 54"/>
                <a:gd name="T3" fmla="*/ 32 h 32"/>
                <a:gd name="T4" fmla="*/ 54 w 54"/>
                <a:gd name="T5" fmla="*/ 16 h 32"/>
                <a:gd name="T6" fmla="*/ 0 w 54"/>
                <a:gd name="T7" fmla="*/ 0 h 32"/>
                <a:gd name="T8" fmla="*/ 15 w 54"/>
                <a:gd name="T9" fmla="*/ 16 h 32"/>
              </a:gdLst>
              <a:ahLst/>
              <a:cxnLst>
                <a:cxn ang="0">
                  <a:pos x="T0" y="T1"/>
                </a:cxn>
                <a:cxn ang="0">
                  <a:pos x="T2" y="T3"/>
                </a:cxn>
                <a:cxn ang="0">
                  <a:pos x="T4" y="T5"/>
                </a:cxn>
                <a:cxn ang="0">
                  <a:pos x="T6" y="T7"/>
                </a:cxn>
                <a:cxn ang="0">
                  <a:pos x="T8" y="T9"/>
                </a:cxn>
              </a:cxnLst>
              <a:rect l="0" t="0" r="r" b="b"/>
              <a:pathLst>
                <a:path w="54" h="32" extrusionOk="0">
                  <a:moveTo>
                    <a:pt x="15" y="16"/>
                  </a:moveTo>
                  <a:lnTo>
                    <a:pt x="0" y="32"/>
                  </a:lnTo>
                  <a:lnTo>
                    <a:pt x="54" y="16"/>
                  </a:lnTo>
                  <a:lnTo>
                    <a:pt x="0" y="0"/>
                  </a:lnTo>
                  <a:lnTo>
                    <a:pt x="15"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6" name="Freeform 480"/>
            <p:cNvSpPr/>
            <p:nvPr/>
          </p:nvSpPr>
          <p:spPr bwMode="auto">
            <a:xfrm>
              <a:off x="7785100" y="1601788"/>
              <a:ext cx="30162" cy="15875"/>
            </a:xfrm>
            <a:custGeom>
              <a:avLst/>
              <a:gdLst>
                <a:gd name="T0" fmla="*/ 17 w 56"/>
                <a:gd name="T1" fmla="*/ 17 h 31"/>
                <a:gd name="T2" fmla="*/ 0 w 56"/>
                <a:gd name="T3" fmla="*/ 31 h 31"/>
                <a:gd name="T4" fmla="*/ 56 w 56"/>
                <a:gd name="T5" fmla="*/ 20 h 31"/>
                <a:gd name="T6" fmla="*/ 3 w 56"/>
                <a:gd name="T7" fmla="*/ 0 h 31"/>
                <a:gd name="T8" fmla="*/ 17 w 56"/>
                <a:gd name="T9" fmla="*/ 17 h 31"/>
              </a:gdLst>
              <a:ahLst/>
              <a:cxnLst>
                <a:cxn ang="0">
                  <a:pos x="T0" y="T1"/>
                </a:cxn>
                <a:cxn ang="0">
                  <a:pos x="T2" y="T3"/>
                </a:cxn>
                <a:cxn ang="0">
                  <a:pos x="T4" y="T5"/>
                </a:cxn>
                <a:cxn ang="0">
                  <a:pos x="T6" y="T7"/>
                </a:cxn>
                <a:cxn ang="0">
                  <a:pos x="T8" y="T9"/>
                </a:cxn>
              </a:cxnLst>
              <a:rect l="0" t="0" r="r" b="b"/>
              <a:pathLst>
                <a:path w="56" h="31" extrusionOk="0">
                  <a:moveTo>
                    <a:pt x="17" y="17"/>
                  </a:moveTo>
                  <a:lnTo>
                    <a:pt x="0" y="31"/>
                  </a:lnTo>
                  <a:lnTo>
                    <a:pt x="56" y="20"/>
                  </a:lnTo>
                  <a:lnTo>
                    <a:pt x="3"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7" name="Freeform 481"/>
            <p:cNvSpPr/>
            <p:nvPr/>
          </p:nvSpPr>
          <p:spPr bwMode="auto">
            <a:xfrm>
              <a:off x="8247063" y="1666875"/>
              <a:ext cx="30162" cy="15875"/>
            </a:xfrm>
            <a:custGeom>
              <a:avLst/>
              <a:gdLst>
                <a:gd name="T0" fmla="*/ 17 w 56"/>
                <a:gd name="T1" fmla="*/ 17 h 30"/>
                <a:gd name="T2" fmla="*/ 0 w 56"/>
                <a:gd name="T3" fmla="*/ 30 h 30"/>
                <a:gd name="T4" fmla="*/ 56 w 56"/>
                <a:gd name="T5" fmla="*/ 20 h 30"/>
                <a:gd name="T6" fmla="*/ 3 w 56"/>
                <a:gd name="T7" fmla="*/ 0 h 30"/>
                <a:gd name="T8" fmla="*/ 17 w 56"/>
                <a:gd name="T9" fmla="*/ 17 h 30"/>
              </a:gdLst>
              <a:ahLst/>
              <a:cxnLst>
                <a:cxn ang="0">
                  <a:pos x="T0" y="T1"/>
                </a:cxn>
                <a:cxn ang="0">
                  <a:pos x="T2" y="T3"/>
                </a:cxn>
                <a:cxn ang="0">
                  <a:pos x="T4" y="T5"/>
                </a:cxn>
                <a:cxn ang="0">
                  <a:pos x="T6" y="T7"/>
                </a:cxn>
                <a:cxn ang="0">
                  <a:pos x="T8" y="T9"/>
                </a:cxn>
              </a:cxnLst>
              <a:rect l="0" t="0" r="r" b="b"/>
              <a:pathLst>
                <a:path w="56" h="30" extrusionOk="0">
                  <a:moveTo>
                    <a:pt x="17" y="17"/>
                  </a:moveTo>
                  <a:lnTo>
                    <a:pt x="0" y="30"/>
                  </a:lnTo>
                  <a:lnTo>
                    <a:pt x="56" y="20"/>
                  </a:lnTo>
                  <a:lnTo>
                    <a:pt x="3"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8" name="Freeform 482"/>
            <p:cNvSpPr/>
            <p:nvPr/>
          </p:nvSpPr>
          <p:spPr bwMode="auto">
            <a:xfrm>
              <a:off x="7024688" y="2085975"/>
              <a:ext cx="1133475" cy="292100"/>
            </a:xfrm>
            <a:custGeom>
              <a:avLst/>
              <a:gdLst>
                <a:gd name="T0" fmla="*/ 0 w 2141"/>
                <a:gd name="T1" fmla="*/ 63 h 553"/>
                <a:gd name="T2" fmla="*/ 4 w 2141"/>
                <a:gd name="T3" fmla="*/ 61 h 553"/>
                <a:gd name="T4" fmla="*/ 81 w 2141"/>
                <a:gd name="T5" fmla="*/ 39 h 553"/>
                <a:gd name="T6" fmla="*/ 161 w 2141"/>
                <a:gd name="T7" fmla="*/ 26 h 553"/>
                <a:gd name="T8" fmla="*/ 272 w 2141"/>
                <a:gd name="T9" fmla="*/ 14 h 553"/>
                <a:gd name="T10" fmla="*/ 507 w 2141"/>
                <a:gd name="T11" fmla="*/ 1 h 553"/>
                <a:gd name="T12" fmla="*/ 661 w 2141"/>
                <a:gd name="T13" fmla="*/ 0 h 553"/>
                <a:gd name="T14" fmla="*/ 727 w 2141"/>
                <a:gd name="T15" fmla="*/ 3 h 553"/>
                <a:gd name="T16" fmla="*/ 845 w 2141"/>
                <a:gd name="T17" fmla="*/ 12 h 553"/>
                <a:gd name="T18" fmla="*/ 1045 w 2141"/>
                <a:gd name="T19" fmla="*/ 48 h 553"/>
                <a:gd name="T20" fmla="*/ 1149 w 2141"/>
                <a:gd name="T21" fmla="*/ 71 h 553"/>
                <a:gd name="T22" fmla="*/ 1257 w 2141"/>
                <a:gd name="T23" fmla="*/ 92 h 553"/>
                <a:gd name="T24" fmla="*/ 1420 w 2141"/>
                <a:gd name="T25" fmla="*/ 131 h 553"/>
                <a:gd name="T26" fmla="*/ 1526 w 2141"/>
                <a:gd name="T27" fmla="*/ 169 h 553"/>
                <a:gd name="T28" fmla="*/ 1578 w 2141"/>
                <a:gd name="T29" fmla="*/ 193 h 553"/>
                <a:gd name="T30" fmla="*/ 1629 w 2141"/>
                <a:gd name="T31" fmla="*/ 222 h 553"/>
                <a:gd name="T32" fmla="*/ 1728 w 2141"/>
                <a:gd name="T33" fmla="*/ 300 h 553"/>
                <a:gd name="T34" fmla="*/ 1822 w 2141"/>
                <a:gd name="T35" fmla="*/ 385 h 553"/>
                <a:gd name="T36" fmla="*/ 1908 w 2141"/>
                <a:gd name="T37" fmla="*/ 458 h 553"/>
                <a:gd name="T38" fmla="*/ 1946 w 2141"/>
                <a:gd name="T39" fmla="*/ 481 h 553"/>
                <a:gd name="T40" fmla="*/ 1983 w 2141"/>
                <a:gd name="T41" fmla="*/ 501 h 553"/>
                <a:gd name="T42" fmla="*/ 2051 w 2141"/>
                <a:gd name="T43" fmla="*/ 529 h 553"/>
                <a:gd name="T44" fmla="*/ 2128 w 2141"/>
                <a:gd name="T45" fmla="*/ 550 h 553"/>
                <a:gd name="T46" fmla="*/ 2141 w 2141"/>
                <a:gd name="T4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41" h="553" extrusionOk="0">
                  <a:moveTo>
                    <a:pt x="0" y="63"/>
                  </a:moveTo>
                  <a:lnTo>
                    <a:pt x="4" y="61"/>
                  </a:lnTo>
                  <a:lnTo>
                    <a:pt x="81" y="39"/>
                  </a:lnTo>
                  <a:lnTo>
                    <a:pt x="161" y="26"/>
                  </a:lnTo>
                  <a:lnTo>
                    <a:pt x="272" y="14"/>
                  </a:lnTo>
                  <a:lnTo>
                    <a:pt x="507" y="1"/>
                  </a:lnTo>
                  <a:lnTo>
                    <a:pt x="661" y="0"/>
                  </a:lnTo>
                  <a:lnTo>
                    <a:pt x="727" y="3"/>
                  </a:lnTo>
                  <a:lnTo>
                    <a:pt x="845" y="12"/>
                  </a:lnTo>
                  <a:lnTo>
                    <a:pt x="1045" y="48"/>
                  </a:lnTo>
                  <a:lnTo>
                    <a:pt x="1149" y="71"/>
                  </a:lnTo>
                  <a:lnTo>
                    <a:pt x="1257" y="92"/>
                  </a:lnTo>
                  <a:lnTo>
                    <a:pt x="1420" y="131"/>
                  </a:lnTo>
                  <a:lnTo>
                    <a:pt x="1526" y="169"/>
                  </a:lnTo>
                  <a:lnTo>
                    <a:pt x="1578" y="193"/>
                  </a:lnTo>
                  <a:lnTo>
                    <a:pt x="1629" y="222"/>
                  </a:lnTo>
                  <a:lnTo>
                    <a:pt x="1728" y="300"/>
                  </a:lnTo>
                  <a:lnTo>
                    <a:pt x="1822" y="385"/>
                  </a:lnTo>
                  <a:lnTo>
                    <a:pt x="1908" y="458"/>
                  </a:lnTo>
                  <a:lnTo>
                    <a:pt x="1946" y="481"/>
                  </a:lnTo>
                  <a:lnTo>
                    <a:pt x="1983" y="501"/>
                  </a:lnTo>
                  <a:lnTo>
                    <a:pt x="2051" y="529"/>
                  </a:lnTo>
                  <a:lnTo>
                    <a:pt x="2128" y="550"/>
                  </a:lnTo>
                  <a:lnTo>
                    <a:pt x="2141" y="55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9" name="Freeform 483"/>
            <p:cNvSpPr/>
            <p:nvPr/>
          </p:nvSpPr>
          <p:spPr bwMode="auto">
            <a:xfrm>
              <a:off x="7085013" y="2093913"/>
              <a:ext cx="28575" cy="17463"/>
            </a:xfrm>
            <a:custGeom>
              <a:avLst/>
              <a:gdLst>
                <a:gd name="T0" fmla="*/ 18 w 56"/>
                <a:gd name="T1" fmla="*/ 13 h 31"/>
                <a:gd name="T2" fmla="*/ 5 w 56"/>
                <a:gd name="T3" fmla="*/ 31 h 31"/>
                <a:gd name="T4" fmla="*/ 56 w 56"/>
                <a:gd name="T5" fmla="*/ 8 h 31"/>
                <a:gd name="T6" fmla="*/ 0 w 56"/>
                <a:gd name="T7" fmla="*/ 0 h 31"/>
                <a:gd name="T8" fmla="*/ 18 w 56"/>
                <a:gd name="T9" fmla="*/ 13 h 31"/>
              </a:gdLst>
              <a:ahLst/>
              <a:cxnLst>
                <a:cxn ang="0">
                  <a:pos x="T0" y="T1"/>
                </a:cxn>
                <a:cxn ang="0">
                  <a:pos x="T2" y="T3"/>
                </a:cxn>
                <a:cxn ang="0">
                  <a:pos x="T4" y="T5"/>
                </a:cxn>
                <a:cxn ang="0">
                  <a:pos x="T6" y="T7"/>
                </a:cxn>
                <a:cxn ang="0">
                  <a:pos x="T8" y="T9"/>
                </a:cxn>
              </a:cxnLst>
              <a:rect l="0" t="0" r="r" b="b"/>
              <a:pathLst>
                <a:path w="56" h="31" extrusionOk="0">
                  <a:moveTo>
                    <a:pt x="18" y="13"/>
                  </a:moveTo>
                  <a:lnTo>
                    <a:pt x="5" y="31"/>
                  </a:lnTo>
                  <a:lnTo>
                    <a:pt x="56" y="8"/>
                  </a:lnTo>
                  <a:lnTo>
                    <a:pt x="0" y="0"/>
                  </a:lnTo>
                  <a:lnTo>
                    <a:pt x="18" y="13"/>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0" name="Freeform 484"/>
            <p:cNvSpPr/>
            <p:nvPr/>
          </p:nvSpPr>
          <p:spPr bwMode="auto">
            <a:xfrm>
              <a:off x="7385050" y="2076450"/>
              <a:ext cx="28575" cy="17463"/>
            </a:xfrm>
            <a:custGeom>
              <a:avLst/>
              <a:gdLst>
                <a:gd name="T0" fmla="*/ 16 w 54"/>
                <a:gd name="T1" fmla="*/ 16 h 32"/>
                <a:gd name="T2" fmla="*/ 0 w 54"/>
                <a:gd name="T3" fmla="*/ 32 h 32"/>
                <a:gd name="T4" fmla="*/ 54 w 54"/>
                <a:gd name="T5" fmla="*/ 19 h 32"/>
                <a:gd name="T6" fmla="*/ 1 w 54"/>
                <a:gd name="T7" fmla="*/ 0 h 32"/>
                <a:gd name="T8" fmla="*/ 16 w 54"/>
                <a:gd name="T9" fmla="*/ 16 h 32"/>
              </a:gdLst>
              <a:ahLst/>
              <a:cxnLst>
                <a:cxn ang="0">
                  <a:pos x="T0" y="T1"/>
                </a:cxn>
                <a:cxn ang="0">
                  <a:pos x="T2" y="T3"/>
                </a:cxn>
                <a:cxn ang="0">
                  <a:pos x="T4" y="T5"/>
                </a:cxn>
                <a:cxn ang="0">
                  <a:pos x="T6" y="T7"/>
                </a:cxn>
                <a:cxn ang="0">
                  <a:pos x="T8" y="T9"/>
                </a:cxn>
              </a:cxnLst>
              <a:rect l="0" t="0" r="r" b="b"/>
              <a:pathLst>
                <a:path w="54" h="32" extrusionOk="0">
                  <a:moveTo>
                    <a:pt x="16" y="16"/>
                  </a:moveTo>
                  <a:lnTo>
                    <a:pt x="0" y="32"/>
                  </a:lnTo>
                  <a:lnTo>
                    <a:pt x="54" y="19"/>
                  </a:lnTo>
                  <a:lnTo>
                    <a:pt x="1"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1" name="Freeform 485"/>
            <p:cNvSpPr/>
            <p:nvPr/>
          </p:nvSpPr>
          <p:spPr bwMode="auto">
            <a:xfrm>
              <a:off x="7607300" y="2109788"/>
              <a:ext cx="30162" cy="15875"/>
            </a:xfrm>
            <a:custGeom>
              <a:avLst/>
              <a:gdLst>
                <a:gd name="T0" fmla="*/ 19 w 56"/>
                <a:gd name="T1" fmla="*/ 18 h 30"/>
                <a:gd name="T2" fmla="*/ 0 w 56"/>
                <a:gd name="T3" fmla="*/ 30 h 30"/>
                <a:gd name="T4" fmla="*/ 56 w 56"/>
                <a:gd name="T5" fmla="*/ 27 h 30"/>
                <a:gd name="T6" fmla="*/ 7 w 56"/>
                <a:gd name="T7" fmla="*/ 0 h 30"/>
                <a:gd name="T8" fmla="*/ 19 w 56"/>
                <a:gd name="T9" fmla="*/ 18 h 30"/>
              </a:gdLst>
              <a:ahLst/>
              <a:cxnLst>
                <a:cxn ang="0">
                  <a:pos x="T0" y="T1"/>
                </a:cxn>
                <a:cxn ang="0">
                  <a:pos x="T2" y="T3"/>
                </a:cxn>
                <a:cxn ang="0">
                  <a:pos x="T4" y="T5"/>
                </a:cxn>
                <a:cxn ang="0">
                  <a:pos x="T6" y="T7"/>
                </a:cxn>
                <a:cxn ang="0">
                  <a:pos x="T8" y="T9"/>
                </a:cxn>
              </a:cxnLst>
              <a:rect l="0" t="0" r="r" b="b"/>
              <a:pathLst>
                <a:path w="56" h="30" extrusionOk="0">
                  <a:moveTo>
                    <a:pt x="19" y="18"/>
                  </a:moveTo>
                  <a:lnTo>
                    <a:pt x="0" y="30"/>
                  </a:lnTo>
                  <a:lnTo>
                    <a:pt x="56" y="27"/>
                  </a:lnTo>
                  <a:lnTo>
                    <a:pt x="7" y="0"/>
                  </a:lnTo>
                  <a:lnTo>
                    <a:pt x="19" y="18"/>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2" name="Freeform 486"/>
            <p:cNvSpPr/>
            <p:nvPr/>
          </p:nvSpPr>
          <p:spPr bwMode="auto">
            <a:xfrm>
              <a:off x="7834313" y="2168525"/>
              <a:ext cx="28575" cy="20638"/>
            </a:xfrm>
            <a:custGeom>
              <a:avLst/>
              <a:gdLst>
                <a:gd name="T0" fmla="*/ 21 w 55"/>
                <a:gd name="T1" fmla="*/ 21 h 38"/>
                <a:gd name="T2" fmla="*/ 0 w 55"/>
                <a:gd name="T3" fmla="*/ 28 h 38"/>
                <a:gd name="T4" fmla="*/ 55 w 55"/>
                <a:gd name="T5" fmla="*/ 38 h 38"/>
                <a:gd name="T6" fmla="*/ 15 w 55"/>
                <a:gd name="T7" fmla="*/ 0 h 38"/>
                <a:gd name="T8" fmla="*/ 21 w 55"/>
                <a:gd name="T9" fmla="*/ 21 h 38"/>
              </a:gdLst>
              <a:ahLst/>
              <a:cxnLst>
                <a:cxn ang="0">
                  <a:pos x="T0" y="T1"/>
                </a:cxn>
                <a:cxn ang="0">
                  <a:pos x="T2" y="T3"/>
                </a:cxn>
                <a:cxn ang="0">
                  <a:pos x="T4" y="T5"/>
                </a:cxn>
                <a:cxn ang="0">
                  <a:pos x="T6" y="T7"/>
                </a:cxn>
                <a:cxn ang="0">
                  <a:pos x="T8" y="T9"/>
                </a:cxn>
              </a:cxnLst>
              <a:rect l="0" t="0" r="r" b="b"/>
              <a:pathLst>
                <a:path w="55" h="38" extrusionOk="0">
                  <a:moveTo>
                    <a:pt x="21" y="21"/>
                  </a:moveTo>
                  <a:lnTo>
                    <a:pt x="0" y="28"/>
                  </a:lnTo>
                  <a:lnTo>
                    <a:pt x="55" y="38"/>
                  </a:lnTo>
                  <a:lnTo>
                    <a:pt x="15" y="0"/>
                  </a:lnTo>
                  <a:lnTo>
                    <a:pt x="21"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3" name="Freeform 487"/>
            <p:cNvSpPr/>
            <p:nvPr/>
          </p:nvSpPr>
          <p:spPr bwMode="auto">
            <a:xfrm>
              <a:off x="8029575" y="2320925"/>
              <a:ext cx="28575" cy="20638"/>
            </a:xfrm>
            <a:custGeom>
              <a:avLst/>
              <a:gdLst>
                <a:gd name="T0" fmla="*/ 21 w 56"/>
                <a:gd name="T1" fmla="*/ 22 h 40"/>
                <a:gd name="T2" fmla="*/ 0 w 56"/>
                <a:gd name="T3" fmla="*/ 27 h 40"/>
                <a:gd name="T4" fmla="*/ 56 w 56"/>
                <a:gd name="T5" fmla="*/ 40 h 40"/>
                <a:gd name="T6" fmla="*/ 15 w 56"/>
                <a:gd name="T7" fmla="*/ 0 h 40"/>
                <a:gd name="T8" fmla="*/ 21 w 56"/>
                <a:gd name="T9" fmla="*/ 22 h 40"/>
              </a:gdLst>
              <a:ahLst/>
              <a:cxnLst>
                <a:cxn ang="0">
                  <a:pos x="T0" y="T1"/>
                </a:cxn>
                <a:cxn ang="0">
                  <a:pos x="T2" y="T3"/>
                </a:cxn>
                <a:cxn ang="0">
                  <a:pos x="T4" y="T5"/>
                </a:cxn>
                <a:cxn ang="0">
                  <a:pos x="T6" y="T7"/>
                </a:cxn>
                <a:cxn ang="0">
                  <a:pos x="T8" y="T9"/>
                </a:cxn>
              </a:cxnLst>
              <a:rect l="0" t="0" r="r" b="b"/>
              <a:pathLst>
                <a:path w="56" h="40" extrusionOk="0">
                  <a:moveTo>
                    <a:pt x="21" y="22"/>
                  </a:moveTo>
                  <a:lnTo>
                    <a:pt x="0" y="27"/>
                  </a:lnTo>
                  <a:lnTo>
                    <a:pt x="56" y="40"/>
                  </a:lnTo>
                  <a:lnTo>
                    <a:pt x="15" y="0"/>
                  </a:lnTo>
                  <a:lnTo>
                    <a:pt x="21" y="2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4" name="Freeform 488"/>
            <p:cNvSpPr/>
            <p:nvPr/>
          </p:nvSpPr>
          <p:spPr bwMode="auto">
            <a:xfrm>
              <a:off x="7572375" y="2157413"/>
              <a:ext cx="193675" cy="152400"/>
            </a:xfrm>
            <a:custGeom>
              <a:avLst/>
              <a:gdLst>
                <a:gd name="T0" fmla="*/ 0 w 368"/>
                <a:gd name="T1" fmla="*/ 93 h 288"/>
                <a:gd name="T2" fmla="*/ 10 w 368"/>
                <a:gd name="T3" fmla="*/ 83 h 288"/>
                <a:gd name="T4" fmla="*/ 72 w 368"/>
                <a:gd name="T5" fmla="*/ 36 h 288"/>
                <a:gd name="T6" fmla="*/ 122 w 368"/>
                <a:gd name="T7" fmla="*/ 8 h 288"/>
                <a:gd name="T8" fmla="*/ 145 w 368"/>
                <a:gd name="T9" fmla="*/ 3 h 288"/>
                <a:gd name="T10" fmla="*/ 169 w 368"/>
                <a:gd name="T11" fmla="*/ 0 h 288"/>
                <a:gd name="T12" fmla="*/ 224 w 368"/>
                <a:gd name="T13" fmla="*/ 1 h 288"/>
                <a:gd name="T14" fmla="*/ 279 w 368"/>
                <a:gd name="T15" fmla="*/ 13 h 288"/>
                <a:gd name="T16" fmla="*/ 325 w 368"/>
                <a:gd name="T17" fmla="*/ 34 h 288"/>
                <a:gd name="T18" fmla="*/ 341 w 368"/>
                <a:gd name="T19" fmla="*/ 50 h 288"/>
                <a:gd name="T20" fmla="*/ 354 w 368"/>
                <a:gd name="T21" fmla="*/ 68 h 288"/>
                <a:gd name="T22" fmla="*/ 367 w 368"/>
                <a:gd name="T23" fmla="*/ 105 h 288"/>
                <a:gd name="T24" fmla="*/ 368 w 368"/>
                <a:gd name="T25" fmla="*/ 145 h 288"/>
                <a:gd name="T26" fmla="*/ 361 w 368"/>
                <a:gd name="T27" fmla="*/ 183 h 288"/>
                <a:gd name="T28" fmla="*/ 354 w 368"/>
                <a:gd name="T29" fmla="*/ 199 h 288"/>
                <a:gd name="T30" fmla="*/ 347 w 368"/>
                <a:gd name="T31" fmla="*/ 214 h 288"/>
                <a:gd name="T32" fmla="*/ 325 w 368"/>
                <a:gd name="T33" fmla="*/ 240 h 288"/>
                <a:gd name="T34" fmla="*/ 283 w 368"/>
                <a:gd name="T35" fmla="*/ 269 h 288"/>
                <a:gd name="T36" fmla="*/ 249 w 368"/>
                <a:gd name="T37" fmla="*/ 281 h 288"/>
                <a:gd name="T38" fmla="*/ 228 w 368"/>
                <a:gd name="T39" fmla="*/ 285 h 288"/>
                <a:gd name="T40" fmla="*/ 182 w 368"/>
                <a:gd name="T41" fmla="*/ 288 h 288"/>
                <a:gd name="T42" fmla="*/ 112 w 368"/>
                <a:gd name="T43" fmla="*/ 279 h 288"/>
                <a:gd name="T44" fmla="*/ 76 w 368"/>
                <a:gd name="T45" fmla="*/ 265 h 288"/>
                <a:gd name="T46" fmla="*/ 61 w 368"/>
                <a:gd name="T47" fmla="*/ 256 h 288"/>
                <a:gd name="T48" fmla="*/ 38 w 368"/>
                <a:gd name="T49" fmla="*/ 235 h 288"/>
                <a:gd name="T50" fmla="*/ 15 w 368"/>
                <a:gd name="T51" fmla="*/ 203 h 288"/>
                <a:gd name="T52" fmla="*/ 12 w 368"/>
                <a:gd name="T53"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288" extrusionOk="0">
                  <a:moveTo>
                    <a:pt x="0" y="93"/>
                  </a:moveTo>
                  <a:lnTo>
                    <a:pt x="10" y="83"/>
                  </a:lnTo>
                  <a:lnTo>
                    <a:pt x="72" y="36"/>
                  </a:lnTo>
                  <a:lnTo>
                    <a:pt x="122" y="8"/>
                  </a:lnTo>
                  <a:lnTo>
                    <a:pt x="145" y="3"/>
                  </a:lnTo>
                  <a:lnTo>
                    <a:pt x="169" y="0"/>
                  </a:lnTo>
                  <a:lnTo>
                    <a:pt x="224" y="1"/>
                  </a:lnTo>
                  <a:lnTo>
                    <a:pt x="279" y="13"/>
                  </a:lnTo>
                  <a:lnTo>
                    <a:pt x="325" y="34"/>
                  </a:lnTo>
                  <a:lnTo>
                    <a:pt x="341" y="50"/>
                  </a:lnTo>
                  <a:lnTo>
                    <a:pt x="354" y="68"/>
                  </a:lnTo>
                  <a:lnTo>
                    <a:pt x="367" y="105"/>
                  </a:lnTo>
                  <a:lnTo>
                    <a:pt x="368" y="145"/>
                  </a:lnTo>
                  <a:lnTo>
                    <a:pt x="361" y="183"/>
                  </a:lnTo>
                  <a:lnTo>
                    <a:pt x="354" y="199"/>
                  </a:lnTo>
                  <a:lnTo>
                    <a:pt x="347" y="214"/>
                  </a:lnTo>
                  <a:lnTo>
                    <a:pt x="325" y="240"/>
                  </a:lnTo>
                  <a:lnTo>
                    <a:pt x="283" y="269"/>
                  </a:lnTo>
                  <a:lnTo>
                    <a:pt x="249" y="281"/>
                  </a:lnTo>
                  <a:lnTo>
                    <a:pt x="228" y="285"/>
                  </a:lnTo>
                  <a:lnTo>
                    <a:pt x="182" y="288"/>
                  </a:lnTo>
                  <a:lnTo>
                    <a:pt x="112" y="279"/>
                  </a:lnTo>
                  <a:lnTo>
                    <a:pt x="76" y="265"/>
                  </a:lnTo>
                  <a:lnTo>
                    <a:pt x="61" y="256"/>
                  </a:lnTo>
                  <a:lnTo>
                    <a:pt x="38" y="235"/>
                  </a:lnTo>
                  <a:lnTo>
                    <a:pt x="15" y="203"/>
                  </a:lnTo>
                  <a:lnTo>
                    <a:pt x="12" y="196"/>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5" name="Freeform 489"/>
            <p:cNvSpPr/>
            <p:nvPr/>
          </p:nvSpPr>
          <p:spPr bwMode="auto">
            <a:xfrm>
              <a:off x="7623174" y="2155825"/>
              <a:ext cx="30162" cy="15875"/>
            </a:xfrm>
            <a:custGeom>
              <a:avLst/>
              <a:gdLst>
                <a:gd name="T0" fmla="*/ 19 w 58"/>
                <a:gd name="T1" fmla="*/ 12 h 30"/>
                <a:gd name="T2" fmla="*/ 6 w 58"/>
                <a:gd name="T3" fmla="*/ 30 h 30"/>
                <a:gd name="T4" fmla="*/ 58 w 58"/>
                <a:gd name="T5" fmla="*/ 5 h 30"/>
                <a:gd name="T6" fmla="*/ 0 w 58"/>
                <a:gd name="T7" fmla="*/ 0 h 30"/>
                <a:gd name="T8" fmla="*/ 19 w 58"/>
                <a:gd name="T9" fmla="*/ 12 h 30"/>
              </a:gdLst>
              <a:ahLst/>
              <a:cxnLst>
                <a:cxn ang="0">
                  <a:pos x="T0" y="T1"/>
                </a:cxn>
                <a:cxn ang="0">
                  <a:pos x="T2" y="T3"/>
                </a:cxn>
                <a:cxn ang="0">
                  <a:pos x="T4" y="T5"/>
                </a:cxn>
                <a:cxn ang="0">
                  <a:pos x="T6" y="T7"/>
                </a:cxn>
                <a:cxn ang="0">
                  <a:pos x="T8" y="T9"/>
                </a:cxn>
              </a:cxnLst>
              <a:rect l="0" t="0" r="r" b="b"/>
              <a:pathLst>
                <a:path w="58" h="30" extrusionOk="0">
                  <a:moveTo>
                    <a:pt x="19" y="12"/>
                  </a:moveTo>
                  <a:lnTo>
                    <a:pt x="6" y="30"/>
                  </a:lnTo>
                  <a:lnTo>
                    <a:pt x="58" y="5"/>
                  </a:lnTo>
                  <a:lnTo>
                    <a:pt x="0" y="0"/>
                  </a:lnTo>
                  <a:lnTo>
                    <a:pt x="19"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6" name="Freeform 490"/>
            <p:cNvSpPr/>
            <p:nvPr/>
          </p:nvSpPr>
          <p:spPr bwMode="auto">
            <a:xfrm>
              <a:off x="7729538" y="2160588"/>
              <a:ext cx="25400" cy="26988"/>
            </a:xfrm>
            <a:custGeom>
              <a:avLst/>
              <a:gdLst>
                <a:gd name="T0" fmla="*/ 22 w 48"/>
                <a:gd name="T1" fmla="*/ 21 h 50"/>
                <a:gd name="T2" fmla="*/ 0 w 48"/>
                <a:gd name="T3" fmla="*/ 20 h 50"/>
                <a:gd name="T4" fmla="*/ 48 w 48"/>
                <a:gd name="T5" fmla="*/ 50 h 50"/>
                <a:gd name="T6" fmla="*/ 23 w 48"/>
                <a:gd name="T7" fmla="*/ 0 h 50"/>
                <a:gd name="T8" fmla="*/ 22 w 48"/>
                <a:gd name="T9" fmla="*/ 21 h 50"/>
              </a:gdLst>
              <a:ahLst/>
              <a:cxnLst>
                <a:cxn ang="0">
                  <a:pos x="T0" y="T1"/>
                </a:cxn>
                <a:cxn ang="0">
                  <a:pos x="T2" y="T3"/>
                </a:cxn>
                <a:cxn ang="0">
                  <a:pos x="T4" y="T5"/>
                </a:cxn>
                <a:cxn ang="0">
                  <a:pos x="T6" y="T7"/>
                </a:cxn>
                <a:cxn ang="0">
                  <a:pos x="T8" y="T9"/>
                </a:cxn>
              </a:cxnLst>
              <a:rect l="0" t="0" r="r" b="b"/>
              <a:pathLst>
                <a:path w="48" h="50" extrusionOk="0">
                  <a:moveTo>
                    <a:pt x="22" y="21"/>
                  </a:moveTo>
                  <a:lnTo>
                    <a:pt x="0" y="20"/>
                  </a:lnTo>
                  <a:lnTo>
                    <a:pt x="48" y="50"/>
                  </a:lnTo>
                  <a:lnTo>
                    <a:pt x="23" y="0"/>
                  </a:lnTo>
                  <a:lnTo>
                    <a:pt x="22"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7" name="Freeform 491"/>
            <p:cNvSpPr/>
            <p:nvPr/>
          </p:nvSpPr>
          <p:spPr bwMode="auto">
            <a:xfrm>
              <a:off x="7758113" y="2236788"/>
              <a:ext cx="19050" cy="30162"/>
            </a:xfrm>
            <a:custGeom>
              <a:avLst/>
              <a:gdLst>
                <a:gd name="T0" fmla="*/ 16 w 36"/>
                <a:gd name="T1" fmla="*/ 20 h 56"/>
                <a:gd name="T2" fmla="*/ 7 w 36"/>
                <a:gd name="T3" fmla="*/ 0 h 56"/>
                <a:gd name="T4" fmla="*/ 0 w 36"/>
                <a:gd name="T5" fmla="*/ 56 h 56"/>
                <a:gd name="T6" fmla="*/ 36 w 36"/>
                <a:gd name="T7" fmla="*/ 13 h 56"/>
                <a:gd name="T8" fmla="*/ 16 w 36"/>
                <a:gd name="T9" fmla="*/ 20 h 56"/>
              </a:gdLst>
              <a:ahLst/>
              <a:cxnLst>
                <a:cxn ang="0">
                  <a:pos x="T0" y="T1"/>
                </a:cxn>
                <a:cxn ang="0">
                  <a:pos x="T2" y="T3"/>
                </a:cxn>
                <a:cxn ang="0">
                  <a:pos x="T4" y="T5"/>
                </a:cxn>
                <a:cxn ang="0">
                  <a:pos x="T6" y="T7"/>
                </a:cxn>
                <a:cxn ang="0">
                  <a:pos x="T8" y="T9"/>
                </a:cxn>
              </a:cxnLst>
              <a:rect l="0" t="0" r="r" b="b"/>
              <a:pathLst>
                <a:path w="36" h="56" extrusionOk="0">
                  <a:moveTo>
                    <a:pt x="16" y="20"/>
                  </a:moveTo>
                  <a:lnTo>
                    <a:pt x="7" y="0"/>
                  </a:lnTo>
                  <a:lnTo>
                    <a:pt x="0" y="56"/>
                  </a:lnTo>
                  <a:lnTo>
                    <a:pt x="36" y="13"/>
                  </a:lnTo>
                  <a:lnTo>
                    <a:pt x="16"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8" name="Freeform 492"/>
            <p:cNvSpPr/>
            <p:nvPr/>
          </p:nvSpPr>
          <p:spPr bwMode="auto">
            <a:xfrm>
              <a:off x="7699375" y="2292350"/>
              <a:ext cx="30162" cy="15875"/>
            </a:xfrm>
            <a:custGeom>
              <a:avLst/>
              <a:gdLst>
                <a:gd name="T0" fmla="*/ 38 w 57"/>
                <a:gd name="T1" fmla="*/ 19 h 31"/>
                <a:gd name="T2" fmla="*/ 48 w 57"/>
                <a:gd name="T3" fmla="*/ 0 h 31"/>
                <a:gd name="T4" fmla="*/ 0 w 57"/>
                <a:gd name="T5" fmla="*/ 31 h 31"/>
                <a:gd name="T6" fmla="*/ 57 w 57"/>
                <a:gd name="T7" fmla="*/ 29 h 31"/>
                <a:gd name="T8" fmla="*/ 38 w 57"/>
                <a:gd name="T9" fmla="*/ 19 h 31"/>
              </a:gdLst>
              <a:ahLst/>
              <a:cxnLst>
                <a:cxn ang="0">
                  <a:pos x="T0" y="T1"/>
                </a:cxn>
                <a:cxn ang="0">
                  <a:pos x="T2" y="T3"/>
                </a:cxn>
                <a:cxn ang="0">
                  <a:pos x="T4" y="T5"/>
                </a:cxn>
                <a:cxn ang="0">
                  <a:pos x="T6" y="T7"/>
                </a:cxn>
                <a:cxn ang="0">
                  <a:pos x="T8" y="T9"/>
                </a:cxn>
              </a:cxnLst>
              <a:rect l="0" t="0" r="r" b="b"/>
              <a:pathLst>
                <a:path w="57" h="31" extrusionOk="0">
                  <a:moveTo>
                    <a:pt x="38" y="19"/>
                  </a:moveTo>
                  <a:lnTo>
                    <a:pt x="48" y="0"/>
                  </a:lnTo>
                  <a:lnTo>
                    <a:pt x="0" y="31"/>
                  </a:lnTo>
                  <a:lnTo>
                    <a:pt x="57" y="29"/>
                  </a:lnTo>
                  <a:lnTo>
                    <a:pt x="38" y="1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9" name="Freeform 493"/>
            <p:cNvSpPr/>
            <p:nvPr/>
          </p:nvSpPr>
          <p:spPr bwMode="auto">
            <a:xfrm>
              <a:off x="7608888" y="2297113"/>
              <a:ext cx="28575" cy="19050"/>
            </a:xfrm>
            <a:custGeom>
              <a:avLst/>
              <a:gdLst>
                <a:gd name="T0" fmla="*/ 35 w 55"/>
                <a:gd name="T1" fmla="*/ 17 h 37"/>
                <a:gd name="T2" fmla="*/ 55 w 55"/>
                <a:gd name="T3" fmla="*/ 10 h 37"/>
                <a:gd name="T4" fmla="*/ 0 w 55"/>
                <a:gd name="T5" fmla="*/ 0 h 37"/>
                <a:gd name="T6" fmla="*/ 42 w 55"/>
                <a:gd name="T7" fmla="*/ 37 h 37"/>
                <a:gd name="T8" fmla="*/ 35 w 55"/>
                <a:gd name="T9" fmla="*/ 17 h 37"/>
              </a:gdLst>
              <a:ahLst/>
              <a:cxnLst>
                <a:cxn ang="0">
                  <a:pos x="T0" y="T1"/>
                </a:cxn>
                <a:cxn ang="0">
                  <a:pos x="T2" y="T3"/>
                </a:cxn>
                <a:cxn ang="0">
                  <a:pos x="T4" y="T5"/>
                </a:cxn>
                <a:cxn ang="0">
                  <a:pos x="T6" y="T7"/>
                </a:cxn>
                <a:cxn ang="0">
                  <a:pos x="T8" y="T9"/>
                </a:cxn>
              </a:cxnLst>
              <a:rect l="0" t="0" r="r" b="b"/>
              <a:pathLst>
                <a:path w="55" h="37" extrusionOk="0">
                  <a:moveTo>
                    <a:pt x="35" y="17"/>
                  </a:moveTo>
                  <a:lnTo>
                    <a:pt x="55" y="10"/>
                  </a:lnTo>
                  <a:lnTo>
                    <a:pt x="0" y="0"/>
                  </a:lnTo>
                  <a:lnTo>
                    <a:pt x="42" y="37"/>
                  </a:lnTo>
                  <a:lnTo>
                    <a:pt x="35"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0" name="Freeform 494"/>
            <p:cNvSpPr/>
            <p:nvPr/>
          </p:nvSpPr>
          <p:spPr bwMode="auto">
            <a:xfrm>
              <a:off x="7788275" y="2278063"/>
              <a:ext cx="157163" cy="122238"/>
            </a:xfrm>
            <a:custGeom>
              <a:avLst/>
              <a:gdLst>
                <a:gd name="T0" fmla="*/ 0 w 297"/>
                <a:gd name="T1" fmla="*/ 145 h 233"/>
                <a:gd name="T2" fmla="*/ 10 w 297"/>
                <a:gd name="T3" fmla="*/ 132 h 233"/>
                <a:gd name="T4" fmla="*/ 63 w 297"/>
                <a:gd name="T5" fmla="*/ 69 h 233"/>
                <a:gd name="T6" fmla="*/ 105 w 297"/>
                <a:gd name="T7" fmla="*/ 30 h 233"/>
                <a:gd name="T8" fmla="*/ 124 w 297"/>
                <a:gd name="T9" fmla="*/ 20 h 233"/>
                <a:gd name="T10" fmla="*/ 160 w 297"/>
                <a:gd name="T11" fmla="*/ 6 h 233"/>
                <a:gd name="T12" fmla="*/ 213 w 297"/>
                <a:gd name="T13" fmla="*/ 0 h 233"/>
                <a:gd name="T14" fmla="*/ 245 w 297"/>
                <a:gd name="T15" fmla="*/ 7 h 233"/>
                <a:gd name="T16" fmla="*/ 259 w 297"/>
                <a:gd name="T17" fmla="*/ 16 h 233"/>
                <a:gd name="T18" fmla="*/ 271 w 297"/>
                <a:gd name="T19" fmla="*/ 26 h 233"/>
                <a:gd name="T20" fmla="*/ 288 w 297"/>
                <a:gd name="T21" fmla="*/ 52 h 233"/>
                <a:gd name="T22" fmla="*/ 297 w 297"/>
                <a:gd name="T23" fmla="*/ 101 h 233"/>
                <a:gd name="T24" fmla="*/ 294 w 297"/>
                <a:gd name="T25" fmla="*/ 131 h 233"/>
                <a:gd name="T26" fmla="*/ 287 w 297"/>
                <a:gd name="T27" fmla="*/ 161 h 233"/>
                <a:gd name="T28" fmla="*/ 259 w 297"/>
                <a:gd name="T29" fmla="*/ 203 h 233"/>
                <a:gd name="T30" fmla="*/ 236 w 297"/>
                <a:gd name="T31" fmla="*/ 223 h 233"/>
                <a:gd name="T32" fmla="*/ 222 w 297"/>
                <a:gd name="T33" fmla="*/ 229 h 233"/>
                <a:gd name="T34" fmla="*/ 206 w 297"/>
                <a:gd name="T35" fmla="*/ 233 h 233"/>
                <a:gd name="T36" fmla="*/ 166 w 297"/>
                <a:gd name="T37" fmla="*/ 230 h 233"/>
                <a:gd name="T38" fmla="*/ 108 w 297"/>
                <a:gd name="T39" fmla="*/ 213 h 233"/>
                <a:gd name="T40" fmla="*/ 98 w 297"/>
                <a:gd name="T41" fmla="*/ 20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7" h="233" extrusionOk="0">
                  <a:moveTo>
                    <a:pt x="0" y="145"/>
                  </a:moveTo>
                  <a:lnTo>
                    <a:pt x="10" y="132"/>
                  </a:lnTo>
                  <a:lnTo>
                    <a:pt x="63" y="69"/>
                  </a:lnTo>
                  <a:lnTo>
                    <a:pt x="105" y="30"/>
                  </a:lnTo>
                  <a:lnTo>
                    <a:pt x="124" y="20"/>
                  </a:lnTo>
                  <a:lnTo>
                    <a:pt x="160" y="6"/>
                  </a:lnTo>
                  <a:lnTo>
                    <a:pt x="213" y="0"/>
                  </a:lnTo>
                  <a:lnTo>
                    <a:pt x="245" y="7"/>
                  </a:lnTo>
                  <a:lnTo>
                    <a:pt x="259" y="16"/>
                  </a:lnTo>
                  <a:lnTo>
                    <a:pt x="271" y="26"/>
                  </a:lnTo>
                  <a:lnTo>
                    <a:pt x="288" y="52"/>
                  </a:lnTo>
                  <a:lnTo>
                    <a:pt x="297" y="101"/>
                  </a:lnTo>
                  <a:lnTo>
                    <a:pt x="294" y="131"/>
                  </a:lnTo>
                  <a:lnTo>
                    <a:pt x="287" y="161"/>
                  </a:lnTo>
                  <a:lnTo>
                    <a:pt x="259" y="203"/>
                  </a:lnTo>
                  <a:lnTo>
                    <a:pt x="236" y="223"/>
                  </a:lnTo>
                  <a:lnTo>
                    <a:pt x="222" y="229"/>
                  </a:lnTo>
                  <a:lnTo>
                    <a:pt x="206" y="233"/>
                  </a:lnTo>
                  <a:lnTo>
                    <a:pt x="166" y="230"/>
                  </a:lnTo>
                  <a:lnTo>
                    <a:pt x="108" y="213"/>
                  </a:lnTo>
                  <a:lnTo>
                    <a:pt x="98" y="209"/>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1" name="Freeform 495"/>
            <p:cNvSpPr/>
            <p:nvPr/>
          </p:nvSpPr>
          <p:spPr bwMode="auto">
            <a:xfrm>
              <a:off x="7827963" y="2286000"/>
              <a:ext cx="30162" cy="19050"/>
            </a:xfrm>
            <a:custGeom>
              <a:avLst/>
              <a:gdLst>
                <a:gd name="T0" fmla="*/ 20 w 56"/>
                <a:gd name="T1" fmla="*/ 16 h 36"/>
                <a:gd name="T2" fmla="*/ 13 w 56"/>
                <a:gd name="T3" fmla="*/ 36 h 36"/>
                <a:gd name="T4" fmla="*/ 56 w 56"/>
                <a:gd name="T5" fmla="*/ 0 h 36"/>
                <a:gd name="T6" fmla="*/ 0 w 56"/>
                <a:gd name="T7" fmla="*/ 7 h 36"/>
                <a:gd name="T8" fmla="*/ 20 w 56"/>
                <a:gd name="T9" fmla="*/ 16 h 36"/>
              </a:gdLst>
              <a:ahLst/>
              <a:cxnLst>
                <a:cxn ang="0">
                  <a:pos x="T0" y="T1"/>
                </a:cxn>
                <a:cxn ang="0">
                  <a:pos x="T2" y="T3"/>
                </a:cxn>
                <a:cxn ang="0">
                  <a:pos x="T4" y="T5"/>
                </a:cxn>
                <a:cxn ang="0">
                  <a:pos x="T6" y="T7"/>
                </a:cxn>
                <a:cxn ang="0">
                  <a:pos x="T8" y="T9"/>
                </a:cxn>
              </a:cxnLst>
              <a:rect l="0" t="0" r="r" b="b"/>
              <a:pathLst>
                <a:path w="56" h="36" extrusionOk="0">
                  <a:moveTo>
                    <a:pt x="20" y="16"/>
                  </a:moveTo>
                  <a:lnTo>
                    <a:pt x="13" y="36"/>
                  </a:lnTo>
                  <a:lnTo>
                    <a:pt x="56" y="0"/>
                  </a:lnTo>
                  <a:lnTo>
                    <a:pt x="0" y="7"/>
                  </a:lnTo>
                  <a:lnTo>
                    <a:pt x="20"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2" name="Freeform 496"/>
            <p:cNvSpPr/>
            <p:nvPr/>
          </p:nvSpPr>
          <p:spPr bwMode="auto">
            <a:xfrm>
              <a:off x="7900988" y="2263775"/>
              <a:ext cx="28575" cy="23813"/>
            </a:xfrm>
            <a:custGeom>
              <a:avLst/>
              <a:gdLst>
                <a:gd name="T0" fmla="*/ 21 w 53"/>
                <a:gd name="T1" fmla="*/ 22 h 45"/>
                <a:gd name="T2" fmla="*/ 0 w 53"/>
                <a:gd name="T3" fmla="*/ 25 h 45"/>
                <a:gd name="T4" fmla="*/ 53 w 53"/>
                <a:gd name="T5" fmla="*/ 45 h 45"/>
                <a:gd name="T6" fmla="*/ 18 w 53"/>
                <a:gd name="T7" fmla="*/ 0 h 45"/>
                <a:gd name="T8" fmla="*/ 21 w 53"/>
                <a:gd name="T9" fmla="*/ 22 h 45"/>
              </a:gdLst>
              <a:ahLst/>
              <a:cxnLst>
                <a:cxn ang="0">
                  <a:pos x="T0" y="T1"/>
                </a:cxn>
                <a:cxn ang="0">
                  <a:pos x="T2" y="T3"/>
                </a:cxn>
                <a:cxn ang="0">
                  <a:pos x="T4" y="T5"/>
                </a:cxn>
                <a:cxn ang="0">
                  <a:pos x="T6" y="T7"/>
                </a:cxn>
                <a:cxn ang="0">
                  <a:pos x="T8" y="T9"/>
                </a:cxn>
              </a:cxnLst>
              <a:rect l="0" t="0" r="r" b="b"/>
              <a:pathLst>
                <a:path w="53" h="45" extrusionOk="0">
                  <a:moveTo>
                    <a:pt x="21" y="22"/>
                  </a:moveTo>
                  <a:lnTo>
                    <a:pt x="0" y="25"/>
                  </a:lnTo>
                  <a:lnTo>
                    <a:pt x="53" y="45"/>
                  </a:lnTo>
                  <a:lnTo>
                    <a:pt x="18" y="0"/>
                  </a:lnTo>
                  <a:lnTo>
                    <a:pt x="21" y="2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3" name="Freeform 497"/>
            <p:cNvSpPr/>
            <p:nvPr/>
          </p:nvSpPr>
          <p:spPr bwMode="auto">
            <a:xfrm>
              <a:off x="7940675" y="2320925"/>
              <a:ext cx="15875" cy="30162"/>
            </a:xfrm>
            <a:custGeom>
              <a:avLst/>
              <a:gdLst>
                <a:gd name="T0" fmla="*/ 13 w 30"/>
                <a:gd name="T1" fmla="*/ 18 h 57"/>
                <a:gd name="T2" fmla="*/ 0 w 30"/>
                <a:gd name="T3" fmla="*/ 0 h 57"/>
                <a:gd name="T4" fmla="*/ 5 w 30"/>
                <a:gd name="T5" fmla="*/ 57 h 57"/>
                <a:gd name="T6" fmla="*/ 30 w 30"/>
                <a:gd name="T7" fmla="*/ 5 h 57"/>
                <a:gd name="T8" fmla="*/ 13 w 30"/>
                <a:gd name="T9" fmla="*/ 18 h 57"/>
              </a:gdLst>
              <a:ahLst/>
              <a:cxnLst>
                <a:cxn ang="0">
                  <a:pos x="T0" y="T1"/>
                </a:cxn>
                <a:cxn ang="0">
                  <a:pos x="T2" y="T3"/>
                </a:cxn>
                <a:cxn ang="0">
                  <a:pos x="T4" y="T5"/>
                </a:cxn>
                <a:cxn ang="0">
                  <a:pos x="T6" y="T7"/>
                </a:cxn>
                <a:cxn ang="0">
                  <a:pos x="T8" y="T9"/>
                </a:cxn>
              </a:cxnLst>
              <a:rect l="0" t="0" r="r" b="b"/>
              <a:pathLst>
                <a:path w="30" h="57" extrusionOk="0">
                  <a:moveTo>
                    <a:pt x="13" y="18"/>
                  </a:moveTo>
                  <a:lnTo>
                    <a:pt x="0" y="0"/>
                  </a:lnTo>
                  <a:lnTo>
                    <a:pt x="5" y="57"/>
                  </a:lnTo>
                  <a:lnTo>
                    <a:pt x="30" y="5"/>
                  </a:lnTo>
                  <a:lnTo>
                    <a:pt x="13" y="18"/>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4" name="Freeform 498"/>
            <p:cNvSpPr/>
            <p:nvPr/>
          </p:nvSpPr>
          <p:spPr bwMode="auto">
            <a:xfrm>
              <a:off x="7902575" y="2381250"/>
              <a:ext cx="30162" cy="19050"/>
            </a:xfrm>
            <a:custGeom>
              <a:avLst/>
              <a:gdLst>
                <a:gd name="T0" fmla="*/ 36 w 56"/>
                <a:gd name="T1" fmla="*/ 20 h 35"/>
                <a:gd name="T2" fmla="*/ 44 w 56"/>
                <a:gd name="T3" fmla="*/ 0 h 35"/>
                <a:gd name="T4" fmla="*/ 0 w 56"/>
                <a:gd name="T5" fmla="*/ 35 h 35"/>
                <a:gd name="T6" fmla="*/ 56 w 56"/>
                <a:gd name="T7" fmla="*/ 29 h 35"/>
                <a:gd name="T8" fmla="*/ 36 w 56"/>
                <a:gd name="T9" fmla="*/ 20 h 35"/>
              </a:gdLst>
              <a:ahLst/>
              <a:cxnLst>
                <a:cxn ang="0">
                  <a:pos x="T0" y="T1"/>
                </a:cxn>
                <a:cxn ang="0">
                  <a:pos x="T2" y="T3"/>
                </a:cxn>
                <a:cxn ang="0">
                  <a:pos x="T4" y="T5"/>
                </a:cxn>
                <a:cxn ang="0">
                  <a:pos x="T6" y="T7"/>
                </a:cxn>
                <a:cxn ang="0">
                  <a:pos x="T8" y="T9"/>
                </a:cxn>
              </a:cxnLst>
              <a:rect l="0" t="0" r="r" b="b"/>
              <a:pathLst>
                <a:path w="56" h="35" extrusionOk="0">
                  <a:moveTo>
                    <a:pt x="36" y="20"/>
                  </a:moveTo>
                  <a:lnTo>
                    <a:pt x="44" y="0"/>
                  </a:lnTo>
                  <a:lnTo>
                    <a:pt x="0" y="35"/>
                  </a:lnTo>
                  <a:lnTo>
                    <a:pt x="56" y="29"/>
                  </a:lnTo>
                  <a:lnTo>
                    <a:pt x="36"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5" name="Freeform 499"/>
            <p:cNvSpPr/>
            <p:nvPr/>
          </p:nvSpPr>
          <p:spPr bwMode="auto">
            <a:xfrm>
              <a:off x="7019925" y="2116138"/>
              <a:ext cx="93663" cy="280988"/>
            </a:xfrm>
            <a:custGeom>
              <a:avLst/>
              <a:gdLst>
                <a:gd name="T0" fmla="*/ 0 w 176"/>
                <a:gd name="T1" fmla="*/ 531 h 532"/>
                <a:gd name="T2" fmla="*/ 0 w 176"/>
                <a:gd name="T3" fmla="*/ 505 h 532"/>
                <a:gd name="T4" fmla="*/ 3 w 176"/>
                <a:gd name="T5" fmla="*/ 440 h 532"/>
                <a:gd name="T6" fmla="*/ 10 w 176"/>
                <a:gd name="T7" fmla="*/ 368 h 532"/>
                <a:gd name="T8" fmla="*/ 36 w 176"/>
                <a:gd name="T9" fmla="*/ 226 h 532"/>
                <a:gd name="T10" fmla="*/ 51 w 176"/>
                <a:gd name="T11" fmla="*/ 161 h 532"/>
                <a:gd name="T12" fmla="*/ 78 w 176"/>
                <a:gd name="T13" fmla="*/ 54 h 532"/>
                <a:gd name="T14" fmla="*/ 92 w 176"/>
                <a:gd name="T15" fmla="*/ 0 h 532"/>
                <a:gd name="T16" fmla="*/ 176 w 176"/>
                <a:gd name="T17" fmla="*/ 26 h 532"/>
                <a:gd name="T18" fmla="*/ 164 w 176"/>
                <a:gd name="T19" fmla="*/ 66 h 532"/>
                <a:gd name="T20" fmla="*/ 143 w 176"/>
                <a:gd name="T21" fmla="*/ 147 h 532"/>
                <a:gd name="T22" fmla="*/ 118 w 176"/>
                <a:gd name="T23" fmla="*/ 233 h 532"/>
                <a:gd name="T24" fmla="*/ 90 w 176"/>
                <a:gd name="T25" fmla="*/ 413 h 532"/>
                <a:gd name="T26" fmla="*/ 81 w 176"/>
                <a:gd name="T27" fmla="*/ 495 h 532"/>
                <a:gd name="T28" fmla="*/ 79 w 176"/>
                <a:gd name="T29" fmla="*/ 527 h 532"/>
                <a:gd name="T30" fmla="*/ 81 w 176"/>
                <a:gd name="T31" fmla="*/ 532 h 532"/>
                <a:gd name="T32" fmla="*/ 0 w 176"/>
                <a:gd name="T33" fmla="*/ 53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532" extrusionOk="0">
                  <a:moveTo>
                    <a:pt x="0" y="531"/>
                  </a:moveTo>
                  <a:lnTo>
                    <a:pt x="0" y="505"/>
                  </a:lnTo>
                  <a:lnTo>
                    <a:pt x="3" y="440"/>
                  </a:lnTo>
                  <a:lnTo>
                    <a:pt x="10" y="368"/>
                  </a:lnTo>
                  <a:lnTo>
                    <a:pt x="36" y="226"/>
                  </a:lnTo>
                  <a:lnTo>
                    <a:pt x="51" y="161"/>
                  </a:lnTo>
                  <a:lnTo>
                    <a:pt x="78" y="54"/>
                  </a:lnTo>
                  <a:lnTo>
                    <a:pt x="92" y="0"/>
                  </a:lnTo>
                  <a:lnTo>
                    <a:pt x="176" y="26"/>
                  </a:lnTo>
                  <a:lnTo>
                    <a:pt x="164" y="66"/>
                  </a:lnTo>
                  <a:lnTo>
                    <a:pt x="143" y="147"/>
                  </a:lnTo>
                  <a:lnTo>
                    <a:pt x="118" y="233"/>
                  </a:lnTo>
                  <a:lnTo>
                    <a:pt x="90" y="413"/>
                  </a:lnTo>
                  <a:lnTo>
                    <a:pt x="81" y="495"/>
                  </a:lnTo>
                  <a:lnTo>
                    <a:pt x="79" y="527"/>
                  </a:lnTo>
                  <a:lnTo>
                    <a:pt x="81" y="532"/>
                  </a:lnTo>
                  <a:lnTo>
                    <a:pt x="0" y="531"/>
                  </a:lnTo>
                  <a:close/>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6" name="Freeform 500"/>
            <p:cNvSpPr/>
            <p:nvPr/>
          </p:nvSpPr>
          <p:spPr bwMode="auto">
            <a:xfrm>
              <a:off x="7015163" y="2111375"/>
              <a:ext cx="104775" cy="285750"/>
            </a:xfrm>
            <a:custGeom>
              <a:avLst/>
              <a:gdLst>
                <a:gd name="T0" fmla="*/ 0 w 199"/>
                <a:gd name="T1" fmla="*/ 540 h 540"/>
                <a:gd name="T2" fmla="*/ 0 w 199"/>
                <a:gd name="T3" fmla="*/ 527 h 540"/>
                <a:gd name="T4" fmla="*/ 5 w 199"/>
                <a:gd name="T5" fmla="*/ 468 h 540"/>
                <a:gd name="T6" fmla="*/ 15 w 199"/>
                <a:gd name="T7" fmla="*/ 366 h 540"/>
                <a:gd name="T8" fmla="*/ 51 w 199"/>
                <a:gd name="T9" fmla="*/ 171 h 540"/>
                <a:gd name="T10" fmla="*/ 77 w 199"/>
                <a:gd name="T11" fmla="*/ 72 h 540"/>
                <a:gd name="T12" fmla="*/ 91 w 199"/>
                <a:gd name="T13" fmla="*/ 14 h 540"/>
                <a:gd name="T14" fmla="*/ 95 w 199"/>
                <a:gd name="T15" fmla="*/ 0 h 540"/>
                <a:gd name="T16" fmla="*/ 199 w 199"/>
                <a:gd name="T17" fmla="*/ 27 h 540"/>
                <a:gd name="T18" fmla="*/ 186 w 199"/>
                <a:gd name="T19" fmla="*/ 75 h 540"/>
                <a:gd name="T20" fmla="*/ 160 w 199"/>
                <a:gd name="T21" fmla="*/ 167 h 540"/>
                <a:gd name="T22" fmla="*/ 141 w 199"/>
                <a:gd name="T23" fmla="*/ 240 h 540"/>
                <a:gd name="T24" fmla="*/ 113 w 199"/>
                <a:gd name="T25" fmla="*/ 385 h 540"/>
                <a:gd name="T26" fmla="*/ 104 w 199"/>
                <a:gd name="T27" fmla="*/ 462 h 540"/>
                <a:gd name="T28" fmla="*/ 100 w 199"/>
                <a:gd name="T29" fmla="*/ 521 h 540"/>
                <a:gd name="T30" fmla="*/ 101 w 199"/>
                <a:gd name="T31" fmla="*/ 537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540" extrusionOk="0">
                  <a:moveTo>
                    <a:pt x="0" y="540"/>
                  </a:moveTo>
                  <a:lnTo>
                    <a:pt x="0" y="527"/>
                  </a:lnTo>
                  <a:lnTo>
                    <a:pt x="5" y="468"/>
                  </a:lnTo>
                  <a:lnTo>
                    <a:pt x="15" y="366"/>
                  </a:lnTo>
                  <a:lnTo>
                    <a:pt x="51" y="171"/>
                  </a:lnTo>
                  <a:lnTo>
                    <a:pt x="77" y="72"/>
                  </a:lnTo>
                  <a:lnTo>
                    <a:pt x="91" y="14"/>
                  </a:lnTo>
                  <a:lnTo>
                    <a:pt x="95" y="0"/>
                  </a:lnTo>
                  <a:lnTo>
                    <a:pt x="199" y="27"/>
                  </a:lnTo>
                  <a:lnTo>
                    <a:pt x="186" y="75"/>
                  </a:lnTo>
                  <a:lnTo>
                    <a:pt x="160" y="167"/>
                  </a:lnTo>
                  <a:lnTo>
                    <a:pt x="141" y="240"/>
                  </a:lnTo>
                  <a:lnTo>
                    <a:pt x="113" y="385"/>
                  </a:lnTo>
                  <a:lnTo>
                    <a:pt x="104" y="462"/>
                  </a:lnTo>
                  <a:lnTo>
                    <a:pt x="100" y="521"/>
                  </a:lnTo>
                  <a:lnTo>
                    <a:pt x="101" y="537"/>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7" name="Freeform 501"/>
            <p:cNvSpPr/>
            <p:nvPr/>
          </p:nvSpPr>
          <p:spPr bwMode="auto">
            <a:xfrm>
              <a:off x="7013575" y="2155825"/>
              <a:ext cx="133350" cy="31750"/>
            </a:xfrm>
            <a:custGeom>
              <a:avLst/>
              <a:gdLst>
                <a:gd name="T0" fmla="*/ 0 w 251"/>
                <a:gd name="T1" fmla="*/ 11 h 59"/>
                <a:gd name="T2" fmla="*/ 12 w 251"/>
                <a:gd name="T3" fmla="*/ 8 h 59"/>
                <a:gd name="T4" fmla="*/ 98 w 251"/>
                <a:gd name="T5" fmla="*/ 0 h 59"/>
                <a:gd name="T6" fmla="*/ 136 w 251"/>
                <a:gd name="T7" fmla="*/ 2 h 59"/>
                <a:gd name="T8" fmla="*/ 172 w 251"/>
                <a:gd name="T9" fmla="*/ 14 h 59"/>
                <a:gd name="T10" fmla="*/ 242 w 251"/>
                <a:gd name="T11" fmla="*/ 53 h 59"/>
                <a:gd name="T12" fmla="*/ 251 w 251"/>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51" h="59" extrusionOk="0">
                  <a:moveTo>
                    <a:pt x="0" y="11"/>
                  </a:moveTo>
                  <a:lnTo>
                    <a:pt x="12" y="8"/>
                  </a:lnTo>
                  <a:lnTo>
                    <a:pt x="98" y="0"/>
                  </a:lnTo>
                  <a:lnTo>
                    <a:pt x="136" y="2"/>
                  </a:lnTo>
                  <a:lnTo>
                    <a:pt x="172" y="14"/>
                  </a:lnTo>
                  <a:lnTo>
                    <a:pt x="242" y="53"/>
                  </a:lnTo>
                  <a:lnTo>
                    <a:pt x="251" y="59"/>
                  </a:lnTo>
                </a:path>
              </a:pathLst>
            </a:cu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8" name="Freeform 502"/>
            <p:cNvSpPr/>
            <p:nvPr/>
          </p:nvSpPr>
          <p:spPr bwMode="auto">
            <a:xfrm>
              <a:off x="7005638" y="2141538"/>
              <a:ext cx="42863" cy="28575"/>
            </a:xfrm>
            <a:custGeom>
              <a:avLst/>
              <a:gdLst>
                <a:gd name="T0" fmla="*/ 81 w 81"/>
                <a:gd name="T1" fmla="*/ 56 h 56"/>
                <a:gd name="T2" fmla="*/ 0 w 81"/>
                <a:gd name="T3" fmla="*/ 42 h 56"/>
                <a:gd name="T4" fmla="*/ 70 w 81"/>
                <a:gd name="T5" fmla="*/ 0 h 56"/>
                <a:gd name="T6" fmla="*/ 65 w 81"/>
                <a:gd name="T7" fmla="*/ 15 h 56"/>
                <a:gd name="T8" fmla="*/ 70 w 81"/>
                <a:gd name="T9" fmla="*/ 43 h 56"/>
                <a:gd name="T10" fmla="*/ 81 w 81"/>
                <a:gd name="T11" fmla="*/ 56 h 56"/>
              </a:gdLst>
              <a:ahLst/>
              <a:cxnLst>
                <a:cxn ang="0">
                  <a:pos x="T0" y="T1"/>
                </a:cxn>
                <a:cxn ang="0">
                  <a:pos x="T2" y="T3"/>
                </a:cxn>
                <a:cxn ang="0">
                  <a:pos x="T4" y="T5"/>
                </a:cxn>
                <a:cxn ang="0">
                  <a:pos x="T6" y="T7"/>
                </a:cxn>
                <a:cxn ang="0">
                  <a:pos x="T8" y="T9"/>
                </a:cxn>
                <a:cxn ang="0">
                  <a:pos x="T10" y="T11"/>
                </a:cxn>
              </a:cxnLst>
              <a:rect l="0" t="0" r="r" b="b"/>
              <a:pathLst>
                <a:path w="81" h="56" extrusionOk="0">
                  <a:moveTo>
                    <a:pt x="81" y="56"/>
                  </a:moveTo>
                  <a:lnTo>
                    <a:pt x="0" y="42"/>
                  </a:lnTo>
                  <a:lnTo>
                    <a:pt x="70" y="0"/>
                  </a:lnTo>
                  <a:lnTo>
                    <a:pt x="65" y="15"/>
                  </a:lnTo>
                  <a:lnTo>
                    <a:pt x="70" y="43"/>
                  </a:lnTo>
                  <a:lnTo>
                    <a:pt x="81" y="5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49" name="Freeform 503"/>
            <p:cNvSpPr/>
            <p:nvPr/>
          </p:nvSpPr>
          <p:spPr bwMode="auto">
            <a:xfrm>
              <a:off x="7112000" y="2155825"/>
              <a:ext cx="41275" cy="34925"/>
            </a:xfrm>
            <a:custGeom>
              <a:avLst/>
              <a:gdLst>
                <a:gd name="T0" fmla="*/ 31 w 79"/>
                <a:gd name="T1" fmla="*/ 0 h 66"/>
                <a:gd name="T2" fmla="*/ 79 w 79"/>
                <a:gd name="T3" fmla="*/ 66 h 66"/>
                <a:gd name="T4" fmla="*/ 0 w 79"/>
                <a:gd name="T5" fmla="*/ 47 h 66"/>
                <a:gd name="T6" fmla="*/ 13 w 79"/>
                <a:gd name="T7" fmla="*/ 40 h 66"/>
                <a:gd name="T8" fmla="*/ 30 w 79"/>
                <a:gd name="T9" fmla="*/ 16 h 66"/>
                <a:gd name="T10" fmla="*/ 31 w 79"/>
                <a:gd name="T11" fmla="*/ 0 h 66"/>
              </a:gdLst>
              <a:ahLst/>
              <a:cxnLst>
                <a:cxn ang="0">
                  <a:pos x="T0" y="T1"/>
                </a:cxn>
                <a:cxn ang="0">
                  <a:pos x="T2" y="T3"/>
                </a:cxn>
                <a:cxn ang="0">
                  <a:pos x="T4" y="T5"/>
                </a:cxn>
                <a:cxn ang="0">
                  <a:pos x="T6" y="T7"/>
                </a:cxn>
                <a:cxn ang="0">
                  <a:pos x="T8" y="T9"/>
                </a:cxn>
                <a:cxn ang="0">
                  <a:pos x="T10" y="T11"/>
                </a:cxn>
              </a:cxnLst>
              <a:rect l="0" t="0" r="r" b="b"/>
              <a:pathLst>
                <a:path w="79" h="66" extrusionOk="0">
                  <a:moveTo>
                    <a:pt x="31" y="0"/>
                  </a:moveTo>
                  <a:lnTo>
                    <a:pt x="79" y="66"/>
                  </a:lnTo>
                  <a:lnTo>
                    <a:pt x="0" y="47"/>
                  </a:lnTo>
                  <a:lnTo>
                    <a:pt x="13" y="40"/>
                  </a:lnTo>
                  <a:lnTo>
                    <a:pt x="30" y="16"/>
                  </a:lnTo>
                  <a:lnTo>
                    <a:pt x="3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50" name="Freeform 504"/>
            <p:cNvSpPr/>
            <p:nvPr/>
          </p:nvSpPr>
          <p:spPr bwMode="auto">
            <a:xfrm>
              <a:off x="6867524" y="2265363"/>
              <a:ext cx="130175" cy="109538"/>
            </a:xfrm>
            <a:custGeom>
              <a:avLst/>
              <a:gdLst>
                <a:gd name="T0" fmla="*/ 6 w 245"/>
                <a:gd name="T1" fmla="*/ 75 h 206"/>
                <a:gd name="T2" fmla="*/ 16 w 245"/>
                <a:gd name="T3" fmla="*/ 62 h 206"/>
                <a:gd name="T4" fmla="*/ 40 w 245"/>
                <a:gd name="T5" fmla="*/ 38 h 206"/>
                <a:gd name="T6" fmla="*/ 72 w 245"/>
                <a:gd name="T7" fmla="*/ 16 h 206"/>
                <a:gd name="T8" fmla="*/ 106 w 245"/>
                <a:gd name="T9" fmla="*/ 3 h 206"/>
                <a:gd name="T10" fmla="*/ 122 w 245"/>
                <a:gd name="T11" fmla="*/ 0 h 206"/>
                <a:gd name="T12" fmla="*/ 145 w 245"/>
                <a:gd name="T13" fmla="*/ 2 h 206"/>
                <a:gd name="T14" fmla="*/ 188 w 245"/>
                <a:gd name="T15" fmla="*/ 16 h 206"/>
                <a:gd name="T16" fmla="*/ 223 w 245"/>
                <a:gd name="T17" fmla="*/ 44 h 206"/>
                <a:gd name="T18" fmla="*/ 243 w 245"/>
                <a:gd name="T19" fmla="*/ 81 h 206"/>
                <a:gd name="T20" fmla="*/ 245 w 245"/>
                <a:gd name="T21" fmla="*/ 103 h 206"/>
                <a:gd name="T22" fmla="*/ 240 w 245"/>
                <a:gd name="T23" fmla="*/ 121 h 206"/>
                <a:gd name="T24" fmla="*/ 224 w 245"/>
                <a:gd name="T25" fmla="*/ 153 h 206"/>
                <a:gd name="T26" fmla="*/ 200 w 245"/>
                <a:gd name="T27" fmla="*/ 176 h 206"/>
                <a:gd name="T28" fmla="*/ 168 w 245"/>
                <a:gd name="T29" fmla="*/ 193 h 206"/>
                <a:gd name="T30" fmla="*/ 115 w 245"/>
                <a:gd name="T31" fmla="*/ 206 h 206"/>
                <a:gd name="T32" fmla="*/ 63 w 245"/>
                <a:gd name="T33" fmla="*/ 203 h 206"/>
                <a:gd name="T34" fmla="*/ 33 w 245"/>
                <a:gd name="T35" fmla="*/ 195 h 206"/>
                <a:gd name="T36" fmla="*/ 21 w 245"/>
                <a:gd name="T37" fmla="*/ 186 h 206"/>
                <a:gd name="T38" fmla="*/ 10 w 245"/>
                <a:gd name="T39" fmla="*/ 173 h 206"/>
                <a:gd name="T40" fmla="*/ 1 w 245"/>
                <a:gd name="T41" fmla="*/ 141 h 206"/>
                <a:gd name="T42" fmla="*/ 0 w 245"/>
                <a:gd name="T43" fmla="*/ 13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206" extrusionOk="0">
                  <a:moveTo>
                    <a:pt x="6" y="75"/>
                  </a:moveTo>
                  <a:lnTo>
                    <a:pt x="16" y="62"/>
                  </a:lnTo>
                  <a:lnTo>
                    <a:pt x="40" y="38"/>
                  </a:lnTo>
                  <a:lnTo>
                    <a:pt x="72" y="16"/>
                  </a:lnTo>
                  <a:lnTo>
                    <a:pt x="106" y="3"/>
                  </a:lnTo>
                  <a:lnTo>
                    <a:pt x="122" y="0"/>
                  </a:lnTo>
                  <a:lnTo>
                    <a:pt x="145" y="2"/>
                  </a:lnTo>
                  <a:lnTo>
                    <a:pt x="188" y="16"/>
                  </a:lnTo>
                  <a:lnTo>
                    <a:pt x="223" y="44"/>
                  </a:lnTo>
                  <a:lnTo>
                    <a:pt x="243" y="81"/>
                  </a:lnTo>
                  <a:lnTo>
                    <a:pt x="245" y="103"/>
                  </a:lnTo>
                  <a:lnTo>
                    <a:pt x="240" y="121"/>
                  </a:lnTo>
                  <a:lnTo>
                    <a:pt x="224" y="153"/>
                  </a:lnTo>
                  <a:lnTo>
                    <a:pt x="200" y="176"/>
                  </a:lnTo>
                  <a:lnTo>
                    <a:pt x="168" y="193"/>
                  </a:lnTo>
                  <a:lnTo>
                    <a:pt x="115" y="206"/>
                  </a:lnTo>
                  <a:lnTo>
                    <a:pt x="63" y="203"/>
                  </a:lnTo>
                  <a:lnTo>
                    <a:pt x="33" y="195"/>
                  </a:lnTo>
                  <a:lnTo>
                    <a:pt x="21" y="186"/>
                  </a:lnTo>
                  <a:lnTo>
                    <a:pt x="10" y="173"/>
                  </a:lnTo>
                  <a:lnTo>
                    <a:pt x="1" y="141"/>
                  </a:lnTo>
                  <a:lnTo>
                    <a:pt x="0" y="137"/>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1" name="Freeform 505"/>
            <p:cNvSpPr/>
            <p:nvPr/>
          </p:nvSpPr>
          <p:spPr bwMode="auto">
            <a:xfrm>
              <a:off x="6907212" y="2259013"/>
              <a:ext cx="28575" cy="15875"/>
            </a:xfrm>
            <a:custGeom>
              <a:avLst/>
              <a:gdLst>
                <a:gd name="T0" fmla="*/ 17 w 54"/>
                <a:gd name="T1" fmla="*/ 15 h 31"/>
                <a:gd name="T2" fmla="*/ 3 w 54"/>
                <a:gd name="T3" fmla="*/ 31 h 31"/>
                <a:gd name="T4" fmla="*/ 54 w 54"/>
                <a:gd name="T5" fmla="*/ 13 h 31"/>
                <a:gd name="T6" fmla="*/ 0 w 54"/>
                <a:gd name="T7" fmla="*/ 0 h 31"/>
                <a:gd name="T8" fmla="*/ 17 w 54"/>
                <a:gd name="T9" fmla="*/ 15 h 31"/>
              </a:gdLst>
              <a:ahLst/>
              <a:cxnLst>
                <a:cxn ang="0">
                  <a:pos x="T0" y="T1"/>
                </a:cxn>
                <a:cxn ang="0">
                  <a:pos x="T2" y="T3"/>
                </a:cxn>
                <a:cxn ang="0">
                  <a:pos x="T4" y="T5"/>
                </a:cxn>
                <a:cxn ang="0">
                  <a:pos x="T6" y="T7"/>
                </a:cxn>
                <a:cxn ang="0">
                  <a:pos x="T8" y="T9"/>
                </a:cxn>
              </a:cxnLst>
              <a:rect l="0" t="0" r="r" b="b"/>
              <a:pathLst>
                <a:path w="54" h="31" extrusionOk="0">
                  <a:moveTo>
                    <a:pt x="17" y="15"/>
                  </a:moveTo>
                  <a:lnTo>
                    <a:pt x="3" y="31"/>
                  </a:lnTo>
                  <a:lnTo>
                    <a:pt x="54" y="13"/>
                  </a:lnTo>
                  <a:lnTo>
                    <a:pt x="0" y="0"/>
                  </a:lnTo>
                  <a:lnTo>
                    <a:pt x="17" y="1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2" name="Freeform 506"/>
            <p:cNvSpPr/>
            <p:nvPr/>
          </p:nvSpPr>
          <p:spPr bwMode="auto">
            <a:xfrm>
              <a:off x="6989763" y="2295525"/>
              <a:ext cx="17463" cy="28575"/>
            </a:xfrm>
            <a:custGeom>
              <a:avLst/>
              <a:gdLst>
                <a:gd name="T0" fmla="*/ 14 w 31"/>
                <a:gd name="T1" fmla="*/ 15 h 54"/>
                <a:gd name="T2" fmla="*/ 0 w 31"/>
                <a:gd name="T3" fmla="*/ 0 h 54"/>
                <a:gd name="T4" fmla="*/ 11 w 31"/>
                <a:gd name="T5" fmla="*/ 54 h 54"/>
                <a:gd name="T6" fmla="*/ 31 w 31"/>
                <a:gd name="T7" fmla="*/ 1 h 54"/>
                <a:gd name="T8" fmla="*/ 14 w 31"/>
                <a:gd name="T9" fmla="*/ 15 h 54"/>
              </a:gdLst>
              <a:ahLst/>
              <a:cxnLst>
                <a:cxn ang="0">
                  <a:pos x="T0" y="T1"/>
                </a:cxn>
                <a:cxn ang="0">
                  <a:pos x="T2" y="T3"/>
                </a:cxn>
                <a:cxn ang="0">
                  <a:pos x="T4" y="T5"/>
                </a:cxn>
                <a:cxn ang="0">
                  <a:pos x="T6" y="T7"/>
                </a:cxn>
                <a:cxn ang="0">
                  <a:pos x="T8" y="T9"/>
                </a:cxn>
              </a:cxnLst>
              <a:rect l="0" t="0" r="r" b="b"/>
              <a:pathLst>
                <a:path w="31" h="54" extrusionOk="0">
                  <a:moveTo>
                    <a:pt x="14" y="15"/>
                  </a:moveTo>
                  <a:lnTo>
                    <a:pt x="0" y="0"/>
                  </a:lnTo>
                  <a:lnTo>
                    <a:pt x="11" y="54"/>
                  </a:lnTo>
                  <a:lnTo>
                    <a:pt x="31" y="1"/>
                  </a:lnTo>
                  <a:lnTo>
                    <a:pt x="14" y="1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3" name="Freeform 507"/>
            <p:cNvSpPr/>
            <p:nvPr/>
          </p:nvSpPr>
          <p:spPr bwMode="auto">
            <a:xfrm>
              <a:off x="6875463" y="2362199"/>
              <a:ext cx="26988" cy="23813"/>
            </a:xfrm>
            <a:custGeom>
              <a:avLst/>
              <a:gdLst>
                <a:gd name="T0" fmla="*/ 30 w 51"/>
                <a:gd name="T1" fmla="*/ 24 h 46"/>
                <a:gd name="T2" fmla="*/ 51 w 51"/>
                <a:gd name="T3" fmla="*/ 21 h 46"/>
                <a:gd name="T4" fmla="*/ 0 w 51"/>
                <a:gd name="T5" fmla="*/ 0 h 46"/>
                <a:gd name="T6" fmla="*/ 33 w 51"/>
                <a:gd name="T7" fmla="*/ 46 h 46"/>
                <a:gd name="T8" fmla="*/ 30 w 51"/>
                <a:gd name="T9" fmla="*/ 24 h 46"/>
              </a:gdLst>
              <a:ahLst/>
              <a:cxnLst>
                <a:cxn ang="0">
                  <a:pos x="T0" y="T1"/>
                </a:cxn>
                <a:cxn ang="0">
                  <a:pos x="T2" y="T3"/>
                </a:cxn>
                <a:cxn ang="0">
                  <a:pos x="T4" y="T5"/>
                </a:cxn>
                <a:cxn ang="0">
                  <a:pos x="T6" y="T7"/>
                </a:cxn>
                <a:cxn ang="0">
                  <a:pos x="T8" y="T9"/>
                </a:cxn>
              </a:cxnLst>
              <a:rect l="0" t="0" r="r" b="b"/>
              <a:pathLst>
                <a:path w="51" h="46" extrusionOk="0">
                  <a:moveTo>
                    <a:pt x="30" y="24"/>
                  </a:moveTo>
                  <a:lnTo>
                    <a:pt x="51" y="21"/>
                  </a:lnTo>
                  <a:lnTo>
                    <a:pt x="0" y="0"/>
                  </a:lnTo>
                  <a:lnTo>
                    <a:pt x="33" y="46"/>
                  </a:lnTo>
                  <a:lnTo>
                    <a:pt x="30" y="2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4" name="Freeform 508"/>
            <p:cNvSpPr/>
            <p:nvPr/>
          </p:nvSpPr>
          <p:spPr bwMode="auto">
            <a:xfrm>
              <a:off x="7129463" y="2122488"/>
              <a:ext cx="290513" cy="249238"/>
            </a:xfrm>
            <a:custGeom>
              <a:avLst/>
              <a:gdLst>
                <a:gd name="T0" fmla="*/ 52 w 550"/>
                <a:gd name="T1" fmla="*/ 72 h 471"/>
                <a:gd name="T2" fmla="*/ 66 w 550"/>
                <a:gd name="T3" fmla="*/ 62 h 471"/>
                <a:gd name="T4" fmla="*/ 151 w 550"/>
                <a:gd name="T5" fmla="*/ 18 h 471"/>
                <a:gd name="T6" fmla="*/ 223 w 550"/>
                <a:gd name="T7" fmla="*/ 0 h 471"/>
                <a:gd name="T8" fmla="*/ 259 w 550"/>
                <a:gd name="T9" fmla="*/ 0 h 471"/>
                <a:gd name="T10" fmla="*/ 295 w 550"/>
                <a:gd name="T11" fmla="*/ 4 h 471"/>
                <a:gd name="T12" fmla="*/ 366 w 550"/>
                <a:gd name="T13" fmla="*/ 23 h 471"/>
                <a:gd name="T14" fmla="*/ 432 w 550"/>
                <a:gd name="T15" fmla="*/ 50 h 471"/>
                <a:gd name="T16" fmla="*/ 485 w 550"/>
                <a:gd name="T17" fmla="*/ 86 h 471"/>
                <a:gd name="T18" fmla="*/ 504 w 550"/>
                <a:gd name="T19" fmla="*/ 108 h 471"/>
                <a:gd name="T20" fmla="*/ 520 w 550"/>
                <a:gd name="T21" fmla="*/ 129 h 471"/>
                <a:gd name="T22" fmla="*/ 541 w 550"/>
                <a:gd name="T23" fmla="*/ 167 h 471"/>
                <a:gd name="T24" fmla="*/ 550 w 550"/>
                <a:gd name="T25" fmla="*/ 204 h 471"/>
                <a:gd name="T26" fmla="*/ 550 w 550"/>
                <a:gd name="T27" fmla="*/ 244 h 471"/>
                <a:gd name="T28" fmla="*/ 548 w 550"/>
                <a:gd name="T29" fmla="*/ 267 h 471"/>
                <a:gd name="T30" fmla="*/ 544 w 550"/>
                <a:gd name="T31" fmla="*/ 292 h 471"/>
                <a:gd name="T32" fmla="*/ 531 w 550"/>
                <a:gd name="T33" fmla="*/ 341 h 471"/>
                <a:gd name="T34" fmla="*/ 507 w 550"/>
                <a:gd name="T35" fmla="*/ 388 h 471"/>
                <a:gd name="T36" fmla="*/ 471 w 550"/>
                <a:gd name="T37" fmla="*/ 430 h 471"/>
                <a:gd name="T38" fmla="*/ 449 w 550"/>
                <a:gd name="T39" fmla="*/ 446 h 471"/>
                <a:gd name="T40" fmla="*/ 423 w 550"/>
                <a:gd name="T41" fmla="*/ 459 h 471"/>
                <a:gd name="T42" fmla="*/ 360 w 550"/>
                <a:gd name="T43" fmla="*/ 471 h 471"/>
                <a:gd name="T44" fmla="*/ 291 w 550"/>
                <a:gd name="T45" fmla="*/ 466 h 471"/>
                <a:gd name="T46" fmla="*/ 223 w 550"/>
                <a:gd name="T47" fmla="*/ 453 h 471"/>
                <a:gd name="T48" fmla="*/ 196 w 550"/>
                <a:gd name="T49" fmla="*/ 446 h 471"/>
                <a:gd name="T50" fmla="*/ 168 w 550"/>
                <a:gd name="T51" fmla="*/ 437 h 471"/>
                <a:gd name="T52" fmla="*/ 118 w 550"/>
                <a:gd name="T53" fmla="*/ 414 h 471"/>
                <a:gd name="T54" fmla="*/ 73 w 550"/>
                <a:gd name="T55" fmla="*/ 386 h 471"/>
                <a:gd name="T56" fmla="*/ 39 w 550"/>
                <a:gd name="T57" fmla="*/ 355 h 471"/>
                <a:gd name="T58" fmla="*/ 26 w 550"/>
                <a:gd name="T59" fmla="*/ 341 h 471"/>
                <a:gd name="T60" fmla="*/ 8 w 550"/>
                <a:gd name="T61" fmla="*/ 311 h 471"/>
                <a:gd name="T62" fmla="*/ 0 w 550"/>
                <a:gd name="T63" fmla="*/ 265 h 471"/>
                <a:gd name="T64" fmla="*/ 0 w 550"/>
                <a:gd name="T65" fmla="*/ 2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0" h="471" extrusionOk="0">
                  <a:moveTo>
                    <a:pt x="52" y="72"/>
                  </a:moveTo>
                  <a:lnTo>
                    <a:pt x="66" y="62"/>
                  </a:lnTo>
                  <a:lnTo>
                    <a:pt x="151" y="18"/>
                  </a:lnTo>
                  <a:lnTo>
                    <a:pt x="223" y="0"/>
                  </a:lnTo>
                  <a:lnTo>
                    <a:pt x="259" y="0"/>
                  </a:lnTo>
                  <a:lnTo>
                    <a:pt x="295" y="4"/>
                  </a:lnTo>
                  <a:lnTo>
                    <a:pt x="366" y="23"/>
                  </a:lnTo>
                  <a:lnTo>
                    <a:pt x="432" y="50"/>
                  </a:lnTo>
                  <a:lnTo>
                    <a:pt x="485" y="86"/>
                  </a:lnTo>
                  <a:lnTo>
                    <a:pt x="504" y="108"/>
                  </a:lnTo>
                  <a:lnTo>
                    <a:pt x="520" y="129"/>
                  </a:lnTo>
                  <a:lnTo>
                    <a:pt x="541" y="167"/>
                  </a:lnTo>
                  <a:lnTo>
                    <a:pt x="550" y="204"/>
                  </a:lnTo>
                  <a:lnTo>
                    <a:pt x="550" y="244"/>
                  </a:lnTo>
                  <a:lnTo>
                    <a:pt x="548" y="267"/>
                  </a:lnTo>
                  <a:lnTo>
                    <a:pt x="544" y="292"/>
                  </a:lnTo>
                  <a:lnTo>
                    <a:pt x="531" y="341"/>
                  </a:lnTo>
                  <a:lnTo>
                    <a:pt x="507" y="388"/>
                  </a:lnTo>
                  <a:lnTo>
                    <a:pt x="471" y="430"/>
                  </a:lnTo>
                  <a:lnTo>
                    <a:pt x="449" y="446"/>
                  </a:lnTo>
                  <a:lnTo>
                    <a:pt x="423" y="459"/>
                  </a:lnTo>
                  <a:lnTo>
                    <a:pt x="360" y="471"/>
                  </a:lnTo>
                  <a:lnTo>
                    <a:pt x="291" y="466"/>
                  </a:lnTo>
                  <a:lnTo>
                    <a:pt x="223" y="453"/>
                  </a:lnTo>
                  <a:lnTo>
                    <a:pt x="196" y="446"/>
                  </a:lnTo>
                  <a:lnTo>
                    <a:pt x="168" y="437"/>
                  </a:lnTo>
                  <a:lnTo>
                    <a:pt x="118" y="414"/>
                  </a:lnTo>
                  <a:lnTo>
                    <a:pt x="73" y="386"/>
                  </a:lnTo>
                  <a:lnTo>
                    <a:pt x="39" y="355"/>
                  </a:lnTo>
                  <a:lnTo>
                    <a:pt x="26" y="341"/>
                  </a:lnTo>
                  <a:lnTo>
                    <a:pt x="8" y="311"/>
                  </a:lnTo>
                  <a:lnTo>
                    <a:pt x="0" y="265"/>
                  </a:lnTo>
                  <a:lnTo>
                    <a:pt x="0" y="26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5" name="Freeform 509"/>
            <p:cNvSpPr/>
            <p:nvPr/>
          </p:nvSpPr>
          <p:spPr bwMode="auto">
            <a:xfrm>
              <a:off x="7240588" y="2112963"/>
              <a:ext cx="28575" cy="15875"/>
            </a:xfrm>
            <a:custGeom>
              <a:avLst/>
              <a:gdLst>
                <a:gd name="T0" fmla="*/ 18 w 55"/>
                <a:gd name="T1" fmla="*/ 16 h 30"/>
                <a:gd name="T2" fmla="*/ 0 w 55"/>
                <a:gd name="T3" fmla="*/ 30 h 30"/>
                <a:gd name="T4" fmla="*/ 55 w 55"/>
                <a:gd name="T5" fmla="*/ 20 h 30"/>
                <a:gd name="T6" fmla="*/ 3 w 55"/>
                <a:gd name="T7" fmla="*/ 0 h 30"/>
                <a:gd name="T8" fmla="*/ 18 w 55"/>
                <a:gd name="T9" fmla="*/ 16 h 30"/>
              </a:gdLst>
              <a:ahLst/>
              <a:cxnLst>
                <a:cxn ang="0">
                  <a:pos x="T0" y="T1"/>
                </a:cxn>
                <a:cxn ang="0">
                  <a:pos x="T2" y="T3"/>
                </a:cxn>
                <a:cxn ang="0">
                  <a:pos x="T4" y="T5"/>
                </a:cxn>
                <a:cxn ang="0">
                  <a:pos x="T6" y="T7"/>
                </a:cxn>
                <a:cxn ang="0">
                  <a:pos x="T8" y="T9"/>
                </a:cxn>
              </a:cxnLst>
              <a:rect l="0" t="0" r="r" b="b"/>
              <a:pathLst>
                <a:path w="55" h="30" extrusionOk="0">
                  <a:moveTo>
                    <a:pt x="18" y="16"/>
                  </a:moveTo>
                  <a:lnTo>
                    <a:pt x="0" y="30"/>
                  </a:lnTo>
                  <a:lnTo>
                    <a:pt x="55" y="20"/>
                  </a:lnTo>
                  <a:lnTo>
                    <a:pt x="3" y="0"/>
                  </a:lnTo>
                  <a:lnTo>
                    <a:pt x="18"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6" name="Freeform 510"/>
            <p:cNvSpPr/>
            <p:nvPr/>
          </p:nvSpPr>
          <p:spPr bwMode="auto">
            <a:xfrm>
              <a:off x="7373938" y="2155825"/>
              <a:ext cx="25400" cy="26988"/>
            </a:xfrm>
            <a:custGeom>
              <a:avLst/>
              <a:gdLst>
                <a:gd name="T0" fmla="*/ 21 w 46"/>
                <a:gd name="T1" fmla="*/ 21 h 51"/>
                <a:gd name="T2" fmla="*/ 0 w 46"/>
                <a:gd name="T3" fmla="*/ 20 h 51"/>
                <a:gd name="T4" fmla="*/ 46 w 46"/>
                <a:gd name="T5" fmla="*/ 51 h 51"/>
                <a:gd name="T6" fmla="*/ 24 w 46"/>
                <a:gd name="T7" fmla="*/ 0 h 51"/>
                <a:gd name="T8" fmla="*/ 21 w 46"/>
                <a:gd name="T9" fmla="*/ 21 h 51"/>
              </a:gdLst>
              <a:ahLst/>
              <a:cxnLst>
                <a:cxn ang="0">
                  <a:pos x="T0" y="T1"/>
                </a:cxn>
                <a:cxn ang="0">
                  <a:pos x="T2" y="T3"/>
                </a:cxn>
                <a:cxn ang="0">
                  <a:pos x="T4" y="T5"/>
                </a:cxn>
                <a:cxn ang="0">
                  <a:pos x="T6" y="T7"/>
                </a:cxn>
                <a:cxn ang="0">
                  <a:pos x="T8" y="T9"/>
                </a:cxn>
              </a:cxnLst>
              <a:rect l="0" t="0" r="r" b="b"/>
              <a:pathLst>
                <a:path w="46" h="51" extrusionOk="0">
                  <a:moveTo>
                    <a:pt x="21" y="21"/>
                  </a:moveTo>
                  <a:lnTo>
                    <a:pt x="0" y="20"/>
                  </a:lnTo>
                  <a:lnTo>
                    <a:pt x="46" y="51"/>
                  </a:lnTo>
                  <a:lnTo>
                    <a:pt x="24" y="0"/>
                  </a:lnTo>
                  <a:lnTo>
                    <a:pt x="21"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7" name="Freeform 511"/>
            <p:cNvSpPr/>
            <p:nvPr/>
          </p:nvSpPr>
          <p:spPr bwMode="auto">
            <a:xfrm>
              <a:off x="7413625" y="2239963"/>
              <a:ext cx="15875" cy="28575"/>
            </a:xfrm>
            <a:custGeom>
              <a:avLst/>
              <a:gdLst>
                <a:gd name="T0" fmla="*/ 13 w 31"/>
                <a:gd name="T1" fmla="*/ 16 h 55"/>
                <a:gd name="T2" fmla="*/ 0 w 31"/>
                <a:gd name="T3" fmla="*/ 0 h 55"/>
                <a:gd name="T4" fmla="*/ 9 w 31"/>
                <a:gd name="T5" fmla="*/ 55 h 55"/>
                <a:gd name="T6" fmla="*/ 31 w 31"/>
                <a:gd name="T7" fmla="*/ 3 h 55"/>
                <a:gd name="T8" fmla="*/ 13 w 31"/>
                <a:gd name="T9" fmla="*/ 16 h 55"/>
              </a:gdLst>
              <a:ahLst/>
              <a:cxnLst>
                <a:cxn ang="0">
                  <a:pos x="T0" y="T1"/>
                </a:cxn>
                <a:cxn ang="0">
                  <a:pos x="T2" y="T3"/>
                </a:cxn>
                <a:cxn ang="0">
                  <a:pos x="T4" y="T5"/>
                </a:cxn>
                <a:cxn ang="0">
                  <a:pos x="T6" y="T7"/>
                </a:cxn>
                <a:cxn ang="0">
                  <a:pos x="T8" y="T9"/>
                </a:cxn>
              </a:cxnLst>
              <a:rect l="0" t="0" r="r" b="b"/>
              <a:pathLst>
                <a:path w="31" h="55" extrusionOk="0">
                  <a:moveTo>
                    <a:pt x="13" y="16"/>
                  </a:moveTo>
                  <a:lnTo>
                    <a:pt x="0" y="0"/>
                  </a:lnTo>
                  <a:lnTo>
                    <a:pt x="9" y="55"/>
                  </a:lnTo>
                  <a:lnTo>
                    <a:pt x="31" y="3"/>
                  </a:lnTo>
                  <a:lnTo>
                    <a:pt x="13"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8" name="Freeform 512"/>
            <p:cNvSpPr/>
            <p:nvPr/>
          </p:nvSpPr>
          <p:spPr bwMode="auto">
            <a:xfrm>
              <a:off x="7362825" y="2338388"/>
              <a:ext cx="28575" cy="22225"/>
            </a:xfrm>
            <a:custGeom>
              <a:avLst/>
              <a:gdLst>
                <a:gd name="T0" fmla="*/ 33 w 53"/>
                <a:gd name="T1" fmla="*/ 22 h 43"/>
                <a:gd name="T2" fmla="*/ 37 w 53"/>
                <a:gd name="T3" fmla="*/ 0 h 43"/>
                <a:gd name="T4" fmla="*/ 0 w 53"/>
                <a:gd name="T5" fmla="*/ 43 h 43"/>
                <a:gd name="T6" fmla="*/ 53 w 53"/>
                <a:gd name="T7" fmla="*/ 26 h 43"/>
                <a:gd name="T8" fmla="*/ 33 w 53"/>
                <a:gd name="T9" fmla="*/ 22 h 43"/>
              </a:gdLst>
              <a:ahLst/>
              <a:cxnLst>
                <a:cxn ang="0">
                  <a:pos x="T0" y="T1"/>
                </a:cxn>
                <a:cxn ang="0">
                  <a:pos x="T2" y="T3"/>
                </a:cxn>
                <a:cxn ang="0">
                  <a:pos x="T4" y="T5"/>
                </a:cxn>
                <a:cxn ang="0">
                  <a:pos x="T6" y="T7"/>
                </a:cxn>
                <a:cxn ang="0">
                  <a:pos x="T8" y="T9"/>
                </a:cxn>
              </a:cxnLst>
              <a:rect l="0" t="0" r="r" b="b"/>
              <a:pathLst>
                <a:path w="53" h="43" extrusionOk="0">
                  <a:moveTo>
                    <a:pt x="33" y="22"/>
                  </a:moveTo>
                  <a:lnTo>
                    <a:pt x="37" y="0"/>
                  </a:lnTo>
                  <a:lnTo>
                    <a:pt x="0" y="43"/>
                  </a:lnTo>
                  <a:lnTo>
                    <a:pt x="53" y="26"/>
                  </a:lnTo>
                  <a:lnTo>
                    <a:pt x="33" y="2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9" name="Freeform 513"/>
            <p:cNvSpPr/>
            <p:nvPr/>
          </p:nvSpPr>
          <p:spPr bwMode="auto">
            <a:xfrm>
              <a:off x="7227888" y="2357438"/>
              <a:ext cx="30162" cy="15875"/>
            </a:xfrm>
            <a:custGeom>
              <a:avLst/>
              <a:gdLst>
                <a:gd name="T0" fmla="*/ 36 w 57"/>
                <a:gd name="T1" fmla="*/ 12 h 30"/>
                <a:gd name="T2" fmla="*/ 57 w 57"/>
                <a:gd name="T3" fmla="*/ 2 h 30"/>
                <a:gd name="T4" fmla="*/ 0 w 57"/>
                <a:gd name="T5" fmla="*/ 0 h 30"/>
                <a:gd name="T6" fmla="*/ 48 w 57"/>
                <a:gd name="T7" fmla="*/ 30 h 30"/>
                <a:gd name="T8" fmla="*/ 36 w 57"/>
                <a:gd name="T9" fmla="*/ 12 h 30"/>
              </a:gdLst>
              <a:ahLst/>
              <a:cxnLst>
                <a:cxn ang="0">
                  <a:pos x="T0" y="T1"/>
                </a:cxn>
                <a:cxn ang="0">
                  <a:pos x="T2" y="T3"/>
                </a:cxn>
                <a:cxn ang="0">
                  <a:pos x="T4" y="T5"/>
                </a:cxn>
                <a:cxn ang="0">
                  <a:pos x="T6" y="T7"/>
                </a:cxn>
                <a:cxn ang="0">
                  <a:pos x="T8" y="T9"/>
                </a:cxn>
              </a:cxnLst>
              <a:rect l="0" t="0" r="r" b="b"/>
              <a:pathLst>
                <a:path w="57" h="30" extrusionOk="0">
                  <a:moveTo>
                    <a:pt x="36" y="12"/>
                  </a:moveTo>
                  <a:lnTo>
                    <a:pt x="57" y="2"/>
                  </a:lnTo>
                  <a:lnTo>
                    <a:pt x="0" y="0"/>
                  </a:lnTo>
                  <a:lnTo>
                    <a:pt x="48" y="30"/>
                  </a:lnTo>
                  <a:lnTo>
                    <a:pt x="36"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0" name="Freeform 514"/>
            <p:cNvSpPr/>
            <p:nvPr/>
          </p:nvSpPr>
          <p:spPr bwMode="auto">
            <a:xfrm>
              <a:off x="7140575" y="2300288"/>
              <a:ext cx="23813" cy="26988"/>
            </a:xfrm>
            <a:custGeom>
              <a:avLst/>
              <a:gdLst>
                <a:gd name="T0" fmla="*/ 23 w 45"/>
                <a:gd name="T1" fmla="*/ 30 h 52"/>
                <a:gd name="T2" fmla="*/ 45 w 45"/>
                <a:gd name="T3" fmla="*/ 33 h 52"/>
                <a:gd name="T4" fmla="*/ 0 w 45"/>
                <a:gd name="T5" fmla="*/ 0 h 52"/>
                <a:gd name="T6" fmla="*/ 21 w 45"/>
                <a:gd name="T7" fmla="*/ 52 h 52"/>
                <a:gd name="T8" fmla="*/ 23 w 45"/>
                <a:gd name="T9" fmla="*/ 30 h 52"/>
              </a:gdLst>
              <a:ahLst/>
              <a:cxnLst>
                <a:cxn ang="0">
                  <a:pos x="T0" y="T1"/>
                </a:cxn>
                <a:cxn ang="0">
                  <a:pos x="T2" y="T3"/>
                </a:cxn>
                <a:cxn ang="0">
                  <a:pos x="T4" y="T5"/>
                </a:cxn>
                <a:cxn ang="0">
                  <a:pos x="T6" y="T7"/>
                </a:cxn>
                <a:cxn ang="0">
                  <a:pos x="T8" y="T9"/>
                </a:cxn>
              </a:cxnLst>
              <a:rect l="0" t="0" r="r" b="b"/>
              <a:pathLst>
                <a:path w="45" h="52" extrusionOk="0">
                  <a:moveTo>
                    <a:pt x="23" y="30"/>
                  </a:moveTo>
                  <a:lnTo>
                    <a:pt x="45" y="33"/>
                  </a:lnTo>
                  <a:lnTo>
                    <a:pt x="0" y="0"/>
                  </a:lnTo>
                  <a:lnTo>
                    <a:pt x="21" y="52"/>
                  </a:lnTo>
                  <a:lnTo>
                    <a:pt x="23"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1" name="Line 515"/>
            <p:cNvSpPr>
              <a:spLocks noChangeShapeType="1"/>
            </p:cNvSpPr>
            <p:nvPr/>
          </p:nvSpPr>
          <p:spPr bwMode="auto">
            <a:xfrm>
              <a:off x="7094538" y="2225675"/>
              <a:ext cx="334963" cy="844550"/>
            </a:xfrm>
            <a:prstGeom prst="line">
              <a:avLst/>
            </a:prstGeom>
            <a:noFill/>
            <a:ln w="3175">
              <a:solidFill>
                <a:srgbClr val="8C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sp>
        <p:nvSpPr>
          <p:cNvPr id="362" name="Line 516"/>
          <p:cNvSpPr>
            <a:spLocks noChangeShapeType="1"/>
          </p:cNvSpPr>
          <p:nvPr/>
        </p:nvSpPr>
        <p:spPr bwMode="auto">
          <a:xfrm>
            <a:off x="6035675" y="1268413"/>
            <a:ext cx="0" cy="4711700"/>
          </a:xfrm>
          <a:prstGeom prst="line">
            <a:avLst/>
          </a:prstGeom>
          <a:noFill/>
          <a:ln w="3175">
            <a:solidFill>
              <a:srgbClr val="0065BD"/>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3" name="Rectangle 517"/>
          <p:cNvSpPr>
            <a:spLocks noChangeArrowheads="1"/>
          </p:cNvSpPr>
          <p:nvPr/>
        </p:nvSpPr>
        <p:spPr bwMode="auto">
          <a:xfrm>
            <a:off x="1289050" y="952500"/>
            <a:ext cx="817531"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1" i="0" u="none" strike="noStrike" cap="none">
                <a:ln>
                  <a:noFill/>
                </a:ln>
                <a:solidFill>
                  <a:srgbClr val="000000"/>
                </a:solidFill>
                <a:latin typeface="Arial"/>
              </a:rPr>
              <a:t>Pure CFD</a:t>
            </a:r>
            <a:endParaRPr lang="de-DE" sz="1800" b="1" i="0" u="none" strike="noStrike" cap="none">
              <a:ln>
                <a:noFill/>
              </a:ln>
              <a:solidFill>
                <a:schemeClr val="tx1"/>
              </a:solidFill>
              <a:latin typeface="Arial"/>
            </a:endParaRPr>
          </a:p>
        </p:txBody>
      </p:sp>
      <p:sp>
        <p:nvSpPr>
          <p:cNvPr id="364" name="Rectangle 518"/>
          <p:cNvSpPr>
            <a:spLocks noChangeArrowheads="1"/>
          </p:cNvSpPr>
          <p:nvPr/>
        </p:nvSpPr>
        <p:spPr bwMode="auto">
          <a:xfrm>
            <a:off x="3727864" y="935038"/>
            <a:ext cx="1593128"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1" i="0" u="none" strike="noStrike" cap="none">
                <a:ln>
                  <a:noFill/>
                </a:ln>
                <a:solidFill>
                  <a:srgbClr val="000000"/>
                </a:solidFill>
                <a:latin typeface="Arial"/>
              </a:rPr>
              <a:t>One-Way Coupling</a:t>
            </a:r>
            <a:endParaRPr lang="de-DE" sz="1800" b="1" i="0" u="none" strike="noStrike" cap="none">
              <a:ln>
                <a:noFill/>
              </a:ln>
              <a:solidFill>
                <a:schemeClr val="tx1"/>
              </a:solidFill>
              <a:latin typeface="Arial"/>
            </a:endParaRPr>
          </a:p>
        </p:txBody>
      </p:sp>
      <p:sp>
        <p:nvSpPr>
          <p:cNvPr id="365" name="Rectangle 519"/>
          <p:cNvSpPr>
            <a:spLocks noChangeArrowheads="1"/>
          </p:cNvSpPr>
          <p:nvPr/>
        </p:nvSpPr>
        <p:spPr bwMode="auto">
          <a:xfrm>
            <a:off x="6643134" y="935038"/>
            <a:ext cx="1589409"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1" i="0" u="none" strike="noStrike" cap="none">
                <a:ln>
                  <a:noFill/>
                </a:ln>
                <a:solidFill>
                  <a:srgbClr val="000000"/>
                </a:solidFill>
                <a:latin typeface="Arial"/>
              </a:rPr>
              <a:t>Two-Way Coupling</a:t>
            </a:r>
            <a:endParaRPr lang="de-DE" sz="1800" b="1" i="0" u="none" strike="noStrike" cap="none">
              <a:ln>
                <a:noFill/>
              </a:ln>
              <a:solidFill>
                <a:schemeClr val="tx1"/>
              </a:solidFill>
              <a:latin typeface="Arial"/>
            </a:endParaRPr>
          </a:p>
        </p:txBody>
      </p:sp>
      <p:grpSp>
        <p:nvGrpSpPr>
          <p:cNvPr id="366" name="Group 758"/>
          <p:cNvGrpSpPr/>
          <p:nvPr/>
        </p:nvGrpSpPr>
        <p:grpSpPr bwMode="auto">
          <a:xfrm>
            <a:off x="3183732" y="1284288"/>
            <a:ext cx="2803525" cy="3617913"/>
            <a:chOff x="3178175" y="1284288"/>
            <a:chExt cx="2803525" cy="3617913"/>
          </a:xfrm>
        </p:grpSpPr>
        <p:sp>
          <p:nvSpPr>
            <p:cNvPr id="367" name="Rectangle 215"/>
            <p:cNvSpPr>
              <a:spLocks noChangeArrowheads="1"/>
            </p:cNvSpPr>
            <p:nvPr/>
          </p:nvSpPr>
          <p:spPr bwMode="auto">
            <a:xfrm>
              <a:off x="4429813" y="1284288"/>
              <a:ext cx="442913" cy="215444"/>
            </a:xfrm>
            <a:prstGeom prst="rect">
              <a:avLst/>
            </a:prstGeom>
            <a:noFill/>
            <a:ln>
              <a:noFill/>
            </a:ln>
          </p:spPr>
          <p:txBody>
            <a:bodyPr vert="horz" wrap="squar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CFD</a:t>
              </a:r>
              <a:endParaRPr lang="de-DE" sz="1800" b="0" i="0" u="none" strike="noStrike" cap="none">
                <a:ln>
                  <a:noFill/>
                </a:ln>
                <a:solidFill>
                  <a:schemeClr val="tx1"/>
                </a:solidFill>
                <a:latin typeface="Arial"/>
              </a:endParaRPr>
            </a:p>
          </p:txBody>
        </p:sp>
        <p:pic>
          <p:nvPicPr>
            <p:cNvPr id="368" name="Picture 270"/>
            <p:cNvPicPr>
              <a:picLocks noChangeAspect="1" noChangeArrowheads="1"/>
            </p:cNvPicPr>
            <p:nvPr/>
          </p:nvPicPr>
          <p:blipFill>
            <a:blip r:embed="rId6"/>
            <a:srcRect r="36042"/>
            <a:stretch/>
          </p:blipFill>
          <p:spPr bwMode="auto">
            <a:xfrm>
              <a:off x="4454525" y="3265488"/>
              <a:ext cx="1469197" cy="1195388"/>
            </a:xfrm>
            <a:prstGeom prst="rect">
              <a:avLst/>
            </a:prstGeom>
            <a:noFill/>
            <a:ln>
              <a:noFill/>
            </a:ln>
          </p:spPr>
        </p:pic>
        <p:sp>
          <p:nvSpPr>
            <p:cNvPr id="369" name="Freeform 271"/>
            <p:cNvSpPr/>
            <p:nvPr/>
          </p:nvSpPr>
          <p:spPr bwMode="auto">
            <a:xfrm>
              <a:off x="5516563" y="3319463"/>
              <a:ext cx="166687" cy="1096963"/>
            </a:xfrm>
            <a:custGeom>
              <a:avLst/>
              <a:gdLst>
                <a:gd name="T0" fmla="*/ 0 w 314"/>
                <a:gd name="T1" fmla="*/ 2065 h 2071"/>
                <a:gd name="T2" fmla="*/ 0 w 314"/>
                <a:gd name="T3" fmla="*/ 0 h 2071"/>
                <a:gd name="T4" fmla="*/ 314 w 314"/>
                <a:gd name="T5" fmla="*/ 0 h 2071"/>
                <a:gd name="T6" fmla="*/ 314 w 314"/>
                <a:gd name="T7" fmla="*/ 2071 h 2071"/>
              </a:gdLst>
              <a:ahLst/>
              <a:cxnLst>
                <a:cxn ang="0">
                  <a:pos x="T0" y="T1"/>
                </a:cxn>
                <a:cxn ang="0">
                  <a:pos x="T2" y="T3"/>
                </a:cxn>
                <a:cxn ang="0">
                  <a:pos x="T4" y="T5"/>
                </a:cxn>
                <a:cxn ang="0">
                  <a:pos x="T6" y="T7"/>
                </a:cxn>
              </a:cxnLst>
              <a:rect l="0" t="0" r="r" b="b"/>
              <a:pathLst>
                <a:path w="314" h="2071" extrusionOk="0">
                  <a:moveTo>
                    <a:pt x="0" y="2065"/>
                  </a:moveTo>
                  <a:lnTo>
                    <a:pt x="0" y="0"/>
                  </a:lnTo>
                  <a:lnTo>
                    <a:pt x="314" y="0"/>
                  </a:lnTo>
                  <a:lnTo>
                    <a:pt x="314" y="2071"/>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0" name="Freeform 272"/>
            <p:cNvSpPr/>
            <p:nvPr/>
          </p:nvSpPr>
          <p:spPr bwMode="auto">
            <a:xfrm>
              <a:off x="5429250" y="3548063"/>
              <a:ext cx="469900" cy="106363"/>
            </a:xfrm>
            <a:custGeom>
              <a:avLst/>
              <a:gdLst>
                <a:gd name="T0" fmla="*/ 0 w 887"/>
                <a:gd name="T1" fmla="*/ 34 h 200"/>
                <a:gd name="T2" fmla="*/ 42 w 887"/>
                <a:gd name="T3" fmla="*/ 27 h 200"/>
                <a:gd name="T4" fmla="*/ 261 w 887"/>
                <a:gd name="T5" fmla="*/ 3 h 200"/>
                <a:gd name="T6" fmla="*/ 418 w 887"/>
                <a:gd name="T7" fmla="*/ 0 h 200"/>
                <a:gd name="T8" fmla="*/ 480 w 887"/>
                <a:gd name="T9" fmla="*/ 8 h 200"/>
                <a:gd name="T10" fmla="*/ 540 w 887"/>
                <a:gd name="T11" fmla="*/ 23 h 200"/>
                <a:gd name="T12" fmla="*/ 677 w 887"/>
                <a:gd name="T13" fmla="*/ 82 h 200"/>
                <a:gd name="T14" fmla="*/ 856 w 887"/>
                <a:gd name="T15" fmla="*/ 180 h 200"/>
                <a:gd name="T16" fmla="*/ 887 w 887"/>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7" h="200" extrusionOk="0">
                  <a:moveTo>
                    <a:pt x="0" y="34"/>
                  </a:moveTo>
                  <a:lnTo>
                    <a:pt x="42" y="27"/>
                  </a:lnTo>
                  <a:lnTo>
                    <a:pt x="261" y="3"/>
                  </a:lnTo>
                  <a:lnTo>
                    <a:pt x="418" y="0"/>
                  </a:lnTo>
                  <a:lnTo>
                    <a:pt x="480" y="8"/>
                  </a:lnTo>
                  <a:lnTo>
                    <a:pt x="540" y="23"/>
                  </a:lnTo>
                  <a:lnTo>
                    <a:pt x="677" y="82"/>
                  </a:lnTo>
                  <a:lnTo>
                    <a:pt x="856" y="180"/>
                  </a:lnTo>
                  <a:lnTo>
                    <a:pt x="887" y="200"/>
                  </a:lnTo>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1" name="Freeform 273"/>
            <p:cNvSpPr/>
            <p:nvPr/>
          </p:nvSpPr>
          <p:spPr bwMode="auto">
            <a:xfrm>
              <a:off x="5413375" y="3525838"/>
              <a:ext cx="85725" cy="58738"/>
            </a:xfrm>
            <a:custGeom>
              <a:avLst/>
              <a:gdLst>
                <a:gd name="T0" fmla="*/ 161 w 161"/>
                <a:gd name="T1" fmla="*/ 112 h 112"/>
                <a:gd name="T2" fmla="*/ 0 w 161"/>
                <a:gd name="T3" fmla="*/ 82 h 112"/>
                <a:gd name="T4" fmla="*/ 141 w 161"/>
                <a:gd name="T5" fmla="*/ 0 h 112"/>
                <a:gd name="T6" fmla="*/ 135 w 161"/>
                <a:gd name="T7" fmla="*/ 14 h 112"/>
                <a:gd name="T8" fmla="*/ 131 w 161"/>
                <a:gd name="T9" fmla="*/ 45 h 112"/>
                <a:gd name="T10" fmla="*/ 137 w 161"/>
                <a:gd name="T11" fmla="*/ 73 h 112"/>
                <a:gd name="T12" fmla="*/ 150 w 161"/>
                <a:gd name="T13" fmla="*/ 101 h 112"/>
                <a:gd name="T14" fmla="*/ 161 w 161"/>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12" extrusionOk="0">
                  <a:moveTo>
                    <a:pt x="161" y="112"/>
                  </a:moveTo>
                  <a:lnTo>
                    <a:pt x="0" y="82"/>
                  </a:lnTo>
                  <a:lnTo>
                    <a:pt x="141" y="0"/>
                  </a:lnTo>
                  <a:lnTo>
                    <a:pt x="135" y="14"/>
                  </a:lnTo>
                  <a:lnTo>
                    <a:pt x="131" y="45"/>
                  </a:lnTo>
                  <a:lnTo>
                    <a:pt x="137" y="73"/>
                  </a:lnTo>
                  <a:lnTo>
                    <a:pt x="150" y="101"/>
                  </a:lnTo>
                  <a:lnTo>
                    <a:pt x="161" y="11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72" name="Freeform 274"/>
            <p:cNvSpPr/>
            <p:nvPr/>
          </p:nvSpPr>
          <p:spPr bwMode="auto">
            <a:xfrm>
              <a:off x="5829300" y="3594101"/>
              <a:ext cx="84138" cy="68263"/>
            </a:xfrm>
            <a:custGeom>
              <a:avLst/>
              <a:gdLst>
                <a:gd name="T0" fmla="*/ 60 w 160"/>
                <a:gd name="T1" fmla="*/ 0 h 130"/>
                <a:gd name="T2" fmla="*/ 160 w 160"/>
                <a:gd name="T3" fmla="*/ 130 h 130"/>
                <a:gd name="T4" fmla="*/ 0 w 160"/>
                <a:gd name="T5" fmla="*/ 95 h 130"/>
                <a:gd name="T6" fmla="*/ 13 w 160"/>
                <a:gd name="T7" fmla="*/ 89 h 130"/>
                <a:gd name="T8" fmla="*/ 36 w 160"/>
                <a:gd name="T9" fmla="*/ 69 h 130"/>
                <a:gd name="T10" fmla="*/ 52 w 160"/>
                <a:gd name="T11" fmla="*/ 45 h 130"/>
                <a:gd name="T12" fmla="*/ 60 w 160"/>
                <a:gd name="T13" fmla="*/ 16 h 130"/>
                <a:gd name="T14" fmla="*/ 60 w 160"/>
                <a:gd name="T15" fmla="*/ 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130" extrusionOk="0">
                  <a:moveTo>
                    <a:pt x="60" y="0"/>
                  </a:moveTo>
                  <a:lnTo>
                    <a:pt x="160" y="130"/>
                  </a:lnTo>
                  <a:lnTo>
                    <a:pt x="0" y="95"/>
                  </a:lnTo>
                  <a:lnTo>
                    <a:pt x="13" y="89"/>
                  </a:lnTo>
                  <a:lnTo>
                    <a:pt x="36" y="69"/>
                  </a:lnTo>
                  <a:lnTo>
                    <a:pt x="52" y="45"/>
                  </a:lnTo>
                  <a:lnTo>
                    <a:pt x="60" y="16"/>
                  </a:lnTo>
                  <a:lnTo>
                    <a:pt x="6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73" name="Line 275"/>
            <p:cNvSpPr>
              <a:spLocks noChangeShapeType="1"/>
            </p:cNvSpPr>
            <p:nvPr/>
          </p:nvSpPr>
          <p:spPr bwMode="auto">
            <a:xfrm>
              <a:off x="5441950" y="4465638"/>
              <a:ext cx="344488" cy="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4" name="Freeform 276"/>
            <p:cNvSpPr/>
            <p:nvPr/>
          </p:nvSpPr>
          <p:spPr bwMode="auto">
            <a:xfrm>
              <a:off x="5424488" y="4437063"/>
              <a:ext cx="82550" cy="58738"/>
            </a:xfrm>
            <a:custGeom>
              <a:avLst/>
              <a:gdLst>
                <a:gd name="T0" fmla="*/ 154 w 154"/>
                <a:gd name="T1" fmla="*/ 112 h 112"/>
                <a:gd name="T2" fmla="*/ 0 w 154"/>
                <a:gd name="T3" fmla="*/ 56 h 112"/>
                <a:gd name="T4" fmla="*/ 154 w 154"/>
                <a:gd name="T5" fmla="*/ 0 h 112"/>
                <a:gd name="T6" fmla="*/ 145 w 154"/>
                <a:gd name="T7" fmla="*/ 13 h 112"/>
                <a:gd name="T8" fmla="*/ 136 w 154"/>
                <a:gd name="T9" fmla="*/ 40 h 112"/>
                <a:gd name="T10" fmla="*/ 136 w 154"/>
                <a:gd name="T11" fmla="*/ 70 h 112"/>
                <a:gd name="T12" fmla="*/ 145 w 154"/>
                <a:gd name="T13" fmla="*/ 99 h 112"/>
                <a:gd name="T14" fmla="*/ 154 w 154"/>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12" extrusionOk="0">
                  <a:moveTo>
                    <a:pt x="154" y="112"/>
                  </a:moveTo>
                  <a:lnTo>
                    <a:pt x="0" y="56"/>
                  </a:lnTo>
                  <a:lnTo>
                    <a:pt x="154" y="0"/>
                  </a:lnTo>
                  <a:lnTo>
                    <a:pt x="145" y="13"/>
                  </a:lnTo>
                  <a:lnTo>
                    <a:pt x="136" y="40"/>
                  </a:lnTo>
                  <a:lnTo>
                    <a:pt x="136" y="70"/>
                  </a:lnTo>
                  <a:lnTo>
                    <a:pt x="145" y="99"/>
                  </a:lnTo>
                  <a:lnTo>
                    <a:pt x="154" y="11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75" name="Freeform 277"/>
            <p:cNvSpPr/>
            <p:nvPr/>
          </p:nvSpPr>
          <p:spPr bwMode="auto">
            <a:xfrm>
              <a:off x="5437187" y="4522788"/>
              <a:ext cx="363538" cy="107949"/>
            </a:xfrm>
            <a:custGeom>
              <a:avLst/>
              <a:gdLst>
                <a:gd name="T0" fmla="*/ 0 w 687"/>
                <a:gd name="T1" fmla="*/ 33 h 203"/>
                <a:gd name="T2" fmla="*/ 24 w 687"/>
                <a:gd name="T3" fmla="*/ 54 h 203"/>
                <a:gd name="T4" fmla="*/ 162 w 687"/>
                <a:gd name="T5" fmla="*/ 151 h 203"/>
                <a:gd name="T6" fmla="*/ 243 w 687"/>
                <a:gd name="T7" fmla="*/ 188 h 203"/>
                <a:gd name="T8" fmla="*/ 296 w 687"/>
                <a:gd name="T9" fmla="*/ 201 h 203"/>
                <a:gd name="T10" fmla="*/ 322 w 687"/>
                <a:gd name="T11" fmla="*/ 203 h 203"/>
                <a:gd name="T12" fmla="*/ 347 w 687"/>
                <a:gd name="T13" fmla="*/ 201 h 203"/>
                <a:gd name="T14" fmla="*/ 404 w 687"/>
                <a:gd name="T15" fmla="*/ 184 h 203"/>
                <a:gd name="T16" fmla="*/ 495 w 687"/>
                <a:gd name="T17" fmla="*/ 138 h 203"/>
                <a:gd name="T18" fmla="*/ 658 w 687"/>
                <a:gd name="T19" fmla="*/ 24 h 203"/>
                <a:gd name="T20" fmla="*/ 687 w 687"/>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203" extrusionOk="0">
                  <a:moveTo>
                    <a:pt x="0" y="33"/>
                  </a:moveTo>
                  <a:lnTo>
                    <a:pt x="24" y="54"/>
                  </a:lnTo>
                  <a:lnTo>
                    <a:pt x="162" y="151"/>
                  </a:lnTo>
                  <a:lnTo>
                    <a:pt x="243" y="188"/>
                  </a:lnTo>
                  <a:lnTo>
                    <a:pt x="296" y="201"/>
                  </a:lnTo>
                  <a:lnTo>
                    <a:pt x="322" y="203"/>
                  </a:lnTo>
                  <a:lnTo>
                    <a:pt x="347" y="201"/>
                  </a:lnTo>
                  <a:lnTo>
                    <a:pt x="404" y="184"/>
                  </a:lnTo>
                  <a:lnTo>
                    <a:pt x="495" y="138"/>
                  </a:lnTo>
                  <a:lnTo>
                    <a:pt x="658" y="24"/>
                  </a:lnTo>
                  <a:lnTo>
                    <a:pt x="687" y="0"/>
                  </a:lnTo>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6" name="Freeform 278"/>
            <p:cNvSpPr/>
            <p:nvPr/>
          </p:nvSpPr>
          <p:spPr bwMode="auto">
            <a:xfrm>
              <a:off x="5727700" y="4514851"/>
              <a:ext cx="82550" cy="74613"/>
            </a:xfrm>
            <a:custGeom>
              <a:avLst/>
              <a:gdLst>
                <a:gd name="T0" fmla="*/ 66 w 154"/>
                <a:gd name="T1" fmla="*/ 76 h 142"/>
                <a:gd name="T2" fmla="*/ 60 w 154"/>
                <a:gd name="T3" fmla="*/ 142 h 142"/>
                <a:gd name="T4" fmla="*/ 154 w 154"/>
                <a:gd name="T5" fmla="*/ 0 h 142"/>
                <a:gd name="T6" fmla="*/ 0 w 154"/>
                <a:gd name="T7" fmla="*/ 72 h 142"/>
                <a:gd name="T8" fmla="*/ 66 w 154"/>
                <a:gd name="T9" fmla="*/ 76 h 142"/>
              </a:gdLst>
              <a:ahLst/>
              <a:cxnLst>
                <a:cxn ang="0">
                  <a:pos x="T0" y="T1"/>
                </a:cxn>
                <a:cxn ang="0">
                  <a:pos x="T2" y="T3"/>
                </a:cxn>
                <a:cxn ang="0">
                  <a:pos x="T4" y="T5"/>
                </a:cxn>
                <a:cxn ang="0">
                  <a:pos x="T6" y="T7"/>
                </a:cxn>
                <a:cxn ang="0">
                  <a:pos x="T8" y="T9"/>
                </a:cxn>
              </a:cxnLst>
              <a:rect l="0" t="0" r="r" b="b"/>
              <a:pathLst>
                <a:path w="154" h="142" extrusionOk="0">
                  <a:moveTo>
                    <a:pt x="66" y="76"/>
                  </a:moveTo>
                  <a:lnTo>
                    <a:pt x="60" y="142"/>
                  </a:lnTo>
                  <a:lnTo>
                    <a:pt x="154" y="0"/>
                  </a:lnTo>
                  <a:lnTo>
                    <a:pt x="0" y="72"/>
                  </a:lnTo>
                  <a:lnTo>
                    <a:pt x="66" y="76"/>
                  </a:lnTo>
                  <a:close/>
                </a:path>
              </a:pathLst>
            </a:custGeom>
            <a:solidFill>
              <a:srgbClr val="0000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7" name="Rectangle 279"/>
            <p:cNvSpPr>
              <a:spLocks noChangeArrowheads="1"/>
            </p:cNvSpPr>
            <p:nvPr/>
          </p:nvSpPr>
          <p:spPr bwMode="auto">
            <a:xfrm>
              <a:off x="5259388" y="4354513"/>
              <a:ext cx="236538"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H</a:t>
              </a:r>
              <a:endParaRPr lang="de-DE" sz="1800" b="0" i="0" u="none" strike="noStrike" cap="none">
                <a:ln>
                  <a:noFill/>
                </a:ln>
                <a:solidFill>
                  <a:schemeClr val="tx1"/>
                </a:solidFill>
                <a:latin typeface="Arial"/>
              </a:endParaRPr>
            </a:p>
          </p:txBody>
        </p:sp>
        <p:sp>
          <p:nvSpPr>
            <p:cNvPr id="378" name="Rectangle 280"/>
            <p:cNvSpPr>
              <a:spLocks noChangeArrowheads="1"/>
            </p:cNvSpPr>
            <p:nvPr/>
          </p:nvSpPr>
          <p:spPr bwMode="auto">
            <a:xfrm>
              <a:off x="5518150" y="4630738"/>
              <a:ext cx="258763"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379" name="Freeform 281"/>
            <p:cNvSpPr/>
            <p:nvPr/>
          </p:nvSpPr>
          <p:spPr bwMode="auto">
            <a:xfrm>
              <a:off x="5519738" y="3302001"/>
              <a:ext cx="293688" cy="1104900"/>
            </a:xfrm>
            <a:custGeom>
              <a:avLst/>
              <a:gdLst>
                <a:gd name="T0" fmla="*/ 0 w 554"/>
                <a:gd name="T1" fmla="*/ 2077 h 2090"/>
                <a:gd name="T2" fmla="*/ 0 w 554"/>
                <a:gd name="T3" fmla="*/ 2028 h 2090"/>
                <a:gd name="T4" fmla="*/ 2 w 554"/>
                <a:gd name="T5" fmla="*/ 1644 h 2090"/>
                <a:gd name="T6" fmla="*/ 11 w 554"/>
                <a:gd name="T7" fmla="*/ 1451 h 2090"/>
                <a:gd name="T8" fmla="*/ 25 w 554"/>
                <a:gd name="T9" fmla="*/ 1271 h 2090"/>
                <a:gd name="T10" fmla="*/ 73 w 554"/>
                <a:gd name="T11" fmla="*/ 880 h 2090"/>
                <a:gd name="T12" fmla="*/ 99 w 554"/>
                <a:gd name="T13" fmla="*/ 708 h 2090"/>
                <a:gd name="T14" fmla="*/ 123 w 554"/>
                <a:gd name="T15" fmla="*/ 545 h 2090"/>
                <a:gd name="T16" fmla="*/ 174 w 554"/>
                <a:gd name="T17" fmla="*/ 257 h 2090"/>
                <a:gd name="T18" fmla="*/ 194 w 554"/>
                <a:gd name="T19" fmla="*/ 156 h 2090"/>
                <a:gd name="T20" fmla="*/ 229 w 554"/>
                <a:gd name="T21" fmla="*/ 19 h 2090"/>
                <a:gd name="T22" fmla="*/ 236 w 554"/>
                <a:gd name="T23" fmla="*/ 0 h 2090"/>
                <a:gd name="T24" fmla="*/ 554 w 554"/>
                <a:gd name="T25" fmla="*/ 70 h 2090"/>
                <a:gd name="T26" fmla="*/ 517 w 554"/>
                <a:gd name="T27" fmla="*/ 264 h 2090"/>
                <a:gd name="T28" fmla="*/ 443 w 554"/>
                <a:gd name="T29" fmla="*/ 666 h 2090"/>
                <a:gd name="T30" fmla="*/ 416 w 554"/>
                <a:gd name="T31" fmla="*/ 824 h 2090"/>
                <a:gd name="T32" fmla="*/ 362 w 554"/>
                <a:gd name="T33" fmla="*/ 1153 h 2090"/>
                <a:gd name="T34" fmla="*/ 344 w 554"/>
                <a:gd name="T35" fmla="*/ 1304 h 2090"/>
                <a:gd name="T36" fmla="*/ 332 w 554"/>
                <a:gd name="T37" fmla="*/ 1454 h 2090"/>
                <a:gd name="T38" fmla="*/ 322 w 554"/>
                <a:gd name="T39" fmla="*/ 1733 h 2090"/>
                <a:gd name="T40" fmla="*/ 321 w 554"/>
                <a:gd name="T41" fmla="*/ 1841 h 2090"/>
                <a:gd name="T42" fmla="*/ 319 w 554"/>
                <a:gd name="T43" fmla="*/ 2031 h 2090"/>
                <a:gd name="T44" fmla="*/ 321 w 554"/>
                <a:gd name="T45" fmla="*/ 2090 h 2090"/>
                <a:gd name="T46" fmla="*/ 0 w 554"/>
                <a:gd name="T47" fmla="*/ 2077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4" h="2090" extrusionOk="0">
                  <a:moveTo>
                    <a:pt x="0" y="2077"/>
                  </a:moveTo>
                  <a:lnTo>
                    <a:pt x="0" y="2028"/>
                  </a:lnTo>
                  <a:lnTo>
                    <a:pt x="2" y="1644"/>
                  </a:lnTo>
                  <a:lnTo>
                    <a:pt x="11" y="1451"/>
                  </a:lnTo>
                  <a:lnTo>
                    <a:pt x="25" y="1271"/>
                  </a:lnTo>
                  <a:lnTo>
                    <a:pt x="73" y="880"/>
                  </a:lnTo>
                  <a:lnTo>
                    <a:pt x="99" y="708"/>
                  </a:lnTo>
                  <a:lnTo>
                    <a:pt x="123" y="545"/>
                  </a:lnTo>
                  <a:lnTo>
                    <a:pt x="174" y="257"/>
                  </a:lnTo>
                  <a:lnTo>
                    <a:pt x="194" y="156"/>
                  </a:lnTo>
                  <a:lnTo>
                    <a:pt x="229" y="19"/>
                  </a:lnTo>
                  <a:lnTo>
                    <a:pt x="236" y="0"/>
                  </a:lnTo>
                  <a:lnTo>
                    <a:pt x="554" y="70"/>
                  </a:lnTo>
                  <a:lnTo>
                    <a:pt x="517" y="264"/>
                  </a:lnTo>
                  <a:lnTo>
                    <a:pt x="443" y="666"/>
                  </a:lnTo>
                  <a:lnTo>
                    <a:pt x="416" y="824"/>
                  </a:lnTo>
                  <a:lnTo>
                    <a:pt x="362" y="1153"/>
                  </a:lnTo>
                  <a:lnTo>
                    <a:pt x="344" y="1304"/>
                  </a:lnTo>
                  <a:lnTo>
                    <a:pt x="332" y="1454"/>
                  </a:lnTo>
                  <a:lnTo>
                    <a:pt x="322" y="1733"/>
                  </a:lnTo>
                  <a:lnTo>
                    <a:pt x="321" y="1841"/>
                  </a:lnTo>
                  <a:lnTo>
                    <a:pt x="319" y="2031"/>
                  </a:lnTo>
                  <a:lnTo>
                    <a:pt x="321" y="2090"/>
                  </a:lnTo>
                  <a:lnTo>
                    <a:pt x="0" y="2077"/>
                  </a:lnTo>
                  <a:close/>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0" name="Rectangle 282"/>
            <p:cNvSpPr>
              <a:spLocks noChangeArrowheads="1"/>
            </p:cNvSpPr>
            <p:nvPr/>
          </p:nvSpPr>
          <p:spPr bwMode="auto">
            <a:xfrm>
              <a:off x="5453063" y="3019426"/>
              <a:ext cx="519113"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CSD</a:t>
              </a:r>
              <a:endParaRPr lang="de-DE" sz="1800" b="0" i="0" u="none" strike="noStrike" cap="none">
                <a:ln>
                  <a:noFill/>
                </a:ln>
                <a:solidFill>
                  <a:schemeClr val="tx1"/>
                </a:solidFill>
                <a:latin typeface="Arial"/>
              </a:endParaRPr>
            </a:p>
          </p:txBody>
        </p:sp>
        <p:pic>
          <p:nvPicPr>
            <p:cNvPr id="381" name="Picture 284"/>
            <p:cNvPicPr>
              <a:picLocks noChangeAspect="1" noChangeArrowheads="1"/>
            </p:cNvPicPr>
            <p:nvPr/>
          </p:nvPicPr>
          <p:blipFill>
            <a:blip r:embed="rId2"/>
            <a:stretch/>
          </p:blipFill>
          <p:spPr bwMode="auto">
            <a:xfrm>
              <a:off x="3178175" y="1481138"/>
              <a:ext cx="2803525" cy="976313"/>
            </a:xfrm>
            <a:prstGeom prst="rect">
              <a:avLst/>
            </a:prstGeom>
            <a:noFill/>
            <a:ln>
              <a:noFill/>
            </a:ln>
          </p:spPr>
        </p:pic>
        <p:sp>
          <p:nvSpPr>
            <p:cNvPr id="382" name="Freeform 285"/>
            <p:cNvSpPr/>
            <p:nvPr/>
          </p:nvSpPr>
          <p:spPr bwMode="auto">
            <a:xfrm>
              <a:off x="4107815" y="2135188"/>
              <a:ext cx="44450" cy="285750"/>
            </a:xfrm>
            <a:custGeom>
              <a:avLst/>
              <a:gdLst>
                <a:gd name="T0" fmla="*/ 0 w 85"/>
                <a:gd name="T1" fmla="*/ 538 h 540"/>
                <a:gd name="T2" fmla="*/ 0 w 85"/>
                <a:gd name="T3" fmla="*/ 0 h 540"/>
                <a:gd name="T4" fmla="*/ 85 w 85"/>
                <a:gd name="T5" fmla="*/ 0 h 540"/>
                <a:gd name="T6" fmla="*/ 85 w 85"/>
                <a:gd name="T7" fmla="*/ 540 h 540"/>
              </a:gdLst>
              <a:ahLst/>
              <a:cxnLst>
                <a:cxn ang="0">
                  <a:pos x="T0" y="T1"/>
                </a:cxn>
                <a:cxn ang="0">
                  <a:pos x="T2" y="T3"/>
                </a:cxn>
                <a:cxn ang="0">
                  <a:pos x="T4" y="T5"/>
                </a:cxn>
                <a:cxn ang="0">
                  <a:pos x="T6" y="T7"/>
                </a:cxn>
              </a:cxnLst>
              <a:rect l="0" t="0" r="r" b="b"/>
              <a:pathLst>
                <a:path w="85" h="540" extrusionOk="0">
                  <a:moveTo>
                    <a:pt x="0" y="538"/>
                  </a:moveTo>
                  <a:lnTo>
                    <a:pt x="0" y="0"/>
                  </a:lnTo>
                  <a:lnTo>
                    <a:pt x="85" y="0"/>
                  </a:lnTo>
                  <a:lnTo>
                    <a:pt x="85" y="540"/>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3" name="Freeform 286"/>
            <p:cNvSpPr/>
            <p:nvPr/>
          </p:nvSpPr>
          <p:spPr bwMode="auto">
            <a:xfrm>
              <a:off x="3227388" y="1511301"/>
              <a:ext cx="293688" cy="906463"/>
            </a:xfrm>
            <a:custGeom>
              <a:avLst/>
              <a:gdLst>
                <a:gd name="T0" fmla="*/ 0 w 556"/>
                <a:gd name="T1" fmla="*/ 1714 h 1714"/>
                <a:gd name="T2" fmla="*/ 43 w 556"/>
                <a:gd name="T3" fmla="*/ 1701 h 1714"/>
                <a:gd name="T4" fmla="*/ 130 w 556"/>
                <a:gd name="T5" fmla="*/ 1662 h 1714"/>
                <a:gd name="T6" fmla="*/ 159 w 556"/>
                <a:gd name="T7" fmla="*/ 1643 h 1714"/>
                <a:gd name="T8" fmla="*/ 207 w 556"/>
                <a:gd name="T9" fmla="*/ 1600 h 1714"/>
                <a:gd name="T10" fmla="*/ 233 w 556"/>
                <a:gd name="T11" fmla="*/ 1568 h 1714"/>
                <a:gd name="T12" fmla="*/ 261 w 556"/>
                <a:gd name="T13" fmla="*/ 1537 h 1714"/>
                <a:gd name="T14" fmla="*/ 311 w 556"/>
                <a:gd name="T15" fmla="*/ 1460 h 1714"/>
                <a:gd name="T16" fmla="*/ 343 w 556"/>
                <a:gd name="T17" fmla="*/ 1386 h 1714"/>
                <a:gd name="T18" fmla="*/ 360 w 556"/>
                <a:gd name="T19" fmla="*/ 1339 h 1714"/>
                <a:gd name="T20" fmla="*/ 390 w 556"/>
                <a:gd name="T21" fmla="*/ 1231 h 1714"/>
                <a:gd name="T22" fmla="*/ 434 w 556"/>
                <a:gd name="T23" fmla="*/ 1031 h 1714"/>
                <a:gd name="T24" fmla="*/ 462 w 556"/>
                <a:gd name="T25" fmla="*/ 864 h 1714"/>
                <a:gd name="T26" fmla="*/ 494 w 556"/>
                <a:gd name="T27" fmla="*/ 641 h 1714"/>
                <a:gd name="T28" fmla="*/ 549 w 556"/>
                <a:gd name="T29" fmla="*/ 79 h 1714"/>
                <a:gd name="T30" fmla="*/ 556 w 556"/>
                <a:gd name="T31"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714" extrusionOk="0">
                  <a:moveTo>
                    <a:pt x="0" y="1714"/>
                  </a:moveTo>
                  <a:lnTo>
                    <a:pt x="43" y="1701"/>
                  </a:lnTo>
                  <a:lnTo>
                    <a:pt x="130" y="1662"/>
                  </a:lnTo>
                  <a:lnTo>
                    <a:pt x="159" y="1643"/>
                  </a:lnTo>
                  <a:lnTo>
                    <a:pt x="207" y="1600"/>
                  </a:lnTo>
                  <a:lnTo>
                    <a:pt x="233" y="1568"/>
                  </a:lnTo>
                  <a:lnTo>
                    <a:pt x="261" y="1537"/>
                  </a:lnTo>
                  <a:lnTo>
                    <a:pt x="311" y="1460"/>
                  </a:lnTo>
                  <a:lnTo>
                    <a:pt x="343" y="1386"/>
                  </a:lnTo>
                  <a:lnTo>
                    <a:pt x="360" y="1339"/>
                  </a:lnTo>
                  <a:lnTo>
                    <a:pt x="390" y="1231"/>
                  </a:lnTo>
                  <a:lnTo>
                    <a:pt x="434" y="1031"/>
                  </a:lnTo>
                  <a:lnTo>
                    <a:pt x="462" y="864"/>
                  </a:lnTo>
                  <a:lnTo>
                    <a:pt x="494" y="641"/>
                  </a:lnTo>
                  <a:lnTo>
                    <a:pt x="549" y="79"/>
                  </a:lnTo>
                  <a:lnTo>
                    <a:pt x="556" y="0"/>
                  </a:lnTo>
                </a:path>
              </a:pathLst>
            </a:cu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4" name="Line 287"/>
            <p:cNvSpPr>
              <a:spLocks noChangeShapeType="1"/>
            </p:cNvSpPr>
            <p:nvPr/>
          </p:nvSpPr>
          <p:spPr bwMode="auto">
            <a:xfrm>
              <a:off x="3224213" y="1514476"/>
              <a:ext cx="285750"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5" name="Freeform 288"/>
            <p:cNvSpPr/>
            <p:nvPr/>
          </p:nvSpPr>
          <p:spPr bwMode="auto">
            <a:xfrm>
              <a:off x="3460750" y="1498601"/>
              <a:ext cx="57150" cy="33338"/>
            </a:xfrm>
            <a:custGeom>
              <a:avLst/>
              <a:gdLst>
                <a:gd name="T0" fmla="*/ 30 w 108"/>
                <a:gd name="T1" fmla="*/ 30 h 62"/>
                <a:gd name="T2" fmla="*/ 0 w 108"/>
                <a:gd name="T3" fmla="*/ 62 h 62"/>
                <a:gd name="T4" fmla="*/ 108 w 108"/>
                <a:gd name="T5" fmla="*/ 30 h 62"/>
                <a:gd name="T6" fmla="*/ 0 w 108"/>
                <a:gd name="T7" fmla="*/ 0 h 62"/>
                <a:gd name="T8" fmla="*/ 30 w 108"/>
                <a:gd name="T9" fmla="*/ 30 h 62"/>
              </a:gdLst>
              <a:ahLst/>
              <a:cxnLst>
                <a:cxn ang="0">
                  <a:pos x="T0" y="T1"/>
                </a:cxn>
                <a:cxn ang="0">
                  <a:pos x="T2" y="T3"/>
                </a:cxn>
                <a:cxn ang="0">
                  <a:pos x="T4" y="T5"/>
                </a:cxn>
                <a:cxn ang="0">
                  <a:pos x="T6" y="T7"/>
                </a:cxn>
                <a:cxn ang="0">
                  <a:pos x="T8" y="T9"/>
                </a:cxn>
              </a:cxnLst>
              <a:rect l="0" t="0" r="r" b="b"/>
              <a:pathLst>
                <a:path w="108" h="62" extrusionOk="0">
                  <a:moveTo>
                    <a:pt x="30" y="30"/>
                  </a:moveTo>
                  <a:lnTo>
                    <a:pt x="0" y="62"/>
                  </a:lnTo>
                  <a:lnTo>
                    <a:pt x="108" y="30"/>
                  </a:lnTo>
                  <a:lnTo>
                    <a:pt x="0" y="0"/>
                  </a:lnTo>
                  <a:lnTo>
                    <a:pt x="30"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6" name="Line 289"/>
            <p:cNvSpPr>
              <a:spLocks noChangeShapeType="1"/>
            </p:cNvSpPr>
            <p:nvPr/>
          </p:nvSpPr>
          <p:spPr bwMode="auto">
            <a:xfrm>
              <a:off x="3224213" y="1652588"/>
              <a:ext cx="268288"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7" name="Freeform 290"/>
            <p:cNvSpPr/>
            <p:nvPr/>
          </p:nvSpPr>
          <p:spPr bwMode="auto">
            <a:xfrm>
              <a:off x="3444875" y="1636713"/>
              <a:ext cx="55563" cy="31750"/>
            </a:xfrm>
            <a:custGeom>
              <a:avLst/>
              <a:gdLst>
                <a:gd name="T0" fmla="*/ 30 w 106"/>
                <a:gd name="T1" fmla="*/ 30 h 60"/>
                <a:gd name="T2" fmla="*/ 0 w 106"/>
                <a:gd name="T3" fmla="*/ 60 h 60"/>
                <a:gd name="T4" fmla="*/ 106 w 106"/>
                <a:gd name="T5" fmla="*/ 30 h 60"/>
                <a:gd name="T6" fmla="*/ 0 w 106"/>
                <a:gd name="T7" fmla="*/ 0 h 60"/>
                <a:gd name="T8" fmla="*/ 30 w 106"/>
                <a:gd name="T9" fmla="*/ 30 h 60"/>
              </a:gdLst>
              <a:ahLst/>
              <a:cxnLst>
                <a:cxn ang="0">
                  <a:pos x="T0" y="T1"/>
                </a:cxn>
                <a:cxn ang="0">
                  <a:pos x="T2" y="T3"/>
                </a:cxn>
                <a:cxn ang="0">
                  <a:pos x="T4" y="T5"/>
                </a:cxn>
                <a:cxn ang="0">
                  <a:pos x="T6" y="T7"/>
                </a:cxn>
                <a:cxn ang="0">
                  <a:pos x="T8" y="T9"/>
                </a:cxn>
              </a:cxnLst>
              <a:rect l="0" t="0" r="r" b="b"/>
              <a:pathLst>
                <a:path w="106" h="60" extrusionOk="0">
                  <a:moveTo>
                    <a:pt x="30" y="30"/>
                  </a:moveTo>
                  <a:lnTo>
                    <a:pt x="0" y="60"/>
                  </a:lnTo>
                  <a:lnTo>
                    <a:pt x="106" y="30"/>
                  </a:lnTo>
                  <a:lnTo>
                    <a:pt x="0" y="0"/>
                  </a:lnTo>
                  <a:lnTo>
                    <a:pt x="30"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8" name="Line 291"/>
            <p:cNvSpPr>
              <a:spLocks noChangeShapeType="1"/>
            </p:cNvSpPr>
            <p:nvPr/>
          </p:nvSpPr>
          <p:spPr bwMode="auto">
            <a:xfrm>
              <a:off x="3224213" y="2339976"/>
              <a:ext cx="117475" cy="0"/>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9" name="Freeform 292"/>
            <p:cNvSpPr/>
            <p:nvPr/>
          </p:nvSpPr>
          <p:spPr bwMode="auto">
            <a:xfrm>
              <a:off x="3309937" y="2330451"/>
              <a:ext cx="38100" cy="20638"/>
            </a:xfrm>
            <a:custGeom>
              <a:avLst/>
              <a:gdLst>
                <a:gd name="T0" fmla="*/ 20 w 71"/>
                <a:gd name="T1" fmla="*/ 20 h 41"/>
                <a:gd name="T2" fmla="*/ 0 w 71"/>
                <a:gd name="T3" fmla="*/ 41 h 41"/>
                <a:gd name="T4" fmla="*/ 71 w 71"/>
                <a:gd name="T5" fmla="*/ 20 h 41"/>
                <a:gd name="T6" fmla="*/ 0 w 71"/>
                <a:gd name="T7" fmla="*/ 0 h 41"/>
                <a:gd name="T8" fmla="*/ 20 w 71"/>
                <a:gd name="T9" fmla="*/ 20 h 41"/>
              </a:gdLst>
              <a:ahLst/>
              <a:cxnLst>
                <a:cxn ang="0">
                  <a:pos x="T0" y="T1"/>
                </a:cxn>
                <a:cxn ang="0">
                  <a:pos x="T2" y="T3"/>
                </a:cxn>
                <a:cxn ang="0">
                  <a:pos x="T4" y="T5"/>
                </a:cxn>
                <a:cxn ang="0">
                  <a:pos x="T6" y="T7"/>
                </a:cxn>
                <a:cxn ang="0">
                  <a:pos x="T8" y="T9"/>
                </a:cxn>
              </a:cxnLst>
              <a:rect l="0" t="0" r="r" b="b"/>
              <a:pathLst>
                <a:path w="71" h="41" extrusionOk="0">
                  <a:moveTo>
                    <a:pt x="20" y="20"/>
                  </a:moveTo>
                  <a:lnTo>
                    <a:pt x="0" y="41"/>
                  </a:lnTo>
                  <a:lnTo>
                    <a:pt x="71" y="20"/>
                  </a:lnTo>
                  <a:lnTo>
                    <a:pt x="0" y="0"/>
                  </a:lnTo>
                  <a:lnTo>
                    <a:pt x="20"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0" name="Line 293"/>
            <p:cNvSpPr>
              <a:spLocks noChangeShapeType="1"/>
            </p:cNvSpPr>
            <p:nvPr/>
          </p:nvSpPr>
          <p:spPr bwMode="auto">
            <a:xfrm>
              <a:off x="3224213" y="2203451"/>
              <a:ext cx="188913"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1" name="Freeform 294"/>
            <p:cNvSpPr/>
            <p:nvPr/>
          </p:nvSpPr>
          <p:spPr bwMode="auto">
            <a:xfrm>
              <a:off x="3373438" y="2189163"/>
              <a:ext cx="47625" cy="26988"/>
            </a:xfrm>
            <a:custGeom>
              <a:avLst/>
              <a:gdLst>
                <a:gd name="T0" fmla="*/ 26 w 89"/>
                <a:gd name="T1" fmla="*/ 25 h 51"/>
                <a:gd name="T2" fmla="*/ 0 w 89"/>
                <a:gd name="T3" fmla="*/ 51 h 51"/>
                <a:gd name="T4" fmla="*/ 89 w 89"/>
                <a:gd name="T5" fmla="*/ 25 h 51"/>
                <a:gd name="T6" fmla="*/ 0 w 89"/>
                <a:gd name="T7" fmla="*/ 0 h 51"/>
                <a:gd name="T8" fmla="*/ 26 w 89"/>
                <a:gd name="T9" fmla="*/ 25 h 51"/>
              </a:gdLst>
              <a:ahLst/>
              <a:cxnLst>
                <a:cxn ang="0">
                  <a:pos x="T0" y="T1"/>
                </a:cxn>
                <a:cxn ang="0">
                  <a:pos x="T2" y="T3"/>
                </a:cxn>
                <a:cxn ang="0">
                  <a:pos x="T4" y="T5"/>
                </a:cxn>
                <a:cxn ang="0">
                  <a:pos x="T6" y="T7"/>
                </a:cxn>
                <a:cxn ang="0">
                  <a:pos x="T8" y="T9"/>
                </a:cxn>
              </a:cxnLst>
              <a:rect l="0" t="0" r="r" b="b"/>
              <a:pathLst>
                <a:path w="89" h="51" extrusionOk="0">
                  <a:moveTo>
                    <a:pt x="26" y="25"/>
                  </a:moveTo>
                  <a:lnTo>
                    <a:pt x="0" y="51"/>
                  </a:lnTo>
                  <a:lnTo>
                    <a:pt x="89" y="25"/>
                  </a:lnTo>
                  <a:lnTo>
                    <a:pt x="0" y="0"/>
                  </a:lnTo>
                  <a:lnTo>
                    <a:pt x="26" y="25"/>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2" name="Line 295"/>
            <p:cNvSpPr>
              <a:spLocks noChangeShapeType="1"/>
            </p:cNvSpPr>
            <p:nvPr/>
          </p:nvSpPr>
          <p:spPr bwMode="auto">
            <a:xfrm>
              <a:off x="3224213" y="2065338"/>
              <a:ext cx="22066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3" name="Freeform 296"/>
            <p:cNvSpPr/>
            <p:nvPr/>
          </p:nvSpPr>
          <p:spPr bwMode="auto">
            <a:xfrm>
              <a:off x="3402012" y="2051050"/>
              <a:ext cx="50800" cy="28575"/>
            </a:xfrm>
            <a:custGeom>
              <a:avLst/>
              <a:gdLst>
                <a:gd name="T0" fmla="*/ 27 w 96"/>
                <a:gd name="T1" fmla="*/ 28 h 55"/>
                <a:gd name="T2" fmla="*/ 0 w 96"/>
                <a:gd name="T3" fmla="*/ 55 h 55"/>
                <a:gd name="T4" fmla="*/ 96 w 96"/>
                <a:gd name="T5" fmla="*/ 28 h 55"/>
                <a:gd name="T6" fmla="*/ 0 w 96"/>
                <a:gd name="T7" fmla="*/ 0 h 55"/>
                <a:gd name="T8" fmla="*/ 27 w 96"/>
                <a:gd name="T9" fmla="*/ 28 h 55"/>
              </a:gdLst>
              <a:ahLst/>
              <a:cxnLst>
                <a:cxn ang="0">
                  <a:pos x="T0" y="T1"/>
                </a:cxn>
                <a:cxn ang="0">
                  <a:pos x="T2" y="T3"/>
                </a:cxn>
                <a:cxn ang="0">
                  <a:pos x="T4" y="T5"/>
                </a:cxn>
                <a:cxn ang="0">
                  <a:pos x="T6" y="T7"/>
                </a:cxn>
                <a:cxn ang="0">
                  <a:pos x="T8" y="T9"/>
                </a:cxn>
              </a:cxnLst>
              <a:rect l="0" t="0" r="r" b="b"/>
              <a:pathLst>
                <a:path w="96" h="55" extrusionOk="0">
                  <a:moveTo>
                    <a:pt x="27" y="28"/>
                  </a:moveTo>
                  <a:lnTo>
                    <a:pt x="0" y="55"/>
                  </a:lnTo>
                  <a:lnTo>
                    <a:pt x="96" y="28"/>
                  </a:lnTo>
                  <a:lnTo>
                    <a:pt x="0" y="0"/>
                  </a:lnTo>
                  <a:lnTo>
                    <a:pt x="27" y="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4" name="Line 297"/>
            <p:cNvSpPr>
              <a:spLocks noChangeShapeType="1"/>
            </p:cNvSpPr>
            <p:nvPr/>
          </p:nvSpPr>
          <p:spPr bwMode="auto">
            <a:xfrm>
              <a:off x="3224213" y="1927226"/>
              <a:ext cx="23971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5" name="Freeform 298"/>
            <p:cNvSpPr/>
            <p:nvPr/>
          </p:nvSpPr>
          <p:spPr bwMode="auto">
            <a:xfrm>
              <a:off x="3417888" y="1912938"/>
              <a:ext cx="52388" cy="30162"/>
            </a:xfrm>
            <a:custGeom>
              <a:avLst/>
              <a:gdLst>
                <a:gd name="T0" fmla="*/ 28 w 99"/>
                <a:gd name="T1" fmla="*/ 29 h 58"/>
                <a:gd name="T2" fmla="*/ 0 w 99"/>
                <a:gd name="T3" fmla="*/ 58 h 58"/>
                <a:gd name="T4" fmla="*/ 99 w 99"/>
                <a:gd name="T5" fmla="*/ 29 h 58"/>
                <a:gd name="T6" fmla="*/ 0 w 99"/>
                <a:gd name="T7" fmla="*/ 0 h 58"/>
                <a:gd name="T8" fmla="*/ 28 w 99"/>
                <a:gd name="T9" fmla="*/ 29 h 58"/>
              </a:gdLst>
              <a:ahLst/>
              <a:cxnLst>
                <a:cxn ang="0">
                  <a:pos x="T0" y="T1"/>
                </a:cxn>
                <a:cxn ang="0">
                  <a:pos x="T2" y="T3"/>
                </a:cxn>
                <a:cxn ang="0">
                  <a:pos x="T4" y="T5"/>
                </a:cxn>
                <a:cxn ang="0">
                  <a:pos x="T6" y="T7"/>
                </a:cxn>
                <a:cxn ang="0">
                  <a:pos x="T8" y="T9"/>
                </a:cxn>
              </a:cxnLst>
              <a:rect l="0" t="0" r="r" b="b"/>
              <a:pathLst>
                <a:path w="99" h="58" extrusionOk="0">
                  <a:moveTo>
                    <a:pt x="28" y="29"/>
                  </a:moveTo>
                  <a:lnTo>
                    <a:pt x="0" y="58"/>
                  </a:lnTo>
                  <a:lnTo>
                    <a:pt x="99" y="29"/>
                  </a:lnTo>
                  <a:lnTo>
                    <a:pt x="0" y="0"/>
                  </a:lnTo>
                  <a:lnTo>
                    <a:pt x="28" y="29"/>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6" name="Line 299"/>
            <p:cNvSpPr>
              <a:spLocks noChangeShapeType="1"/>
            </p:cNvSpPr>
            <p:nvPr/>
          </p:nvSpPr>
          <p:spPr bwMode="auto">
            <a:xfrm>
              <a:off x="3224213" y="1790700"/>
              <a:ext cx="25876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7" name="Freeform 300"/>
            <p:cNvSpPr/>
            <p:nvPr/>
          </p:nvSpPr>
          <p:spPr bwMode="auto">
            <a:xfrm>
              <a:off x="3435350" y="1774826"/>
              <a:ext cx="53974" cy="30162"/>
            </a:xfrm>
            <a:custGeom>
              <a:avLst/>
              <a:gdLst>
                <a:gd name="T0" fmla="*/ 31 w 104"/>
                <a:gd name="T1" fmla="*/ 31 h 59"/>
                <a:gd name="T2" fmla="*/ 0 w 104"/>
                <a:gd name="T3" fmla="*/ 59 h 59"/>
                <a:gd name="T4" fmla="*/ 104 w 104"/>
                <a:gd name="T5" fmla="*/ 31 h 59"/>
                <a:gd name="T6" fmla="*/ 0 w 104"/>
                <a:gd name="T7" fmla="*/ 0 h 59"/>
                <a:gd name="T8" fmla="*/ 31 w 104"/>
                <a:gd name="T9" fmla="*/ 31 h 59"/>
              </a:gdLst>
              <a:ahLst/>
              <a:cxnLst>
                <a:cxn ang="0">
                  <a:pos x="T0" y="T1"/>
                </a:cxn>
                <a:cxn ang="0">
                  <a:pos x="T2" y="T3"/>
                </a:cxn>
                <a:cxn ang="0">
                  <a:pos x="T4" y="T5"/>
                </a:cxn>
                <a:cxn ang="0">
                  <a:pos x="T6" y="T7"/>
                </a:cxn>
                <a:cxn ang="0">
                  <a:pos x="T8" y="T9"/>
                </a:cxn>
              </a:cxnLst>
              <a:rect l="0" t="0" r="r" b="b"/>
              <a:pathLst>
                <a:path w="104" h="59" extrusionOk="0">
                  <a:moveTo>
                    <a:pt x="31" y="31"/>
                  </a:moveTo>
                  <a:lnTo>
                    <a:pt x="0" y="59"/>
                  </a:lnTo>
                  <a:lnTo>
                    <a:pt x="104" y="31"/>
                  </a:lnTo>
                  <a:lnTo>
                    <a:pt x="0" y="0"/>
                  </a:lnTo>
                  <a:lnTo>
                    <a:pt x="31" y="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8" name="Freeform 301"/>
            <p:cNvSpPr/>
            <p:nvPr/>
          </p:nvSpPr>
          <p:spPr bwMode="auto">
            <a:xfrm>
              <a:off x="3228975" y="1512888"/>
              <a:ext cx="301625" cy="903288"/>
            </a:xfrm>
            <a:custGeom>
              <a:avLst/>
              <a:gdLst>
                <a:gd name="T0" fmla="*/ 6 w 569"/>
                <a:gd name="T1" fmla="*/ 1697 h 1709"/>
                <a:gd name="T2" fmla="*/ 52 w 569"/>
                <a:gd name="T3" fmla="*/ 1659 h 1709"/>
                <a:gd name="T4" fmla="*/ 108 w 569"/>
                <a:gd name="T5" fmla="*/ 1650 h 1709"/>
                <a:gd name="T6" fmla="*/ 180 w 569"/>
                <a:gd name="T7" fmla="*/ 1649 h 1709"/>
                <a:gd name="T8" fmla="*/ 221 w 569"/>
                <a:gd name="T9" fmla="*/ 1620 h 1709"/>
                <a:gd name="T10" fmla="*/ 234 w 569"/>
                <a:gd name="T11" fmla="*/ 1587 h 1709"/>
                <a:gd name="T12" fmla="*/ 231 w 569"/>
                <a:gd name="T13" fmla="*/ 1525 h 1709"/>
                <a:gd name="T14" fmla="*/ 239 w 569"/>
                <a:gd name="T15" fmla="*/ 1468 h 1709"/>
                <a:gd name="T16" fmla="*/ 258 w 569"/>
                <a:gd name="T17" fmla="*/ 1449 h 1709"/>
                <a:gd name="T18" fmla="*/ 286 w 569"/>
                <a:gd name="T19" fmla="*/ 1445 h 1709"/>
                <a:gd name="T20" fmla="*/ 291 w 569"/>
                <a:gd name="T21" fmla="*/ 1401 h 1709"/>
                <a:gd name="T22" fmla="*/ 316 w 569"/>
                <a:gd name="T23" fmla="*/ 1372 h 1709"/>
                <a:gd name="T24" fmla="*/ 373 w 569"/>
                <a:gd name="T25" fmla="*/ 1345 h 1709"/>
                <a:gd name="T26" fmla="*/ 407 w 569"/>
                <a:gd name="T27" fmla="*/ 1266 h 1709"/>
                <a:gd name="T28" fmla="*/ 437 w 569"/>
                <a:gd name="T29" fmla="*/ 1236 h 1709"/>
                <a:gd name="T30" fmla="*/ 445 w 569"/>
                <a:gd name="T31" fmla="*/ 1214 h 1709"/>
                <a:gd name="T32" fmla="*/ 430 w 569"/>
                <a:gd name="T33" fmla="*/ 1187 h 1709"/>
                <a:gd name="T34" fmla="*/ 391 w 569"/>
                <a:gd name="T35" fmla="*/ 1146 h 1709"/>
                <a:gd name="T36" fmla="*/ 382 w 569"/>
                <a:gd name="T37" fmla="*/ 1112 h 1709"/>
                <a:gd name="T38" fmla="*/ 398 w 569"/>
                <a:gd name="T39" fmla="*/ 1076 h 1709"/>
                <a:gd name="T40" fmla="*/ 461 w 569"/>
                <a:gd name="T41" fmla="*/ 1011 h 1709"/>
                <a:gd name="T42" fmla="*/ 476 w 569"/>
                <a:gd name="T43" fmla="*/ 951 h 1709"/>
                <a:gd name="T44" fmla="*/ 494 w 569"/>
                <a:gd name="T45" fmla="*/ 920 h 1709"/>
                <a:gd name="T46" fmla="*/ 529 w 569"/>
                <a:gd name="T47" fmla="*/ 891 h 1709"/>
                <a:gd name="T48" fmla="*/ 528 w 569"/>
                <a:gd name="T49" fmla="*/ 877 h 1709"/>
                <a:gd name="T50" fmla="*/ 496 w 569"/>
                <a:gd name="T51" fmla="*/ 855 h 1709"/>
                <a:gd name="T52" fmla="*/ 490 w 569"/>
                <a:gd name="T53" fmla="*/ 830 h 1709"/>
                <a:gd name="T54" fmla="*/ 515 w 569"/>
                <a:gd name="T55" fmla="*/ 795 h 1709"/>
                <a:gd name="T56" fmla="*/ 512 w 569"/>
                <a:gd name="T57" fmla="*/ 773 h 1709"/>
                <a:gd name="T58" fmla="*/ 457 w 569"/>
                <a:gd name="T59" fmla="*/ 711 h 1709"/>
                <a:gd name="T60" fmla="*/ 437 w 569"/>
                <a:gd name="T61" fmla="*/ 668 h 1709"/>
                <a:gd name="T62" fmla="*/ 437 w 569"/>
                <a:gd name="T63" fmla="*/ 625 h 1709"/>
                <a:gd name="T64" fmla="*/ 450 w 569"/>
                <a:gd name="T65" fmla="*/ 601 h 1709"/>
                <a:gd name="T66" fmla="*/ 445 w 569"/>
                <a:gd name="T67" fmla="*/ 580 h 1709"/>
                <a:gd name="T68" fmla="*/ 463 w 569"/>
                <a:gd name="T69" fmla="*/ 554 h 1709"/>
                <a:gd name="T70" fmla="*/ 526 w 569"/>
                <a:gd name="T71" fmla="*/ 513 h 1709"/>
                <a:gd name="T72" fmla="*/ 538 w 569"/>
                <a:gd name="T73" fmla="*/ 462 h 1709"/>
                <a:gd name="T74" fmla="*/ 528 w 569"/>
                <a:gd name="T75" fmla="*/ 423 h 1709"/>
                <a:gd name="T76" fmla="*/ 492 w 569"/>
                <a:gd name="T77" fmla="*/ 367 h 1709"/>
                <a:gd name="T78" fmla="*/ 479 w 569"/>
                <a:gd name="T79" fmla="*/ 314 h 1709"/>
                <a:gd name="T80" fmla="*/ 490 w 569"/>
                <a:gd name="T81" fmla="*/ 290 h 1709"/>
                <a:gd name="T82" fmla="*/ 528 w 569"/>
                <a:gd name="T83" fmla="*/ 272 h 1709"/>
                <a:gd name="T84" fmla="*/ 548 w 569"/>
                <a:gd name="T85" fmla="*/ 252 h 1709"/>
                <a:gd name="T86" fmla="*/ 540 w 569"/>
                <a:gd name="T87" fmla="*/ 219 h 1709"/>
                <a:gd name="T88" fmla="*/ 513 w 569"/>
                <a:gd name="T89" fmla="*/ 171 h 1709"/>
                <a:gd name="T90" fmla="*/ 516 w 569"/>
                <a:gd name="T91" fmla="*/ 150 h 1709"/>
                <a:gd name="T92" fmla="*/ 558 w 569"/>
                <a:gd name="T93" fmla="*/ 108 h 1709"/>
                <a:gd name="T94" fmla="*/ 569 w 569"/>
                <a:gd name="T95" fmla="*/ 63 h 1709"/>
                <a:gd name="T96" fmla="*/ 555 w 569"/>
                <a:gd name="T97"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9" h="1709" extrusionOk="0">
                  <a:moveTo>
                    <a:pt x="0" y="1709"/>
                  </a:moveTo>
                  <a:lnTo>
                    <a:pt x="6" y="1697"/>
                  </a:lnTo>
                  <a:lnTo>
                    <a:pt x="28" y="1672"/>
                  </a:lnTo>
                  <a:lnTo>
                    <a:pt x="52" y="1659"/>
                  </a:lnTo>
                  <a:lnTo>
                    <a:pt x="88" y="1652"/>
                  </a:lnTo>
                  <a:lnTo>
                    <a:pt x="108" y="1650"/>
                  </a:lnTo>
                  <a:lnTo>
                    <a:pt x="160" y="1655"/>
                  </a:lnTo>
                  <a:lnTo>
                    <a:pt x="180" y="1649"/>
                  </a:lnTo>
                  <a:lnTo>
                    <a:pt x="198" y="1642"/>
                  </a:lnTo>
                  <a:lnTo>
                    <a:pt x="221" y="1620"/>
                  </a:lnTo>
                  <a:lnTo>
                    <a:pt x="229" y="1604"/>
                  </a:lnTo>
                  <a:lnTo>
                    <a:pt x="234" y="1587"/>
                  </a:lnTo>
                  <a:lnTo>
                    <a:pt x="229" y="1545"/>
                  </a:lnTo>
                  <a:lnTo>
                    <a:pt x="231" y="1525"/>
                  </a:lnTo>
                  <a:lnTo>
                    <a:pt x="232" y="1506"/>
                  </a:lnTo>
                  <a:lnTo>
                    <a:pt x="239" y="1468"/>
                  </a:lnTo>
                  <a:lnTo>
                    <a:pt x="248" y="1455"/>
                  </a:lnTo>
                  <a:lnTo>
                    <a:pt x="258" y="1449"/>
                  </a:lnTo>
                  <a:lnTo>
                    <a:pt x="277" y="1450"/>
                  </a:lnTo>
                  <a:lnTo>
                    <a:pt x="286" y="1445"/>
                  </a:lnTo>
                  <a:lnTo>
                    <a:pt x="291" y="1434"/>
                  </a:lnTo>
                  <a:lnTo>
                    <a:pt x="291" y="1401"/>
                  </a:lnTo>
                  <a:lnTo>
                    <a:pt x="300" y="1387"/>
                  </a:lnTo>
                  <a:lnTo>
                    <a:pt x="316" y="1372"/>
                  </a:lnTo>
                  <a:lnTo>
                    <a:pt x="363" y="1349"/>
                  </a:lnTo>
                  <a:lnTo>
                    <a:pt x="373" y="1345"/>
                  </a:lnTo>
                  <a:lnTo>
                    <a:pt x="386" y="1315"/>
                  </a:lnTo>
                  <a:lnTo>
                    <a:pt x="407" y="1266"/>
                  </a:lnTo>
                  <a:lnTo>
                    <a:pt x="418" y="1252"/>
                  </a:lnTo>
                  <a:lnTo>
                    <a:pt x="437" y="1236"/>
                  </a:lnTo>
                  <a:lnTo>
                    <a:pt x="444" y="1223"/>
                  </a:lnTo>
                  <a:lnTo>
                    <a:pt x="445" y="1214"/>
                  </a:lnTo>
                  <a:lnTo>
                    <a:pt x="443" y="1205"/>
                  </a:lnTo>
                  <a:lnTo>
                    <a:pt x="430" y="1187"/>
                  </a:lnTo>
                  <a:lnTo>
                    <a:pt x="402" y="1162"/>
                  </a:lnTo>
                  <a:lnTo>
                    <a:pt x="391" y="1146"/>
                  </a:lnTo>
                  <a:lnTo>
                    <a:pt x="385" y="1132"/>
                  </a:lnTo>
                  <a:lnTo>
                    <a:pt x="382" y="1112"/>
                  </a:lnTo>
                  <a:lnTo>
                    <a:pt x="386" y="1096"/>
                  </a:lnTo>
                  <a:lnTo>
                    <a:pt x="398" y="1076"/>
                  </a:lnTo>
                  <a:lnTo>
                    <a:pt x="445" y="1033"/>
                  </a:lnTo>
                  <a:lnTo>
                    <a:pt x="461" y="1011"/>
                  </a:lnTo>
                  <a:lnTo>
                    <a:pt x="470" y="989"/>
                  </a:lnTo>
                  <a:lnTo>
                    <a:pt x="476" y="951"/>
                  </a:lnTo>
                  <a:lnTo>
                    <a:pt x="481" y="935"/>
                  </a:lnTo>
                  <a:lnTo>
                    <a:pt x="494" y="920"/>
                  </a:lnTo>
                  <a:lnTo>
                    <a:pt x="517" y="903"/>
                  </a:lnTo>
                  <a:lnTo>
                    <a:pt x="529" y="891"/>
                  </a:lnTo>
                  <a:lnTo>
                    <a:pt x="529" y="884"/>
                  </a:lnTo>
                  <a:lnTo>
                    <a:pt x="528" y="877"/>
                  </a:lnTo>
                  <a:lnTo>
                    <a:pt x="517" y="867"/>
                  </a:lnTo>
                  <a:lnTo>
                    <a:pt x="496" y="855"/>
                  </a:lnTo>
                  <a:lnTo>
                    <a:pt x="489" y="843"/>
                  </a:lnTo>
                  <a:lnTo>
                    <a:pt x="490" y="830"/>
                  </a:lnTo>
                  <a:lnTo>
                    <a:pt x="507" y="811"/>
                  </a:lnTo>
                  <a:lnTo>
                    <a:pt x="515" y="795"/>
                  </a:lnTo>
                  <a:lnTo>
                    <a:pt x="515" y="785"/>
                  </a:lnTo>
                  <a:lnTo>
                    <a:pt x="512" y="773"/>
                  </a:lnTo>
                  <a:lnTo>
                    <a:pt x="494" y="749"/>
                  </a:lnTo>
                  <a:lnTo>
                    <a:pt x="457" y="711"/>
                  </a:lnTo>
                  <a:lnTo>
                    <a:pt x="444" y="690"/>
                  </a:lnTo>
                  <a:lnTo>
                    <a:pt x="437" y="668"/>
                  </a:lnTo>
                  <a:lnTo>
                    <a:pt x="435" y="637"/>
                  </a:lnTo>
                  <a:lnTo>
                    <a:pt x="437" y="625"/>
                  </a:lnTo>
                  <a:lnTo>
                    <a:pt x="444" y="611"/>
                  </a:lnTo>
                  <a:lnTo>
                    <a:pt x="450" y="601"/>
                  </a:lnTo>
                  <a:lnTo>
                    <a:pt x="450" y="595"/>
                  </a:lnTo>
                  <a:lnTo>
                    <a:pt x="445" y="580"/>
                  </a:lnTo>
                  <a:lnTo>
                    <a:pt x="450" y="567"/>
                  </a:lnTo>
                  <a:lnTo>
                    <a:pt x="463" y="554"/>
                  </a:lnTo>
                  <a:lnTo>
                    <a:pt x="510" y="529"/>
                  </a:lnTo>
                  <a:lnTo>
                    <a:pt x="526" y="513"/>
                  </a:lnTo>
                  <a:lnTo>
                    <a:pt x="535" y="495"/>
                  </a:lnTo>
                  <a:lnTo>
                    <a:pt x="538" y="462"/>
                  </a:lnTo>
                  <a:lnTo>
                    <a:pt x="535" y="444"/>
                  </a:lnTo>
                  <a:lnTo>
                    <a:pt x="528" y="423"/>
                  </a:lnTo>
                  <a:lnTo>
                    <a:pt x="500" y="386"/>
                  </a:lnTo>
                  <a:lnTo>
                    <a:pt x="492" y="367"/>
                  </a:lnTo>
                  <a:lnTo>
                    <a:pt x="484" y="349"/>
                  </a:lnTo>
                  <a:lnTo>
                    <a:pt x="479" y="314"/>
                  </a:lnTo>
                  <a:lnTo>
                    <a:pt x="484" y="297"/>
                  </a:lnTo>
                  <a:lnTo>
                    <a:pt x="490" y="290"/>
                  </a:lnTo>
                  <a:lnTo>
                    <a:pt x="507" y="279"/>
                  </a:lnTo>
                  <a:lnTo>
                    <a:pt x="528" y="272"/>
                  </a:lnTo>
                  <a:lnTo>
                    <a:pt x="543" y="261"/>
                  </a:lnTo>
                  <a:lnTo>
                    <a:pt x="548" y="252"/>
                  </a:lnTo>
                  <a:lnTo>
                    <a:pt x="549" y="241"/>
                  </a:lnTo>
                  <a:lnTo>
                    <a:pt x="540" y="219"/>
                  </a:lnTo>
                  <a:lnTo>
                    <a:pt x="525" y="196"/>
                  </a:lnTo>
                  <a:lnTo>
                    <a:pt x="513" y="171"/>
                  </a:lnTo>
                  <a:lnTo>
                    <a:pt x="513" y="160"/>
                  </a:lnTo>
                  <a:lnTo>
                    <a:pt x="516" y="150"/>
                  </a:lnTo>
                  <a:lnTo>
                    <a:pt x="530" y="131"/>
                  </a:lnTo>
                  <a:lnTo>
                    <a:pt x="558" y="108"/>
                  </a:lnTo>
                  <a:lnTo>
                    <a:pt x="568" y="89"/>
                  </a:lnTo>
                  <a:lnTo>
                    <a:pt x="569" y="63"/>
                  </a:lnTo>
                  <a:lnTo>
                    <a:pt x="558" y="7"/>
                  </a:lnTo>
                  <a:lnTo>
                    <a:pt x="555"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9" name="Freeform 302"/>
            <p:cNvSpPr/>
            <p:nvPr/>
          </p:nvSpPr>
          <p:spPr bwMode="auto">
            <a:xfrm>
              <a:off x="3521075" y="1514476"/>
              <a:ext cx="2422525" cy="0"/>
            </a:xfrm>
            <a:custGeom>
              <a:avLst/>
              <a:gdLst>
                <a:gd name="T0" fmla="*/ 0 w 4577"/>
                <a:gd name="T1" fmla="*/ 1 h 1"/>
                <a:gd name="T2" fmla="*/ 1220 w 4577"/>
                <a:gd name="T3" fmla="*/ 1 h 1"/>
                <a:gd name="T4" fmla="*/ 2336 w 4577"/>
                <a:gd name="T5" fmla="*/ 1 h 1"/>
                <a:gd name="T6" fmla="*/ 4577 w 4577"/>
                <a:gd name="T7" fmla="*/ 0 h 1"/>
              </a:gdLst>
              <a:ahLst/>
              <a:cxnLst>
                <a:cxn ang="0">
                  <a:pos x="T0" y="T1"/>
                </a:cxn>
                <a:cxn ang="0">
                  <a:pos x="T2" y="T3"/>
                </a:cxn>
                <a:cxn ang="0">
                  <a:pos x="T4" y="T5"/>
                </a:cxn>
                <a:cxn ang="0">
                  <a:pos x="T6" y="T7"/>
                </a:cxn>
              </a:cxnLst>
              <a:rect l="0" t="0" r="r" b="b"/>
              <a:pathLst>
                <a:path w="4577" h="1" extrusionOk="0">
                  <a:moveTo>
                    <a:pt x="0" y="1"/>
                  </a:moveTo>
                  <a:lnTo>
                    <a:pt x="1220" y="1"/>
                  </a:lnTo>
                  <a:lnTo>
                    <a:pt x="2336" y="1"/>
                  </a:lnTo>
                  <a:lnTo>
                    <a:pt x="4577"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00" name="Freeform 303"/>
            <p:cNvSpPr/>
            <p:nvPr/>
          </p:nvSpPr>
          <p:spPr bwMode="auto">
            <a:xfrm>
              <a:off x="4144963" y="1503363"/>
              <a:ext cx="26988" cy="20638"/>
            </a:xfrm>
            <a:custGeom>
              <a:avLst/>
              <a:gdLst>
                <a:gd name="T0" fmla="*/ 0 w 52"/>
                <a:gd name="T1" fmla="*/ 0 h 39"/>
                <a:gd name="T2" fmla="*/ 52 w 52"/>
                <a:gd name="T3" fmla="*/ 20 h 39"/>
                <a:gd name="T4" fmla="*/ 0 w 52"/>
                <a:gd name="T5" fmla="*/ 39 h 39"/>
                <a:gd name="T6" fmla="*/ 6 w 52"/>
                <a:gd name="T7" fmla="*/ 29 h 39"/>
                <a:gd name="T8" fmla="*/ 6 w 52"/>
                <a:gd name="T9" fmla="*/ 10 h 39"/>
                <a:gd name="T10" fmla="*/ 0 w 52"/>
                <a:gd name="T11" fmla="*/ 0 h 39"/>
              </a:gdLst>
              <a:ahLst/>
              <a:cxnLst>
                <a:cxn ang="0">
                  <a:pos x="T0" y="T1"/>
                </a:cxn>
                <a:cxn ang="0">
                  <a:pos x="T2" y="T3"/>
                </a:cxn>
                <a:cxn ang="0">
                  <a:pos x="T4" y="T5"/>
                </a:cxn>
                <a:cxn ang="0">
                  <a:pos x="T6" y="T7"/>
                </a:cxn>
                <a:cxn ang="0">
                  <a:pos x="T8" y="T9"/>
                </a:cxn>
                <a:cxn ang="0">
                  <a:pos x="T10" y="T11"/>
                </a:cxn>
              </a:cxnLst>
              <a:rect l="0" t="0" r="r" b="b"/>
              <a:pathLst>
                <a:path w="52" h="39" extrusionOk="0">
                  <a:moveTo>
                    <a:pt x="0" y="0"/>
                  </a:moveTo>
                  <a:lnTo>
                    <a:pt x="52" y="20"/>
                  </a:lnTo>
                  <a:lnTo>
                    <a:pt x="0" y="39"/>
                  </a:lnTo>
                  <a:lnTo>
                    <a:pt x="6" y="29"/>
                  </a:lnTo>
                  <a:lnTo>
                    <a:pt x="6"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1" name="Freeform 304"/>
            <p:cNvSpPr/>
            <p:nvPr/>
          </p:nvSpPr>
          <p:spPr bwMode="auto">
            <a:xfrm>
              <a:off x="4735513" y="1504950"/>
              <a:ext cx="26988" cy="19050"/>
            </a:xfrm>
            <a:custGeom>
              <a:avLst/>
              <a:gdLst>
                <a:gd name="T0" fmla="*/ 0 w 50"/>
                <a:gd name="T1" fmla="*/ 0 h 37"/>
                <a:gd name="T2" fmla="*/ 50 w 50"/>
                <a:gd name="T3" fmla="*/ 18 h 37"/>
                <a:gd name="T4" fmla="*/ 0 w 50"/>
                <a:gd name="T5" fmla="*/ 37 h 37"/>
                <a:gd name="T6" fmla="*/ 4 w 50"/>
                <a:gd name="T7" fmla="*/ 27 h 37"/>
                <a:gd name="T8" fmla="*/ 4 w 50"/>
                <a:gd name="T9" fmla="*/ 8 h 37"/>
                <a:gd name="T10" fmla="*/ 0 w 50"/>
                <a:gd name="T11" fmla="*/ 0 h 37"/>
              </a:gdLst>
              <a:ahLst/>
              <a:cxnLst>
                <a:cxn ang="0">
                  <a:pos x="T0" y="T1"/>
                </a:cxn>
                <a:cxn ang="0">
                  <a:pos x="T2" y="T3"/>
                </a:cxn>
                <a:cxn ang="0">
                  <a:pos x="T4" y="T5"/>
                </a:cxn>
                <a:cxn ang="0">
                  <a:pos x="T6" y="T7"/>
                </a:cxn>
                <a:cxn ang="0">
                  <a:pos x="T8" y="T9"/>
                </a:cxn>
                <a:cxn ang="0">
                  <a:pos x="T10" y="T11"/>
                </a:cxn>
              </a:cxnLst>
              <a:rect l="0" t="0" r="r" b="b"/>
              <a:pathLst>
                <a:path w="50" h="37" extrusionOk="0">
                  <a:moveTo>
                    <a:pt x="0" y="0"/>
                  </a:moveTo>
                  <a:lnTo>
                    <a:pt x="50" y="18"/>
                  </a:lnTo>
                  <a:lnTo>
                    <a:pt x="0" y="37"/>
                  </a:lnTo>
                  <a:lnTo>
                    <a:pt x="4" y="27"/>
                  </a:lnTo>
                  <a:lnTo>
                    <a:pt x="4"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2" name="Freeform 305"/>
            <p:cNvSpPr/>
            <p:nvPr/>
          </p:nvSpPr>
          <p:spPr bwMode="auto">
            <a:xfrm>
              <a:off x="3352800" y="2038351"/>
              <a:ext cx="2589213" cy="333375"/>
            </a:xfrm>
            <a:custGeom>
              <a:avLst/>
              <a:gdLst>
                <a:gd name="T0" fmla="*/ 0 w 4893"/>
                <a:gd name="T1" fmla="*/ 573 h 628"/>
                <a:gd name="T2" fmla="*/ 187 w 4893"/>
                <a:gd name="T3" fmla="*/ 575 h 628"/>
                <a:gd name="T4" fmla="*/ 512 w 4893"/>
                <a:gd name="T5" fmla="*/ 568 h 628"/>
                <a:gd name="T6" fmla="*/ 669 w 4893"/>
                <a:gd name="T7" fmla="*/ 550 h 628"/>
                <a:gd name="T8" fmla="*/ 897 w 4893"/>
                <a:gd name="T9" fmla="*/ 514 h 628"/>
                <a:gd name="T10" fmla="*/ 1045 w 4893"/>
                <a:gd name="T11" fmla="*/ 475 h 628"/>
                <a:gd name="T12" fmla="*/ 1119 w 4893"/>
                <a:gd name="T13" fmla="*/ 450 h 628"/>
                <a:gd name="T14" fmla="*/ 1201 w 4893"/>
                <a:gd name="T15" fmla="*/ 379 h 628"/>
                <a:gd name="T16" fmla="*/ 1312 w 4893"/>
                <a:gd name="T17" fmla="*/ 265 h 628"/>
                <a:gd name="T18" fmla="*/ 1378 w 4893"/>
                <a:gd name="T19" fmla="*/ 200 h 628"/>
                <a:gd name="T20" fmla="*/ 1425 w 4893"/>
                <a:gd name="T21" fmla="*/ 164 h 628"/>
                <a:gd name="T22" fmla="*/ 1480 w 4893"/>
                <a:gd name="T23" fmla="*/ 133 h 628"/>
                <a:gd name="T24" fmla="*/ 1548 w 4893"/>
                <a:gd name="T25" fmla="*/ 105 h 628"/>
                <a:gd name="T26" fmla="*/ 1590 w 4893"/>
                <a:gd name="T27" fmla="*/ 94 h 628"/>
                <a:gd name="T28" fmla="*/ 1670 w 4893"/>
                <a:gd name="T29" fmla="*/ 75 h 628"/>
                <a:gd name="T30" fmla="*/ 1905 w 4893"/>
                <a:gd name="T31" fmla="*/ 38 h 628"/>
                <a:gd name="T32" fmla="*/ 2180 w 4893"/>
                <a:gd name="T33" fmla="*/ 9 h 628"/>
                <a:gd name="T34" fmla="*/ 2380 w 4893"/>
                <a:gd name="T35" fmla="*/ 0 h 628"/>
                <a:gd name="T36" fmla="*/ 2498 w 4893"/>
                <a:gd name="T37" fmla="*/ 2 h 628"/>
                <a:gd name="T38" fmla="*/ 2549 w 4893"/>
                <a:gd name="T39" fmla="*/ 6 h 628"/>
                <a:gd name="T40" fmla="*/ 2645 w 4893"/>
                <a:gd name="T41" fmla="*/ 19 h 628"/>
                <a:gd name="T42" fmla="*/ 2812 w 4893"/>
                <a:gd name="T43" fmla="*/ 56 h 628"/>
                <a:gd name="T44" fmla="*/ 2956 w 4893"/>
                <a:gd name="T45" fmla="*/ 107 h 628"/>
                <a:gd name="T46" fmla="*/ 3080 w 4893"/>
                <a:gd name="T47" fmla="*/ 163 h 628"/>
                <a:gd name="T48" fmla="*/ 3136 w 4893"/>
                <a:gd name="T49" fmla="*/ 192 h 628"/>
                <a:gd name="T50" fmla="*/ 3177 w 4893"/>
                <a:gd name="T51" fmla="*/ 210 h 628"/>
                <a:gd name="T52" fmla="*/ 3253 w 4893"/>
                <a:gd name="T53" fmla="*/ 255 h 628"/>
                <a:gd name="T54" fmla="*/ 3360 w 4893"/>
                <a:gd name="T55" fmla="*/ 333 h 628"/>
                <a:gd name="T56" fmla="*/ 3492 w 4893"/>
                <a:gd name="T57" fmla="*/ 441 h 628"/>
                <a:gd name="T58" fmla="*/ 3586 w 4893"/>
                <a:gd name="T59" fmla="*/ 510 h 628"/>
                <a:gd name="T60" fmla="*/ 3645 w 4893"/>
                <a:gd name="T61" fmla="*/ 545 h 628"/>
                <a:gd name="T62" fmla="*/ 3674 w 4893"/>
                <a:gd name="T63" fmla="*/ 558 h 628"/>
                <a:gd name="T64" fmla="*/ 3724 w 4893"/>
                <a:gd name="T65" fmla="*/ 573 h 628"/>
                <a:gd name="T66" fmla="*/ 3845 w 4893"/>
                <a:gd name="T67" fmla="*/ 596 h 628"/>
                <a:gd name="T68" fmla="*/ 4055 w 4893"/>
                <a:gd name="T69" fmla="*/ 612 h 628"/>
                <a:gd name="T70" fmla="*/ 4205 w 4893"/>
                <a:gd name="T71" fmla="*/ 615 h 628"/>
                <a:gd name="T72" fmla="*/ 4650 w 4893"/>
                <a:gd name="T73" fmla="*/ 622 h 628"/>
                <a:gd name="T74" fmla="*/ 4893 w 4893"/>
                <a:gd name="T75" fmla="*/ 62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93" h="628" extrusionOk="0">
                  <a:moveTo>
                    <a:pt x="0" y="573"/>
                  </a:moveTo>
                  <a:lnTo>
                    <a:pt x="187" y="575"/>
                  </a:lnTo>
                  <a:lnTo>
                    <a:pt x="512" y="568"/>
                  </a:lnTo>
                  <a:lnTo>
                    <a:pt x="669" y="550"/>
                  </a:lnTo>
                  <a:lnTo>
                    <a:pt x="897" y="514"/>
                  </a:lnTo>
                  <a:lnTo>
                    <a:pt x="1045" y="475"/>
                  </a:lnTo>
                  <a:lnTo>
                    <a:pt x="1119" y="450"/>
                  </a:lnTo>
                  <a:lnTo>
                    <a:pt x="1201" y="379"/>
                  </a:lnTo>
                  <a:lnTo>
                    <a:pt x="1312" y="265"/>
                  </a:lnTo>
                  <a:lnTo>
                    <a:pt x="1378" y="200"/>
                  </a:lnTo>
                  <a:lnTo>
                    <a:pt x="1425" y="164"/>
                  </a:lnTo>
                  <a:lnTo>
                    <a:pt x="1480" y="133"/>
                  </a:lnTo>
                  <a:lnTo>
                    <a:pt x="1548" y="105"/>
                  </a:lnTo>
                  <a:lnTo>
                    <a:pt x="1590" y="94"/>
                  </a:lnTo>
                  <a:lnTo>
                    <a:pt x="1670" y="75"/>
                  </a:lnTo>
                  <a:lnTo>
                    <a:pt x="1905" y="38"/>
                  </a:lnTo>
                  <a:lnTo>
                    <a:pt x="2180" y="9"/>
                  </a:lnTo>
                  <a:lnTo>
                    <a:pt x="2380" y="0"/>
                  </a:lnTo>
                  <a:lnTo>
                    <a:pt x="2498" y="2"/>
                  </a:lnTo>
                  <a:lnTo>
                    <a:pt x="2549" y="6"/>
                  </a:lnTo>
                  <a:lnTo>
                    <a:pt x="2645" y="19"/>
                  </a:lnTo>
                  <a:lnTo>
                    <a:pt x="2812" y="56"/>
                  </a:lnTo>
                  <a:lnTo>
                    <a:pt x="2956" y="107"/>
                  </a:lnTo>
                  <a:lnTo>
                    <a:pt x="3080" y="163"/>
                  </a:lnTo>
                  <a:lnTo>
                    <a:pt x="3136" y="192"/>
                  </a:lnTo>
                  <a:lnTo>
                    <a:pt x="3177" y="210"/>
                  </a:lnTo>
                  <a:lnTo>
                    <a:pt x="3253" y="255"/>
                  </a:lnTo>
                  <a:lnTo>
                    <a:pt x="3360" y="333"/>
                  </a:lnTo>
                  <a:lnTo>
                    <a:pt x="3492" y="441"/>
                  </a:lnTo>
                  <a:lnTo>
                    <a:pt x="3586" y="510"/>
                  </a:lnTo>
                  <a:lnTo>
                    <a:pt x="3645" y="545"/>
                  </a:lnTo>
                  <a:lnTo>
                    <a:pt x="3674" y="558"/>
                  </a:lnTo>
                  <a:lnTo>
                    <a:pt x="3724" y="573"/>
                  </a:lnTo>
                  <a:lnTo>
                    <a:pt x="3845" y="596"/>
                  </a:lnTo>
                  <a:lnTo>
                    <a:pt x="4055" y="612"/>
                  </a:lnTo>
                  <a:lnTo>
                    <a:pt x="4205" y="615"/>
                  </a:lnTo>
                  <a:lnTo>
                    <a:pt x="4650" y="622"/>
                  </a:lnTo>
                  <a:lnTo>
                    <a:pt x="4893" y="62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03" name="Freeform 306"/>
            <p:cNvSpPr/>
            <p:nvPr/>
          </p:nvSpPr>
          <p:spPr bwMode="auto">
            <a:xfrm>
              <a:off x="3602038" y="2330451"/>
              <a:ext cx="26988" cy="20638"/>
            </a:xfrm>
            <a:custGeom>
              <a:avLst/>
              <a:gdLst>
                <a:gd name="T0" fmla="*/ 0 w 52"/>
                <a:gd name="T1" fmla="*/ 0 h 37"/>
                <a:gd name="T2" fmla="*/ 52 w 52"/>
                <a:gd name="T3" fmla="*/ 14 h 37"/>
                <a:gd name="T4" fmla="*/ 3 w 52"/>
                <a:gd name="T5" fmla="*/ 37 h 37"/>
                <a:gd name="T6" fmla="*/ 7 w 52"/>
                <a:gd name="T7" fmla="*/ 29 h 37"/>
                <a:gd name="T8" fmla="*/ 5 w 52"/>
                <a:gd name="T9" fmla="*/ 8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4"/>
                  </a:lnTo>
                  <a:lnTo>
                    <a:pt x="3" y="37"/>
                  </a:lnTo>
                  <a:lnTo>
                    <a:pt x="7" y="29"/>
                  </a:lnTo>
                  <a:lnTo>
                    <a:pt x="5"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4" name="Freeform 307"/>
            <p:cNvSpPr/>
            <p:nvPr/>
          </p:nvSpPr>
          <p:spPr bwMode="auto">
            <a:xfrm>
              <a:off x="3921125" y="2273301"/>
              <a:ext cx="28575" cy="22225"/>
            </a:xfrm>
            <a:custGeom>
              <a:avLst/>
              <a:gdLst>
                <a:gd name="T0" fmla="*/ 0 w 53"/>
                <a:gd name="T1" fmla="*/ 10 h 42"/>
                <a:gd name="T2" fmla="*/ 53 w 53"/>
                <a:gd name="T3" fmla="*/ 0 h 42"/>
                <a:gd name="T4" fmla="*/ 19 w 53"/>
                <a:gd name="T5" fmla="*/ 42 h 42"/>
                <a:gd name="T6" fmla="*/ 19 w 53"/>
                <a:gd name="T7" fmla="*/ 31 h 42"/>
                <a:gd name="T8" fmla="*/ 9 w 53"/>
                <a:gd name="T9" fmla="*/ 14 h 42"/>
                <a:gd name="T10" fmla="*/ 0 w 53"/>
                <a:gd name="T11" fmla="*/ 10 h 42"/>
              </a:gdLst>
              <a:ahLst/>
              <a:cxnLst>
                <a:cxn ang="0">
                  <a:pos x="T0" y="T1"/>
                </a:cxn>
                <a:cxn ang="0">
                  <a:pos x="T2" y="T3"/>
                </a:cxn>
                <a:cxn ang="0">
                  <a:pos x="T4" y="T5"/>
                </a:cxn>
                <a:cxn ang="0">
                  <a:pos x="T6" y="T7"/>
                </a:cxn>
                <a:cxn ang="0">
                  <a:pos x="T8" y="T9"/>
                </a:cxn>
                <a:cxn ang="0">
                  <a:pos x="T10" y="T11"/>
                </a:cxn>
              </a:cxnLst>
              <a:rect l="0" t="0" r="r" b="b"/>
              <a:pathLst>
                <a:path w="53" h="42" extrusionOk="0">
                  <a:moveTo>
                    <a:pt x="0" y="10"/>
                  </a:moveTo>
                  <a:lnTo>
                    <a:pt x="53" y="0"/>
                  </a:lnTo>
                  <a:lnTo>
                    <a:pt x="19" y="42"/>
                  </a:lnTo>
                  <a:lnTo>
                    <a:pt x="19" y="31"/>
                  </a:lnTo>
                  <a:lnTo>
                    <a:pt x="9" y="14"/>
                  </a:lnTo>
                  <a:lnTo>
                    <a:pt x="0" y="1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5" name="Freeform 308"/>
            <p:cNvSpPr/>
            <p:nvPr/>
          </p:nvSpPr>
          <p:spPr bwMode="auto">
            <a:xfrm>
              <a:off x="4170363" y="2084388"/>
              <a:ext cx="28575" cy="19050"/>
            </a:xfrm>
            <a:custGeom>
              <a:avLst/>
              <a:gdLst>
                <a:gd name="T0" fmla="*/ 0 w 55"/>
                <a:gd name="T1" fmla="*/ 0 h 36"/>
                <a:gd name="T2" fmla="*/ 55 w 55"/>
                <a:gd name="T3" fmla="*/ 4 h 36"/>
                <a:gd name="T4" fmla="*/ 10 w 55"/>
                <a:gd name="T5" fmla="*/ 36 h 36"/>
                <a:gd name="T6" fmla="*/ 13 w 55"/>
                <a:gd name="T7" fmla="*/ 26 h 36"/>
                <a:gd name="T8" fmla="*/ 7 w 55"/>
                <a:gd name="T9" fmla="*/ 7 h 36"/>
                <a:gd name="T10" fmla="*/ 0 w 55"/>
                <a:gd name="T11" fmla="*/ 0 h 36"/>
              </a:gdLst>
              <a:ahLst/>
              <a:cxnLst>
                <a:cxn ang="0">
                  <a:pos x="T0" y="T1"/>
                </a:cxn>
                <a:cxn ang="0">
                  <a:pos x="T2" y="T3"/>
                </a:cxn>
                <a:cxn ang="0">
                  <a:pos x="T4" y="T5"/>
                </a:cxn>
                <a:cxn ang="0">
                  <a:pos x="T6" y="T7"/>
                </a:cxn>
                <a:cxn ang="0">
                  <a:pos x="T8" y="T9"/>
                </a:cxn>
                <a:cxn ang="0">
                  <a:pos x="T10" y="T11"/>
                </a:cxn>
              </a:cxnLst>
              <a:rect l="0" t="0" r="r" b="b"/>
              <a:pathLst>
                <a:path w="55" h="36" extrusionOk="0">
                  <a:moveTo>
                    <a:pt x="0" y="0"/>
                  </a:moveTo>
                  <a:lnTo>
                    <a:pt x="55" y="4"/>
                  </a:lnTo>
                  <a:lnTo>
                    <a:pt x="10" y="36"/>
                  </a:lnTo>
                  <a:lnTo>
                    <a:pt x="13" y="26"/>
                  </a:lnTo>
                  <a:lnTo>
                    <a:pt x="7"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6" name="Freeform 309"/>
            <p:cNvSpPr/>
            <p:nvPr/>
          </p:nvSpPr>
          <p:spPr bwMode="auto">
            <a:xfrm>
              <a:off x="4679950" y="2030413"/>
              <a:ext cx="26988" cy="19050"/>
            </a:xfrm>
            <a:custGeom>
              <a:avLst/>
              <a:gdLst>
                <a:gd name="T0" fmla="*/ 4 w 53"/>
                <a:gd name="T1" fmla="*/ 0 h 37"/>
                <a:gd name="T2" fmla="*/ 53 w 53"/>
                <a:gd name="T3" fmla="*/ 24 h 37"/>
                <a:gd name="T4" fmla="*/ 0 w 53"/>
                <a:gd name="T5" fmla="*/ 37 h 37"/>
                <a:gd name="T6" fmla="*/ 6 w 53"/>
                <a:gd name="T7" fmla="*/ 30 h 37"/>
                <a:gd name="T8" fmla="*/ 9 w 53"/>
                <a:gd name="T9" fmla="*/ 10 h 37"/>
                <a:gd name="T10" fmla="*/ 4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4" y="0"/>
                  </a:moveTo>
                  <a:lnTo>
                    <a:pt x="53" y="24"/>
                  </a:lnTo>
                  <a:lnTo>
                    <a:pt x="0" y="37"/>
                  </a:lnTo>
                  <a:lnTo>
                    <a:pt x="6" y="30"/>
                  </a:lnTo>
                  <a:lnTo>
                    <a:pt x="9" y="10"/>
                  </a:lnTo>
                  <a:lnTo>
                    <a:pt x="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7" name="Freeform 310"/>
            <p:cNvSpPr/>
            <p:nvPr/>
          </p:nvSpPr>
          <p:spPr bwMode="auto">
            <a:xfrm>
              <a:off x="4989513" y="2122488"/>
              <a:ext cx="28575" cy="20638"/>
            </a:xfrm>
            <a:custGeom>
              <a:avLst/>
              <a:gdLst>
                <a:gd name="T0" fmla="*/ 16 w 54"/>
                <a:gd name="T1" fmla="*/ 0 h 39"/>
                <a:gd name="T2" fmla="*/ 54 w 54"/>
                <a:gd name="T3" fmla="*/ 39 h 39"/>
                <a:gd name="T4" fmla="*/ 0 w 54"/>
                <a:gd name="T5" fmla="*/ 35 h 39"/>
                <a:gd name="T6" fmla="*/ 8 w 54"/>
                <a:gd name="T7" fmla="*/ 29 h 39"/>
                <a:gd name="T8" fmla="*/ 17 w 54"/>
                <a:gd name="T9" fmla="*/ 10 h 39"/>
                <a:gd name="T10" fmla="*/ 16 w 54"/>
                <a:gd name="T11" fmla="*/ 0 h 39"/>
              </a:gdLst>
              <a:ahLst/>
              <a:cxnLst>
                <a:cxn ang="0">
                  <a:pos x="T0" y="T1"/>
                </a:cxn>
                <a:cxn ang="0">
                  <a:pos x="T2" y="T3"/>
                </a:cxn>
                <a:cxn ang="0">
                  <a:pos x="T4" y="T5"/>
                </a:cxn>
                <a:cxn ang="0">
                  <a:pos x="T6" y="T7"/>
                </a:cxn>
                <a:cxn ang="0">
                  <a:pos x="T8" y="T9"/>
                </a:cxn>
                <a:cxn ang="0">
                  <a:pos x="T10" y="T11"/>
                </a:cxn>
              </a:cxnLst>
              <a:rect l="0" t="0" r="r" b="b"/>
              <a:pathLst>
                <a:path w="54" h="39" extrusionOk="0">
                  <a:moveTo>
                    <a:pt x="16" y="0"/>
                  </a:moveTo>
                  <a:lnTo>
                    <a:pt x="54" y="39"/>
                  </a:lnTo>
                  <a:lnTo>
                    <a:pt x="0" y="35"/>
                  </a:lnTo>
                  <a:lnTo>
                    <a:pt x="8" y="29"/>
                  </a:lnTo>
                  <a:lnTo>
                    <a:pt x="17" y="10"/>
                  </a:lnTo>
                  <a:lnTo>
                    <a:pt x="1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8" name="Freeform 311"/>
            <p:cNvSpPr/>
            <p:nvPr/>
          </p:nvSpPr>
          <p:spPr bwMode="auto">
            <a:xfrm>
              <a:off x="5273675" y="2316163"/>
              <a:ext cx="28575" cy="19050"/>
            </a:xfrm>
            <a:custGeom>
              <a:avLst/>
              <a:gdLst>
                <a:gd name="T0" fmla="*/ 13 w 55"/>
                <a:gd name="T1" fmla="*/ 0 h 36"/>
                <a:gd name="T2" fmla="*/ 55 w 55"/>
                <a:gd name="T3" fmla="*/ 36 h 36"/>
                <a:gd name="T4" fmla="*/ 0 w 55"/>
                <a:gd name="T5" fmla="*/ 36 h 36"/>
                <a:gd name="T6" fmla="*/ 9 w 55"/>
                <a:gd name="T7" fmla="*/ 29 h 36"/>
                <a:gd name="T8" fmla="*/ 14 w 55"/>
                <a:gd name="T9" fmla="*/ 10 h 36"/>
                <a:gd name="T10" fmla="*/ 13 w 55"/>
                <a:gd name="T11" fmla="*/ 0 h 36"/>
              </a:gdLst>
              <a:ahLst/>
              <a:cxnLst>
                <a:cxn ang="0">
                  <a:pos x="T0" y="T1"/>
                </a:cxn>
                <a:cxn ang="0">
                  <a:pos x="T2" y="T3"/>
                </a:cxn>
                <a:cxn ang="0">
                  <a:pos x="T4" y="T5"/>
                </a:cxn>
                <a:cxn ang="0">
                  <a:pos x="T6" y="T7"/>
                </a:cxn>
                <a:cxn ang="0">
                  <a:pos x="T8" y="T9"/>
                </a:cxn>
                <a:cxn ang="0">
                  <a:pos x="T10" y="T11"/>
                </a:cxn>
              </a:cxnLst>
              <a:rect l="0" t="0" r="r" b="b"/>
              <a:pathLst>
                <a:path w="55" h="36" extrusionOk="0">
                  <a:moveTo>
                    <a:pt x="13" y="0"/>
                  </a:moveTo>
                  <a:lnTo>
                    <a:pt x="55" y="36"/>
                  </a:lnTo>
                  <a:lnTo>
                    <a:pt x="0" y="36"/>
                  </a:lnTo>
                  <a:lnTo>
                    <a:pt x="9" y="29"/>
                  </a:lnTo>
                  <a:lnTo>
                    <a:pt x="14" y="10"/>
                  </a:lnTo>
                  <a:lnTo>
                    <a:pt x="1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9" name="Freeform 312"/>
            <p:cNvSpPr/>
            <p:nvPr/>
          </p:nvSpPr>
          <p:spPr bwMode="auto">
            <a:xfrm>
              <a:off x="5556250" y="2354263"/>
              <a:ext cx="28575" cy="20638"/>
            </a:xfrm>
            <a:custGeom>
              <a:avLst/>
              <a:gdLst>
                <a:gd name="T0" fmla="*/ 0 w 52"/>
                <a:gd name="T1" fmla="*/ 0 h 38"/>
                <a:gd name="T2" fmla="*/ 52 w 52"/>
                <a:gd name="T3" fmla="*/ 19 h 38"/>
                <a:gd name="T4" fmla="*/ 0 w 52"/>
                <a:gd name="T5" fmla="*/ 38 h 38"/>
                <a:gd name="T6" fmla="*/ 5 w 52"/>
                <a:gd name="T7" fmla="*/ 29 h 38"/>
                <a:gd name="T8" fmla="*/ 5 w 52"/>
                <a:gd name="T9" fmla="*/ 9 h 38"/>
                <a:gd name="T10" fmla="*/ 0 w 52"/>
                <a:gd name="T11" fmla="*/ 0 h 38"/>
              </a:gdLst>
              <a:ahLst/>
              <a:cxnLst>
                <a:cxn ang="0">
                  <a:pos x="T0" y="T1"/>
                </a:cxn>
                <a:cxn ang="0">
                  <a:pos x="T2" y="T3"/>
                </a:cxn>
                <a:cxn ang="0">
                  <a:pos x="T4" y="T5"/>
                </a:cxn>
                <a:cxn ang="0">
                  <a:pos x="T6" y="T7"/>
                </a:cxn>
                <a:cxn ang="0">
                  <a:pos x="T8" y="T9"/>
                </a:cxn>
                <a:cxn ang="0">
                  <a:pos x="T10" y="T11"/>
                </a:cxn>
              </a:cxnLst>
              <a:rect l="0" t="0" r="r" b="b"/>
              <a:pathLst>
                <a:path w="52" h="38" extrusionOk="0">
                  <a:moveTo>
                    <a:pt x="0" y="0"/>
                  </a:moveTo>
                  <a:lnTo>
                    <a:pt x="52" y="19"/>
                  </a:lnTo>
                  <a:lnTo>
                    <a:pt x="0" y="38"/>
                  </a:lnTo>
                  <a:lnTo>
                    <a:pt x="5" y="29"/>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0" name="Freeform 313"/>
            <p:cNvSpPr/>
            <p:nvPr/>
          </p:nvSpPr>
          <p:spPr bwMode="auto">
            <a:xfrm>
              <a:off x="3422650" y="1973263"/>
              <a:ext cx="2519363" cy="309563"/>
            </a:xfrm>
            <a:custGeom>
              <a:avLst/>
              <a:gdLst>
                <a:gd name="T0" fmla="*/ 0 w 4760"/>
                <a:gd name="T1" fmla="*/ 438 h 587"/>
                <a:gd name="T2" fmla="*/ 95 w 4760"/>
                <a:gd name="T3" fmla="*/ 436 h 587"/>
                <a:gd name="T4" fmla="*/ 323 w 4760"/>
                <a:gd name="T5" fmla="*/ 418 h 587"/>
                <a:gd name="T6" fmla="*/ 432 w 4760"/>
                <a:gd name="T7" fmla="*/ 402 h 587"/>
                <a:gd name="T8" fmla="*/ 693 w 4760"/>
                <a:gd name="T9" fmla="*/ 354 h 587"/>
                <a:gd name="T10" fmla="*/ 804 w 4760"/>
                <a:gd name="T11" fmla="*/ 327 h 587"/>
                <a:gd name="T12" fmla="*/ 872 w 4760"/>
                <a:gd name="T13" fmla="*/ 310 h 587"/>
                <a:gd name="T14" fmla="*/ 1008 w 4760"/>
                <a:gd name="T15" fmla="*/ 265 h 587"/>
                <a:gd name="T16" fmla="*/ 1207 w 4760"/>
                <a:gd name="T17" fmla="*/ 189 h 587"/>
                <a:gd name="T18" fmla="*/ 1322 w 4760"/>
                <a:gd name="T19" fmla="*/ 147 h 587"/>
                <a:gd name="T20" fmla="*/ 1439 w 4760"/>
                <a:gd name="T21" fmla="*/ 111 h 587"/>
                <a:gd name="T22" fmla="*/ 1682 w 4760"/>
                <a:gd name="T23" fmla="*/ 50 h 587"/>
                <a:gd name="T24" fmla="*/ 1937 w 4760"/>
                <a:gd name="T25" fmla="*/ 13 h 587"/>
                <a:gd name="T26" fmla="*/ 2198 w 4760"/>
                <a:gd name="T27" fmla="*/ 0 h 587"/>
                <a:gd name="T28" fmla="*/ 2328 w 4760"/>
                <a:gd name="T29" fmla="*/ 4 h 587"/>
                <a:gd name="T30" fmla="*/ 2420 w 4760"/>
                <a:gd name="T31" fmla="*/ 7 h 587"/>
                <a:gd name="T32" fmla="*/ 2585 w 4760"/>
                <a:gd name="T33" fmla="*/ 27 h 587"/>
                <a:gd name="T34" fmla="*/ 2731 w 4760"/>
                <a:gd name="T35" fmla="*/ 65 h 587"/>
                <a:gd name="T36" fmla="*/ 2863 w 4760"/>
                <a:gd name="T37" fmla="*/ 115 h 587"/>
                <a:gd name="T38" fmla="*/ 3048 w 4760"/>
                <a:gd name="T39" fmla="*/ 209 h 587"/>
                <a:gd name="T40" fmla="*/ 3294 w 4760"/>
                <a:gd name="T41" fmla="*/ 357 h 587"/>
                <a:gd name="T42" fmla="*/ 3434 w 4760"/>
                <a:gd name="T43" fmla="*/ 433 h 587"/>
                <a:gd name="T44" fmla="*/ 3483 w 4760"/>
                <a:gd name="T45" fmla="*/ 462 h 587"/>
                <a:gd name="T46" fmla="*/ 3583 w 4760"/>
                <a:gd name="T47" fmla="*/ 508 h 587"/>
                <a:gd name="T48" fmla="*/ 3684 w 4760"/>
                <a:gd name="T49" fmla="*/ 538 h 587"/>
                <a:gd name="T50" fmla="*/ 3786 w 4760"/>
                <a:gd name="T51" fmla="*/ 559 h 587"/>
                <a:gd name="T52" fmla="*/ 3943 w 4760"/>
                <a:gd name="T53" fmla="*/ 572 h 587"/>
                <a:gd name="T54" fmla="*/ 4168 w 4760"/>
                <a:gd name="T55" fmla="*/ 575 h 587"/>
                <a:gd name="T56" fmla="*/ 4290 w 4760"/>
                <a:gd name="T57" fmla="*/ 576 h 587"/>
                <a:gd name="T58" fmla="*/ 4527 w 4760"/>
                <a:gd name="T59" fmla="*/ 580 h 587"/>
                <a:gd name="T60" fmla="*/ 4760 w 4760"/>
                <a:gd name="T6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60" h="587" extrusionOk="0">
                  <a:moveTo>
                    <a:pt x="0" y="438"/>
                  </a:moveTo>
                  <a:lnTo>
                    <a:pt x="95" y="436"/>
                  </a:lnTo>
                  <a:lnTo>
                    <a:pt x="323" y="418"/>
                  </a:lnTo>
                  <a:lnTo>
                    <a:pt x="432" y="402"/>
                  </a:lnTo>
                  <a:lnTo>
                    <a:pt x="693" y="354"/>
                  </a:lnTo>
                  <a:lnTo>
                    <a:pt x="804" y="327"/>
                  </a:lnTo>
                  <a:lnTo>
                    <a:pt x="872" y="310"/>
                  </a:lnTo>
                  <a:lnTo>
                    <a:pt x="1008" y="265"/>
                  </a:lnTo>
                  <a:lnTo>
                    <a:pt x="1207" y="189"/>
                  </a:lnTo>
                  <a:lnTo>
                    <a:pt x="1322" y="147"/>
                  </a:lnTo>
                  <a:lnTo>
                    <a:pt x="1439" y="111"/>
                  </a:lnTo>
                  <a:lnTo>
                    <a:pt x="1682" y="50"/>
                  </a:lnTo>
                  <a:lnTo>
                    <a:pt x="1937" y="13"/>
                  </a:lnTo>
                  <a:lnTo>
                    <a:pt x="2198" y="0"/>
                  </a:lnTo>
                  <a:lnTo>
                    <a:pt x="2328" y="4"/>
                  </a:lnTo>
                  <a:lnTo>
                    <a:pt x="2420" y="7"/>
                  </a:lnTo>
                  <a:lnTo>
                    <a:pt x="2585" y="27"/>
                  </a:lnTo>
                  <a:lnTo>
                    <a:pt x="2731" y="65"/>
                  </a:lnTo>
                  <a:lnTo>
                    <a:pt x="2863" y="115"/>
                  </a:lnTo>
                  <a:lnTo>
                    <a:pt x="3048" y="209"/>
                  </a:lnTo>
                  <a:lnTo>
                    <a:pt x="3294" y="357"/>
                  </a:lnTo>
                  <a:lnTo>
                    <a:pt x="3434" y="433"/>
                  </a:lnTo>
                  <a:lnTo>
                    <a:pt x="3483" y="462"/>
                  </a:lnTo>
                  <a:lnTo>
                    <a:pt x="3583" y="508"/>
                  </a:lnTo>
                  <a:lnTo>
                    <a:pt x="3684" y="538"/>
                  </a:lnTo>
                  <a:lnTo>
                    <a:pt x="3786" y="559"/>
                  </a:lnTo>
                  <a:lnTo>
                    <a:pt x="3943" y="572"/>
                  </a:lnTo>
                  <a:lnTo>
                    <a:pt x="4168" y="575"/>
                  </a:lnTo>
                  <a:lnTo>
                    <a:pt x="4290" y="576"/>
                  </a:lnTo>
                  <a:lnTo>
                    <a:pt x="4527" y="580"/>
                  </a:lnTo>
                  <a:lnTo>
                    <a:pt x="4760" y="587"/>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11" name="Freeform 314"/>
            <p:cNvSpPr/>
            <p:nvPr/>
          </p:nvSpPr>
          <p:spPr bwMode="auto">
            <a:xfrm>
              <a:off x="3570288" y="2185988"/>
              <a:ext cx="28575" cy="20638"/>
            </a:xfrm>
            <a:custGeom>
              <a:avLst/>
              <a:gdLst>
                <a:gd name="T0" fmla="*/ 0 w 53"/>
                <a:gd name="T1" fmla="*/ 0 h 38"/>
                <a:gd name="T2" fmla="*/ 53 w 53"/>
                <a:gd name="T3" fmla="*/ 13 h 38"/>
                <a:gd name="T4" fmla="*/ 4 w 53"/>
                <a:gd name="T5" fmla="*/ 38 h 38"/>
                <a:gd name="T6" fmla="*/ 8 w 53"/>
                <a:gd name="T7" fmla="*/ 29 h 38"/>
                <a:gd name="T8" fmla="*/ 5 w 53"/>
                <a:gd name="T9" fmla="*/ 9 h 38"/>
                <a:gd name="T10" fmla="*/ 0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0" y="0"/>
                  </a:moveTo>
                  <a:lnTo>
                    <a:pt x="53" y="13"/>
                  </a:lnTo>
                  <a:lnTo>
                    <a:pt x="4" y="38"/>
                  </a:lnTo>
                  <a:lnTo>
                    <a:pt x="8" y="29"/>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2" name="Freeform 315"/>
            <p:cNvSpPr/>
            <p:nvPr/>
          </p:nvSpPr>
          <p:spPr bwMode="auto">
            <a:xfrm>
              <a:off x="3824288" y="2141538"/>
              <a:ext cx="28575" cy="19050"/>
            </a:xfrm>
            <a:custGeom>
              <a:avLst/>
              <a:gdLst>
                <a:gd name="T0" fmla="*/ 0 w 55"/>
                <a:gd name="T1" fmla="*/ 0 h 38"/>
                <a:gd name="T2" fmla="*/ 55 w 55"/>
                <a:gd name="T3" fmla="*/ 7 h 38"/>
                <a:gd name="T4" fmla="*/ 10 w 55"/>
                <a:gd name="T5" fmla="*/ 38 h 38"/>
                <a:gd name="T6" fmla="*/ 13 w 55"/>
                <a:gd name="T7" fmla="*/ 28 h 38"/>
                <a:gd name="T8" fmla="*/ 7 w 55"/>
                <a:gd name="T9" fmla="*/ 9 h 38"/>
                <a:gd name="T10" fmla="*/ 0 w 55"/>
                <a:gd name="T11" fmla="*/ 0 h 38"/>
              </a:gdLst>
              <a:ahLst/>
              <a:cxnLst>
                <a:cxn ang="0">
                  <a:pos x="T0" y="T1"/>
                </a:cxn>
                <a:cxn ang="0">
                  <a:pos x="T2" y="T3"/>
                </a:cxn>
                <a:cxn ang="0">
                  <a:pos x="T4" y="T5"/>
                </a:cxn>
                <a:cxn ang="0">
                  <a:pos x="T6" y="T7"/>
                </a:cxn>
                <a:cxn ang="0">
                  <a:pos x="T8" y="T9"/>
                </a:cxn>
                <a:cxn ang="0">
                  <a:pos x="T10" y="T11"/>
                </a:cxn>
              </a:cxnLst>
              <a:rect l="0" t="0" r="r" b="b"/>
              <a:pathLst>
                <a:path w="55" h="38" extrusionOk="0">
                  <a:moveTo>
                    <a:pt x="0" y="0"/>
                  </a:moveTo>
                  <a:lnTo>
                    <a:pt x="55" y="7"/>
                  </a:lnTo>
                  <a:lnTo>
                    <a:pt x="10" y="38"/>
                  </a:lnTo>
                  <a:lnTo>
                    <a:pt x="13" y="28"/>
                  </a:lnTo>
                  <a:lnTo>
                    <a:pt x="7"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3" name="Freeform 316"/>
            <p:cNvSpPr/>
            <p:nvPr/>
          </p:nvSpPr>
          <p:spPr bwMode="auto">
            <a:xfrm>
              <a:off x="4098925" y="2047876"/>
              <a:ext cx="28575" cy="19050"/>
            </a:xfrm>
            <a:custGeom>
              <a:avLst/>
              <a:gdLst>
                <a:gd name="T0" fmla="*/ 0 w 54"/>
                <a:gd name="T1" fmla="*/ 0 h 36"/>
                <a:gd name="T2" fmla="*/ 54 w 54"/>
                <a:gd name="T3" fmla="*/ 2 h 36"/>
                <a:gd name="T4" fmla="*/ 11 w 54"/>
                <a:gd name="T5" fmla="*/ 36 h 36"/>
                <a:gd name="T6" fmla="*/ 14 w 54"/>
                <a:gd name="T7" fmla="*/ 26 h 36"/>
                <a:gd name="T8" fmla="*/ 7 w 54"/>
                <a:gd name="T9" fmla="*/ 8 h 36"/>
                <a:gd name="T10" fmla="*/ 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0" y="0"/>
                  </a:moveTo>
                  <a:lnTo>
                    <a:pt x="54" y="2"/>
                  </a:lnTo>
                  <a:lnTo>
                    <a:pt x="11" y="36"/>
                  </a:lnTo>
                  <a:lnTo>
                    <a:pt x="14" y="26"/>
                  </a:lnTo>
                  <a:lnTo>
                    <a:pt x="7"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4" name="Freeform 317"/>
            <p:cNvSpPr/>
            <p:nvPr/>
          </p:nvSpPr>
          <p:spPr bwMode="auto">
            <a:xfrm>
              <a:off x="4632325" y="1963738"/>
              <a:ext cx="26988" cy="20638"/>
            </a:xfrm>
            <a:custGeom>
              <a:avLst/>
              <a:gdLst>
                <a:gd name="T0" fmla="*/ 1 w 52"/>
                <a:gd name="T1" fmla="*/ 0 h 37"/>
                <a:gd name="T2" fmla="*/ 52 w 52"/>
                <a:gd name="T3" fmla="*/ 20 h 37"/>
                <a:gd name="T4" fmla="*/ 0 w 52"/>
                <a:gd name="T5" fmla="*/ 37 h 37"/>
                <a:gd name="T6" fmla="*/ 6 w 52"/>
                <a:gd name="T7" fmla="*/ 29 h 37"/>
                <a:gd name="T8" fmla="*/ 6 w 52"/>
                <a:gd name="T9" fmla="*/ 10 h 37"/>
                <a:gd name="T10" fmla="*/ 1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1" y="0"/>
                  </a:moveTo>
                  <a:lnTo>
                    <a:pt x="52" y="20"/>
                  </a:lnTo>
                  <a:lnTo>
                    <a:pt x="0" y="37"/>
                  </a:lnTo>
                  <a:lnTo>
                    <a:pt x="6" y="29"/>
                  </a:lnTo>
                  <a:lnTo>
                    <a:pt x="6" y="10"/>
                  </a:lnTo>
                  <a:lnTo>
                    <a:pt x="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5" name="Freeform 318"/>
            <p:cNvSpPr/>
            <p:nvPr/>
          </p:nvSpPr>
          <p:spPr bwMode="auto">
            <a:xfrm>
              <a:off x="5216525" y="2182813"/>
              <a:ext cx="26988" cy="22225"/>
            </a:xfrm>
            <a:custGeom>
              <a:avLst/>
              <a:gdLst>
                <a:gd name="T0" fmla="*/ 19 w 53"/>
                <a:gd name="T1" fmla="*/ 0 h 42"/>
                <a:gd name="T2" fmla="*/ 53 w 53"/>
                <a:gd name="T3" fmla="*/ 42 h 42"/>
                <a:gd name="T4" fmla="*/ 0 w 53"/>
                <a:gd name="T5" fmla="*/ 33 h 42"/>
                <a:gd name="T6" fmla="*/ 9 w 53"/>
                <a:gd name="T7" fmla="*/ 27 h 42"/>
                <a:gd name="T8" fmla="*/ 19 w 53"/>
                <a:gd name="T9" fmla="*/ 11 h 42"/>
                <a:gd name="T10" fmla="*/ 19 w 53"/>
                <a:gd name="T11" fmla="*/ 0 h 42"/>
              </a:gdLst>
              <a:ahLst/>
              <a:cxnLst>
                <a:cxn ang="0">
                  <a:pos x="T0" y="T1"/>
                </a:cxn>
                <a:cxn ang="0">
                  <a:pos x="T2" y="T3"/>
                </a:cxn>
                <a:cxn ang="0">
                  <a:pos x="T4" y="T5"/>
                </a:cxn>
                <a:cxn ang="0">
                  <a:pos x="T6" y="T7"/>
                </a:cxn>
                <a:cxn ang="0">
                  <a:pos x="T8" y="T9"/>
                </a:cxn>
                <a:cxn ang="0">
                  <a:pos x="T10" y="T11"/>
                </a:cxn>
              </a:cxnLst>
              <a:rect l="0" t="0" r="r" b="b"/>
              <a:pathLst>
                <a:path w="53" h="42" extrusionOk="0">
                  <a:moveTo>
                    <a:pt x="19" y="0"/>
                  </a:moveTo>
                  <a:lnTo>
                    <a:pt x="53" y="42"/>
                  </a:lnTo>
                  <a:lnTo>
                    <a:pt x="0" y="33"/>
                  </a:lnTo>
                  <a:lnTo>
                    <a:pt x="9" y="27"/>
                  </a:lnTo>
                  <a:lnTo>
                    <a:pt x="19" y="11"/>
                  </a:lnTo>
                  <a:lnTo>
                    <a:pt x="19"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6" name="Freeform 319"/>
            <p:cNvSpPr/>
            <p:nvPr/>
          </p:nvSpPr>
          <p:spPr bwMode="auto">
            <a:xfrm>
              <a:off x="5670550" y="2266951"/>
              <a:ext cx="28575" cy="19050"/>
            </a:xfrm>
            <a:custGeom>
              <a:avLst/>
              <a:gdLst>
                <a:gd name="T0" fmla="*/ 1 w 52"/>
                <a:gd name="T1" fmla="*/ 0 h 37"/>
                <a:gd name="T2" fmla="*/ 52 w 52"/>
                <a:gd name="T3" fmla="*/ 20 h 37"/>
                <a:gd name="T4" fmla="*/ 0 w 52"/>
                <a:gd name="T5" fmla="*/ 37 h 37"/>
                <a:gd name="T6" fmla="*/ 5 w 52"/>
                <a:gd name="T7" fmla="*/ 29 h 37"/>
                <a:gd name="T8" fmla="*/ 5 w 52"/>
                <a:gd name="T9" fmla="*/ 10 h 37"/>
                <a:gd name="T10" fmla="*/ 1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1" y="0"/>
                  </a:moveTo>
                  <a:lnTo>
                    <a:pt x="52" y="20"/>
                  </a:lnTo>
                  <a:lnTo>
                    <a:pt x="0" y="37"/>
                  </a:lnTo>
                  <a:lnTo>
                    <a:pt x="5" y="29"/>
                  </a:lnTo>
                  <a:lnTo>
                    <a:pt x="5" y="10"/>
                  </a:lnTo>
                  <a:lnTo>
                    <a:pt x="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7" name="Freeform 320"/>
            <p:cNvSpPr/>
            <p:nvPr/>
          </p:nvSpPr>
          <p:spPr bwMode="auto">
            <a:xfrm>
              <a:off x="3457575" y="1901826"/>
              <a:ext cx="2484438" cy="282575"/>
            </a:xfrm>
            <a:custGeom>
              <a:avLst/>
              <a:gdLst>
                <a:gd name="T0" fmla="*/ 0 w 4694"/>
                <a:gd name="T1" fmla="*/ 309 h 535"/>
                <a:gd name="T2" fmla="*/ 58 w 4694"/>
                <a:gd name="T3" fmla="*/ 302 h 535"/>
                <a:gd name="T4" fmla="*/ 525 w 4694"/>
                <a:gd name="T5" fmla="*/ 247 h 535"/>
                <a:gd name="T6" fmla="*/ 706 w 4694"/>
                <a:gd name="T7" fmla="*/ 218 h 535"/>
                <a:gd name="T8" fmla="*/ 830 w 4694"/>
                <a:gd name="T9" fmla="*/ 192 h 535"/>
                <a:gd name="T10" fmla="*/ 1022 w 4694"/>
                <a:gd name="T11" fmla="*/ 139 h 535"/>
                <a:gd name="T12" fmla="*/ 1124 w 4694"/>
                <a:gd name="T13" fmla="*/ 113 h 535"/>
                <a:gd name="T14" fmla="*/ 1232 w 4694"/>
                <a:gd name="T15" fmla="*/ 87 h 535"/>
                <a:gd name="T16" fmla="*/ 1397 w 4694"/>
                <a:gd name="T17" fmla="*/ 48 h 535"/>
                <a:gd name="T18" fmla="*/ 1518 w 4694"/>
                <a:gd name="T19" fmla="*/ 25 h 535"/>
                <a:gd name="T20" fmla="*/ 1585 w 4694"/>
                <a:gd name="T21" fmla="*/ 18 h 535"/>
                <a:gd name="T22" fmla="*/ 1727 w 4694"/>
                <a:gd name="T23" fmla="*/ 5 h 535"/>
                <a:gd name="T24" fmla="*/ 2051 w 4694"/>
                <a:gd name="T25" fmla="*/ 0 h 535"/>
                <a:gd name="T26" fmla="*/ 2208 w 4694"/>
                <a:gd name="T27" fmla="*/ 7 h 535"/>
                <a:gd name="T28" fmla="*/ 2361 w 4694"/>
                <a:gd name="T29" fmla="*/ 17 h 535"/>
                <a:gd name="T30" fmla="*/ 2586 w 4694"/>
                <a:gd name="T31" fmla="*/ 43 h 535"/>
                <a:gd name="T32" fmla="*/ 2735 w 4694"/>
                <a:gd name="T33" fmla="*/ 72 h 535"/>
                <a:gd name="T34" fmla="*/ 2812 w 4694"/>
                <a:gd name="T35" fmla="*/ 92 h 535"/>
                <a:gd name="T36" fmla="*/ 2889 w 4694"/>
                <a:gd name="T37" fmla="*/ 116 h 535"/>
                <a:gd name="T38" fmla="*/ 3048 w 4694"/>
                <a:gd name="T39" fmla="*/ 182 h 535"/>
                <a:gd name="T40" fmla="*/ 3205 w 4694"/>
                <a:gd name="T41" fmla="*/ 257 h 535"/>
                <a:gd name="T42" fmla="*/ 3353 w 4694"/>
                <a:gd name="T43" fmla="*/ 326 h 535"/>
                <a:gd name="T44" fmla="*/ 3421 w 4694"/>
                <a:gd name="T45" fmla="*/ 351 h 535"/>
                <a:gd name="T46" fmla="*/ 3542 w 4694"/>
                <a:gd name="T47" fmla="*/ 393 h 535"/>
                <a:gd name="T48" fmla="*/ 3743 w 4694"/>
                <a:gd name="T49" fmla="*/ 446 h 535"/>
                <a:gd name="T50" fmla="*/ 3860 w 4694"/>
                <a:gd name="T51" fmla="*/ 468 h 535"/>
                <a:gd name="T52" fmla="*/ 3996 w 4694"/>
                <a:gd name="T53" fmla="*/ 488 h 535"/>
                <a:gd name="T54" fmla="*/ 4301 w 4694"/>
                <a:gd name="T55" fmla="*/ 512 h 535"/>
                <a:gd name="T56" fmla="*/ 4415 w 4694"/>
                <a:gd name="T57" fmla="*/ 521 h 535"/>
                <a:gd name="T58" fmla="*/ 4621 w 4694"/>
                <a:gd name="T59" fmla="*/ 534 h 535"/>
                <a:gd name="T60" fmla="*/ 4694 w 4694"/>
                <a:gd name="T6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94" h="535" extrusionOk="0">
                  <a:moveTo>
                    <a:pt x="0" y="309"/>
                  </a:moveTo>
                  <a:lnTo>
                    <a:pt x="58" y="302"/>
                  </a:lnTo>
                  <a:lnTo>
                    <a:pt x="525" y="247"/>
                  </a:lnTo>
                  <a:lnTo>
                    <a:pt x="706" y="218"/>
                  </a:lnTo>
                  <a:lnTo>
                    <a:pt x="830" y="192"/>
                  </a:lnTo>
                  <a:lnTo>
                    <a:pt x="1022" y="139"/>
                  </a:lnTo>
                  <a:lnTo>
                    <a:pt x="1124" y="113"/>
                  </a:lnTo>
                  <a:lnTo>
                    <a:pt x="1232" y="87"/>
                  </a:lnTo>
                  <a:lnTo>
                    <a:pt x="1397" y="48"/>
                  </a:lnTo>
                  <a:lnTo>
                    <a:pt x="1518" y="25"/>
                  </a:lnTo>
                  <a:lnTo>
                    <a:pt x="1585" y="18"/>
                  </a:lnTo>
                  <a:lnTo>
                    <a:pt x="1727" y="5"/>
                  </a:lnTo>
                  <a:lnTo>
                    <a:pt x="2051" y="0"/>
                  </a:lnTo>
                  <a:lnTo>
                    <a:pt x="2208" y="7"/>
                  </a:lnTo>
                  <a:lnTo>
                    <a:pt x="2361" y="17"/>
                  </a:lnTo>
                  <a:lnTo>
                    <a:pt x="2586" y="43"/>
                  </a:lnTo>
                  <a:lnTo>
                    <a:pt x="2735" y="72"/>
                  </a:lnTo>
                  <a:lnTo>
                    <a:pt x="2812" y="92"/>
                  </a:lnTo>
                  <a:lnTo>
                    <a:pt x="2889" y="116"/>
                  </a:lnTo>
                  <a:lnTo>
                    <a:pt x="3048" y="182"/>
                  </a:lnTo>
                  <a:lnTo>
                    <a:pt x="3205" y="257"/>
                  </a:lnTo>
                  <a:lnTo>
                    <a:pt x="3353" y="326"/>
                  </a:lnTo>
                  <a:lnTo>
                    <a:pt x="3421" y="351"/>
                  </a:lnTo>
                  <a:lnTo>
                    <a:pt x="3542" y="393"/>
                  </a:lnTo>
                  <a:lnTo>
                    <a:pt x="3743" y="446"/>
                  </a:lnTo>
                  <a:lnTo>
                    <a:pt x="3860" y="468"/>
                  </a:lnTo>
                  <a:lnTo>
                    <a:pt x="3996" y="488"/>
                  </a:lnTo>
                  <a:lnTo>
                    <a:pt x="4301" y="512"/>
                  </a:lnTo>
                  <a:lnTo>
                    <a:pt x="4415" y="521"/>
                  </a:lnTo>
                  <a:lnTo>
                    <a:pt x="4621" y="534"/>
                  </a:lnTo>
                  <a:lnTo>
                    <a:pt x="4694" y="535"/>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18" name="Freeform 321"/>
            <p:cNvSpPr/>
            <p:nvPr/>
          </p:nvSpPr>
          <p:spPr bwMode="auto">
            <a:xfrm>
              <a:off x="3808413" y="2011363"/>
              <a:ext cx="28575" cy="19050"/>
            </a:xfrm>
            <a:custGeom>
              <a:avLst/>
              <a:gdLst>
                <a:gd name="T0" fmla="*/ 0 w 53"/>
                <a:gd name="T1" fmla="*/ 0 h 36"/>
                <a:gd name="T2" fmla="*/ 53 w 53"/>
                <a:gd name="T3" fmla="*/ 9 h 36"/>
                <a:gd name="T4" fmla="*/ 7 w 53"/>
                <a:gd name="T5" fmla="*/ 36 h 36"/>
                <a:gd name="T6" fmla="*/ 10 w 53"/>
                <a:gd name="T7" fmla="*/ 28 h 36"/>
                <a:gd name="T8" fmla="*/ 6 w 53"/>
                <a:gd name="T9" fmla="*/ 8 h 36"/>
                <a:gd name="T10" fmla="*/ 0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0" y="0"/>
                  </a:moveTo>
                  <a:lnTo>
                    <a:pt x="53" y="9"/>
                  </a:lnTo>
                  <a:lnTo>
                    <a:pt x="7" y="36"/>
                  </a:lnTo>
                  <a:lnTo>
                    <a:pt x="10" y="28"/>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9" name="Freeform 322"/>
            <p:cNvSpPr/>
            <p:nvPr/>
          </p:nvSpPr>
          <p:spPr bwMode="auto">
            <a:xfrm>
              <a:off x="4029075" y="1955801"/>
              <a:ext cx="28575" cy="20638"/>
            </a:xfrm>
            <a:custGeom>
              <a:avLst/>
              <a:gdLst>
                <a:gd name="T0" fmla="*/ 0 w 53"/>
                <a:gd name="T1" fmla="*/ 0 h 38"/>
                <a:gd name="T2" fmla="*/ 53 w 53"/>
                <a:gd name="T3" fmla="*/ 7 h 38"/>
                <a:gd name="T4" fmla="*/ 7 w 53"/>
                <a:gd name="T5" fmla="*/ 38 h 38"/>
                <a:gd name="T6" fmla="*/ 11 w 53"/>
                <a:gd name="T7" fmla="*/ 28 h 38"/>
                <a:gd name="T8" fmla="*/ 5 w 53"/>
                <a:gd name="T9" fmla="*/ 9 h 38"/>
                <a:gd name="T10" fmla="*/ 0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0" y="0"/>
                  </a:moveTo>
                  <a:lnTo>
                    <a:pt x="53" y="7"/>
                  </a:lnTo>
                  <a:lnTo>
                    <a:pt x="7" y="38"/>
                  </a:lnTo>
                  <a:lnTo>
                    <a:pt x="11" y="28"/>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0" name="Freeform 323"/>
            <p:cNvSpPr/>
            <p:nvPr/>
          </p:nvSpPr>
          <p:spPr bwMode="auto">
            <a:xfrm>
              <a:off x="4273550" y="1903413"/>
              <a:ext cx="28575" cy="19050"/>
            </a:xfrm>
            <a:custGeom>
              <a:avLst/>
              <a:gdLst>
                <a:gd name="T0" fmla="*/ 0 w 54"/>
                <a:gd name="T1" fmla="*/ 0 h 37"/>
                <a:gd name="T2" fmla="*/ 54 w 54"/>
                <a:gd name="T3" fmla="*/ 13 h 37"/>
                <a:gd name="T4" fmla="*/ 5 w 54"/>
                <a:gd name="T5" fmla="*/ 37 h 37"/>
                <a:gd name="T6" fmla="*/ 9 w 54"/>
                <a:gd name="T7" fmla="*/ 27 h 37"/>
                <a:gd name="T8" fmla="*/ 6 w 54"/>
                <a:gd name="T9" fmla="*/ 8 h 37"/>
                <a:gd name="T10" fmla="*/ 0 w 54"/>
                <a:gd name="T11" fmla="*/ 0 h 37"/>
              </a:gdLst>
              <a:ahLst/>
              <a:cxnLst>
                <a:cxn ang="0">
                  <a:pos x="T0" y="T1"/>
                </a:cxn>
                <a:cxn ang="0">
                  <a:pos x="T2" y="T3"/>
                </a:cxn>
                <a:cxn ang="0">
                  <a:pos x="T4" y="T5"/>
                </a:cxn>
                <a:cxn ang="0">
                  <a:pos x="T6" y="T7"/>
                </a:cxn>
                <a:cxn ang="0">
                  <a:pos x="T8" y="T9"/>
                </a:cxn>
                <a:cxn ang="0">
                  <a:pos x="T10" y="T11"/>
                </a:cxn>
              </a:cxnLst>
              <a:rect l="0" t="0" r="r" b="b"/>
              <a:pathLst>
                <a:path w="54" h="37" extrusionOk="0">
                  <a:moveTo>
                    <a:pt x="0" y="0"/>
                  </a:moveTo>
                  <a:lnTo>
                    <a:pt x="54" y="13"/>
                  </a:lnTo>
                  <a:lnTo>
                    <a:pt x="5" y="37"/>
                  </a:lnTo>
                  <a:lnTo>
                    <a:pt x="9" y="27"/>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1" name="Freeform 324"/>
            <p:cNvSpPr/>
            <p:nvPr/>
          </p:nvSpPr>
          <p:spPr bwMode="auto">
            <a:xfrm>
              <a:off x="4603750" y="1893888"/>
              <a:ext cx="26988" cy="20638"/>
            </a:xfrm>
            <a:custGeom>
              <a:avLst/>
              <a:gdLst>
                <a:gd name="T0" fmla="*/ 3 w 52"/>
                <a:gd name="T1" fmla="*/ 0 h 37"/>
                <a:gd name="T2" fmla="*/ 52 w 52"/>
                <a:gd name="T3" fmla="*/ 21 h 37"/>
                <a:gd name="T4" fmla="*/ 0 w 52"/>
                <a:gd name="T5" fmla="*/ 37 h 37"/>
                <a:gd name="T6" fmla="*/ 6 w 52"/>
                <a:gd name="T7" fmla="*/ 28 h 37"/>
                <a:gd name="T8" fmla="*/ 8 w 52"/>
                <a:gd name="T9" fmla="*/ 8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1"/>
                  </a:lnTo>
                  <a:lnTo>
                    <a:pt x="0" y="37"/>
                  </a:lnTo>
                  <a:lnTo>
                    <a:pt x="6" y="28"/>
                  </a:lnTo>
                  <a:lnTo>
                    <a:pt x="8" y="8"/>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2" name="Freeform 325"/>
            <p:cNvSpPr/>
            <p:nvPr/>
          </p:nvSpPr>
          <p:spPr bwMode="auto">
            <a:xfrm>
              <a:off x="4921250" y="1935163"/>
              <a:ext cx="30162" cy="19050"/>
            </a:xfrm>
            <a:custGeom>
              <a:avLst/>
              <a:gdLst>
                <a:gd name="T0" fmla="*/ 10 w 55"/>
                <a:gd name="T1" fmla="*/ 0 h 36"/>
                <a:gd name="T2" fmla="*/ 55 w 55"/>
                <a:gd name="T3" fmla="*/ 32 h 36"/>
                <a:gd name="T4" fmla="*/ 0 w 55"/>
                <a:gd name="T5" fmla="*/ 36 h 36"/>
                <a:gd name="T6" fmla="*/ 7 w 55"/>
                <a:gd name="T7" fmla="*/ 29 h 36"/>
                <a:gd name="T8" fmla="*/ 13 w 55"/>
                <a:gd name="T9" fmla="*/ 10 h 36"/>
                <a:gd name="T10" fmla="*/ 10 w 55"/>
                <a:gd name="T11" fmla="*/ 0 h 36"/>
              </a:gdLst>
              <a:ahLst/>
              <a:cxnLst>
                <a:cxn ang="0">
                  <a:pos x="T0" y="T1"/>
                </a:cxn>
                <a:cxn ang="0">
                  <a:pos x="T2" y="T3"/>
                </a:cxn>
                <a:cxn ang="0">
                  <a:pos x="T4" y="T5"/>
                </a:cxn>
                <a:cxn ang="0">
                  <a:pos x="T6" y="T7"/>
                </a:cxn>
                <a:cxn ang="0">
                  <a:pos x="T8" y="T9"/>
                </a:cxn>
                <a:cxn ang="0">
                  <a:pos x="T10" y="T11"/>
                </a:cxn>
              </a:cxnLst>
              <a:rect l="0" t="0" r="r" b="b"/>
              <a:pathLst>
                <a:path w="55" h="36" extrusionOk="0">
                  <a:moveTo>
                    <a:pt x="10" y="0"/>
                  </a:moveTo>
                  <a:lnTo>
                    <a:pt x="55" y="32"/>
                  </a:lnTo>
                  <a:lnTo>
                    <a:pt x="0" y="36"/>
                  </a:lnTo>
                  <a:lnTo>
                    <a:pt x="7" y="29"/>
                  </a:lnTo>
                  <a:lnTo>
                    <a:pt x="13" y="10"/>
                  </a:lnTo>
                  <a:lnTo>
                    <a:pt x="1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3" name="Freeform 326"/>
            <p:cNvSpPr/>
            <p:nvPr/>
          </p:nvSpPr>
          <p:spPr bwMode="auto">
            <a:xfrm>
              <a:off x="5243513" y="2071688"/>
              <a:ext cx="28575" cy="17463"/>
            </a:xfrm>
            <a:custGeom>
              <a:avLst/>
              <a:gdLst>
                <a:gd name="T0" fmla="*/ 12 w 54"/>
                <a:gd name="T1" fmla="*/ 0 h 34"/>
                <a:gd name="T2" fmla="*/ 54 w 54"/>
                <a:gd name="T3" fmla="*/ 33 h 34"/>
                <a:gd name="T4" fmla="*/ 0 w 54"/>
                <a:gd name="T5" fmla="*/ 34 h 34"/>
                <a:gd name="T6" fmla="*/ 7 w 54"/>
                <a:gd name="T7" fmla="*/ 28 h 34"/>
                <a:gd name="T8" fmla="*/ 13 w 54"/>
                <a:gd name="T9" fmla="*/ 10 h 34"/>
                <a:gd name="T10" fmla="*/ 12 w 54"/>
                <a:gd name="T11" fmla="*/ 0 h 34"/>
              </a:gdLst>
              <a:ahLst/>
              <a:cxnLst>
                <a:cxn ang="0">
                  <a:pos x="T0" y="T1"/>
                </a:cxn>
                <a:cxn ang="0">
                  <a:pos x="T2" y="T3"/>
                </a:cxn>
                <a:cxn ang="0">
                  <a:pos x="T4" y="T5"/>
                </a:cxn>
                <a:cxn ang="0">
                  <a:pos x="T6" y="T7"/>
                </a:cxn>
                <a:cxn ang="0">
                  <a:pos x="T8" y="T9"/>
                </a:cxn>
                <a:cxn ang="0">
                  <a:pos x="T10" y="T11"/>
                </a:cxn>
              </a:cxnLst>
              <a:rect l="0" t="0" r="r" b="b"/>
              <a:pathLst>
                <a:path w="54" h="34" extrusionOk="0">
                  <a:moveTo>
                    <a:pt x="12" y="0"/>
                  </a:moveTo>
                  <a:lnTo>
                    <a:pt x="54" y="33"/>
                  </a:lnTo>
                  <a:lnTo>
                    <a:pt x="0" y="34"/>
                  </a:lnTo>
                  <a:lnTo>
                    <a:pt x="7" y="28"/>
                  </a:lnTo>
                  <a:lnTo>
                    <a:pt x="13" y="10"/>
                  </a:lnTo>
                  <a:lnTo>
                    <a:pt x="1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4" name="Freeform 327"/>
            <p:cNvSpPr/>
            <p:nvPr/>
          </p:nvSpPr>
          <p:spPr bwMode="auto">
            <a:xfrm>
              <a:off x="5476875" y="2135188"/>
              <a:ext cx="28575" cy="19050"/>
            </a:xfrm>
            <a:custGeom>
              <a:avLst/>
              <a:gdLst>
                <a:gd name="T0" fmla="*/ 8 w 55"/>
                <a:gd name="T1" fmla="*/ 0 h 37"/>
                <a:gd name="T2" fmla="*/ 55 w 55"/>
                <a:gd name="T3" fmla="*/ 27 h 37"/>
                <a:gd name="T4" fmla="*/ 0 w 55"/>
                <a:gd name="T5" fmla="*/ 37 h 37"/>
                <a:gd name="T6" fmla="*/ 8 w 55"/>
                <a:gd name="T7" fmla="*/ 28 h 37"/>
                <a:gd name="T8" fmla="*/ 11 w 55"/>
                <a:gd name="T9" fmla="*/ 10 h 37"/>
                <a:gd name="T10" fmla="*/ 8 w 55"/>
                <a:gd name="T11" fmla="*/ 0 h 37"/>
              </a:gdLst>
              <a:ahLst/>
              <a:cxnLst>
                <a:cxn ang="0">
                  <a:pos x="T0" y="T1"/>
                </a:cxn>
                <a:cxn ang="0">
                  <a:pos x="T2" y="T3"/>
                </a:cxn>
                <a:cxn ang="0">
                  <a:pos x="T4" y="T5"/>
                </a:cxn>
                <a:cxn ang="0">
                  <a:pos x="T6" y="T7"/>
                </a:cxn>
                <a:cxn ang="0">
                  <a:pos x="T8" y="T9"/>
                </a:cxn>
                <a:cxn ang="0">
                  <a:pos x="T10" y="T11"/>
                </a:cxn>
              </a:cxnLst>
              <a:rect l="0" t="0" r="r" b="b"/>
              <a:pathLst>
                <a:path w="55" h="37" extrusionOk="0">
                  <a:moveTo>
                    <a:pt x="8" y="0"/>
                  </a:moveTo>
                  <a:lnTo>
                    <a:pt x="55" y="27"/>
                  </a:lnTo>
                  <a:lnTo>
                    <a:pt x="0" y="37"/>
                  </a:lnTo>
                  <a:lnTo>
                    <a:pt x="8" y="28"/>
                  </a:lnTo>
                  <a:lnTo>
                    <a:pt x="11" y="10"/>
                  </a:lnTo>
                  <a:lnTo>
                    <a:pt x="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5" name="Freeform 328"/>
            <p:cNvSpPr/>
            <p:nvPr/>
          </p:nvSpPr>
          <p:spPr bwMode="auto">
            <a:xfrm>
              <a:off x="5772150" y="2165351"/>
              <a:ext cx="26988" cy="19050"/>
            </a:xfrm>
            <a:custGeom>
              <a:avLst/>
              <a:gdLst>
                <a:gd name="T0" fmla="*/ 3 w 52"/>
                <a:gd name="T1" fmla="*/ 0 h 37"/>
                <a:gd name="T2" fmla="*/ 52 w 52"/>
                <a:gd name="T3" fmla="*/ 23 h 37"/>
                <a:gd name="T4" fmla="*/ 0 w 52"/>
                <a:gd name="T5" fmla="*/ 37 h 37"/>
                <a:gd name="T6" fmla="*/ 6 w 52"/>
                <a:gd name="T7" fmla="*/ 30 h 37"/>
                <a:gd name="T8" fmla="*/ 7 w 52"/>
                <a:gd name="T9" fmla="*/ 10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3"/>
                  </a:lnTo>
                  <a:lnTo>
                    <a:pt x="0" y="37"/>
                  </a:lnTo>
                  <a:lnTo>
                    <a:pt x="6" y="30"/>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6" name="Freeform 329"/>
            <p:cNvSpPr/>
            <p:nvPr/>
          </p:nvSpPr>
          <p:spPr bwMode="auto">
            <a:xfrm>
              <a:off x="3481388" y="1793876"/>
              <a:ext cx="2460625" cy="261938"/>
            </a:xfrm>
            <a:custGeom>
              <a:avLst/>
              <a:gdLst>
                <a:gd name="T0" fmla="*/ 0 w 4650"/>
                <a:gd name="T1" fmla="*/ 253 h 494"/>
                <a:gd name="T2" fmla="*/ 81 w 4650"/>
                <a:gd name="T3" fmla="*/ 246 h 494"/>
                <a:gd name="T4" fmla="*/ 640 w 4650"/>
                <a:gd name="T5" fmla="*/ 187 h 494"/>
                <a:gd name="T6" fmla="*/ 845 w 4650"/>
                <a:gd name="T7" fmla="*/ 157 h 494"/>
                <a:gd name="T8" fmla="*/ 978 w 4650"/>
                <a:gd name="T9" fmla="*/ 130 h 494"/>
                <a:gd name="T10" fmla="*/ 1152 w 4650"/>
                <a:gd name="T11" fmla="*/ 78 h 494"/>
                <a:gd name="T12" fmla="*/ 1265 w 4650"/>
                <a:gd name="T13" fmla="*/ 56 h 494"/>
                <a:gd name="T14" fmla="*/ 1397 w 4650"/>
                <a:gd name="T15" fmla="*/ 36 h 494"/>
                <a:gd name="T16" fmla="*/ 1704 w 4650"/>
                <a:gd name="T17" fmla="*/ 7 h 494"/>
                <a:gd name="T18" fmla="*/ 1868 w 4650"/>
                <a:gd name="T19" fmla="*/ 3 h 494"/>
                <a:gd name="T20" fmla="*/ 2029 w 4650"/>
                <a:gd name="T21" fmla="*/ 0 h 494"/>
                <a:gd name="T22" fmla="*/ 2284 w 4650"/>
                <a:gd name="T23" fmla="*/ 9 h 494"/>
                <a:gd name="T24" fmla="*/ 2470 w 4650"/>
                <a:gd name="T25" fmla="*/ 29 h 494"/>
                <a:gd name="T26" fmla="*/ 2571 w 4650"/>
                <a:gd name="T27" fmla="*/ 46 h 494"/>
                <a:gd name="T28" fmla="*/ 2679 w 4650"/>
                <a:gd name="T29" fmla="*/ 68 h 494"/>
                <a:gd name="T30" fmla="*/ 2918 w 4650"/>
                <a:gd name="T31" fmla="*/ 142 h 494"/>
                <a:gd name="T32" fmla="*/ 3167 w 4650"/>
                <a:gd name="T33" fmla="*/ 230 h 494"/>
                <a:gd name="T34" fmla="*/ 3400 w 4650"/>
                <a:gd name="T35" fmla="*/ 310 h 494"/>
                <a:gd name="T36" fmla="*/ 3503 w 4650"/>
                <a:gd name="T37" fmla="*/ 337 h 494"/>
                <a:gd name="T38" fmla="*/ 3687 w 4650"/>
                <a:gd name="T39" fmla="*/ 379 h 494"/>
                <a:gd name="T40" fmla="*/ 3984 w 4650"/>
                <a:gd name="T41" fmla="*/ 426 h 494"/>
                <a:gd name="T42" fmla="*/ 4116 w 4650"/>
                <a:gd name="T43" fmla="*/ 442 h 494"/>
                <a:gd name="T44" fmla="*/ 4472 w 4650"/>
                <a:gd name="T45" fmla="*/ 478 h 494"/>
                <a:gd name="T46" fmla="*/ 4650 w 4650"/>
                <a:gd name="T4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50" h="494" extrusionOk="0">
                  <a:moveTo>
                    <a:pt x="0" y="253"/>
                  </a:moveTo>
                  <a:lnTo>
                    <a:pt x="81" y="246"/>
                  </a:lnTo>
                  <a:lnTo>
                    <a:pt x="640" y="187"/>
                  </a:lnTo>
                  <a:lnTo>
                    <a:pt x="845" y="157"/>
                  </a:lnTo>
                  <a:lnTo>
                    <a:pt x="978" y="130"/>
                  </a:lnTo>
                  <a:lnTo>
                    <a:pt x="1152" y="78"/>
                  </a:lnTo>
                  <a:lnTo>
                    <a:pt x="1265" y="56"/>
                  </a:lnTo>
                  <a:lnTo>
                    <a:pt x="1397" y="36"/>
                  </a:lnTo>
                  <a:lnTo>
                    <a:pt x="1704" y="7"/>
                  </a:lnTo>
                  <a:lnTo>
                    <a:pt x="1868" y="3"/>
                  </a:lnTo>
                  <a:lnTo>
                    <a:pt x="2029" y="0"/>
                  </a:lnTo>
                  <a:lnTo>
                    <a:pt x="2284" y="9"/>
                  </a:lnTo>
                  <a:lnTo>
                    <a:pt x="2470" y="29"/>
                  </a:lnTo>
                  <a:lnTo>
                    <a:pt x="2571" y="46"/>
                  </a:lnTo>
                  <a:lnTo>
                    <a:pt x="2679" y="68"/>
                  </a:lnTo>
                  <a:lnTo>
                    <a:pt x="2918" y="142"/>
                  </a:lnTo>
                  <a:lnTo>
                    <a:pt x="3167" y="230"/>
                  </a:lnTo>
                  <a:lnTo>
                    <a:pt x="3400" y="310"/>
                  </a:lnTo>
                  <a:lnTo>
                    <a:pt x="3503" y="337"/>
                  </a:lnTo>
                  <a:lnTo>
                    <a:pt x="3687" y="379"/>
                  </a:lnTo>
                  <a:lnTo>
                    <a:pt x="3984" y="426"/>
                  </a:lnTo>
                  <a:lnTo>
                    <a:pt x="4116" y="442"/>
                  </a:lnTo>
                  <a:lnTo>
                    <a:pt x="4472" y="478"/>
                  </a:lnTo>
                  <a:lnTo>
                    <a:pt x="4650" y="494"/>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27" name="Freeform 330"/>
            <p:cNvSpPr/>
            <p:nvPr/>
          </p:nvSpPr>
          <p:spPr bwMode="auto">
            <a:xfrm>
              <a:off x="3905250" y="1871663"/>
              <a:ext cx="28575" cy="19050"/>
            </a:xfrm>
            <a:custGeom>
              <a:avLst/>
              <a:gdLst>
                <a:gd name="T0" fmla="*/ 0 w 54"/>
                <a:gd name="T1" fmla="*/ 0 h 38"/>
                <a:gd name="T2" fmla="*/ 54 w 54"/>
                <a:gd name="T3" fmla="*/ 9 h 38"/>
                <a:gd name="T4" fmla="*/ 7 w 54"/>
                <a:gd name="T5" fmla="*/ 38 h 38"/>
                <a:gd name="T6" fmla="*/ 10 w 54"/>
                <a:gd name="T7" fmla="*/ 28 h 38"/>
                <a:gd name="T8" fmla="*/ 7 w 54"/>
                <a:gd name="T9" fmla="*/ 8 h 38"/>
                <a:gd name="T10" fmla="*/ 0 w 54"/>
                <a:gd name="T11" fmla="*/ 0 h 38"/>
              </a:gdLst>
              <a:ahLst/>
              <a:cxnLst>
                <a:cxn ang="0">
                  <a:pos x="T0" y="T1"/>
                </a:cxn>
                <a:cxn ang="0">
                  <a:pos x="T2" y="T3"/>
                </a:cxn>
                <a:cxn ang="0">
                  <a:pos x="T4" y="T5"/>
                </a:cxn>
                <a:cxn ang="0">
                  <a:pos x="T6" y="T7"/>
                </a:cxn>
                <a:cxn ang="0">
                  <a:pos x="T8" y="T9"/>
                </a:cxn>
                <a:cxn ang="0">
                  <a:pos x="T10" y="T11"/>
                </a:cxn>
              </a:cxnLst>
              <a:rect l="0" t="0" r="r" b="b"/>
              <a:pathLst>
                <a:path w="54" h="38" extrusionOk="0">
                  <a:moveTo>
                    <a:pt x="0" y="0"/>
                  </a:moveTo>
                  <a:lnTo>
                    <a:pt x="54" y="9"/>
                  </a:lnTo>
                  <a:lnTo>
                    <a:pt x="7" y="38"/>
                  </a:lnTo>
                  <a:lnTo>
                    <a:pt x="10" y="28"/>
                  </a:lnTo>
                  <a:lnTo>
                    <a:pt x="7"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8" name="Freeform 331"/>
            <p:cNvSpPr/>
            <p:nvPr/>
          </p:nvSpPr>
          <p:spPr bwMode="auto">
            <a:xfrm>
              <a:off x="4127500" y="1817687"/>
              <a:ext cx="28575" cy="19050"/>
            </a:xfrm>
            <a:custGeom>
              <a:avLst/>
              <a:gdLst>
                <a:gd name="T0" fmla="*/ 0 w 54"/>
                <a:gd name="T1" fmla="*/ 0 h 36"/>
                <a:gd name="T2" fmla="*/ 54 w 54"/>
                <a:gd name="T3" fmla="*/ 10 h 36"/>
                <a:gd name="T4" fmla="*/ 6 w 54"/>
                <a:gd name="T5" fmla="*/ 36 h 36"/>
                <a:gd name="T6" fmla="*/ 9 w 54"/>
                <a:gd name="T7" fmla="*/ 27 h 36"/>
                <a:gd name="T8" fmla="*/ 6 w 54"/>
                <a:gd name="T9" fmla="*/ 7 h 36"/>
                <a:gd name="T10" fmla="*/ 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0" y="0"/>
                  </a:moveTo>
                  <a:lnTo>
                    <a:pt x="54" y="10"/>
                  </a:lnTo>
                  <a:lnTo>
                    <a:pt x="6" y="36"/>
                  </a:lnTo>
                  <a:lnTo>
                    <a:pt x="9" y="27"/>
                  </a:lnTo>
                  <a:lnTo>
                    <a:pt x="6"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9" name="Freeform 332"/>
            <p:cNvSpPr/>
            <p:nvPr/>
          </p:nvSpPr>
          <p:spPr bwMode="auto">
            <a:xfrm>
              <a:off x="4448175" y="1785938"/>
              <a:ext cx="26988" cy="19050"/>
            </a:xfrm>
            <a:custGeom>
              <a:avLst/>
              <a:gdLst>
                <a:gd name="T0" fmla="*/ 0 w 52"/>
                <a:gd name="T1" fmla="*/ 0 h 37"/>
                <a:gd name="T2" fmla="*/ 52 w 52"/>
                <a:gd name="T3" fmla="*/ 19 h 37"/>
                <a:gd name="T4" fmla="*/ 0 w 52"/>
                <a:gd name="T5" fmla="*/ 37 h 37"/>
                <a:gd name="T6" fmla="*/ 6 w 52"/>
                <a:gd name="T7" fmla="*/ 29 h 37"/>
                <a:gd name="T8" fmla="*/ 6 w 52"/>
                <a:gd name="T9" fmla="*/ 10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9"/>
                  </a:lnTo>
                  <a:lnTo>
                    <a:pt x="0" y="37"/>
                  </a:lnTo>
                  <a:lnTo>
                    <a:pt x="6" y="29"/>
                  </a:lnTo>
                  <a:lnTo>
                    <a:pt x="6"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0" name="Freeform 333"/>
            <p:cNvSpPr/>
            <p:nvPr/>
          </p:nvSpPr>
          <p:spPr bwMode="auto">
            <a:xfrm>
              <a:off x="4819650" y="1804988"/>
              <a:ext cx="26988" cy="19050"/>
            </a:xfrm>
            <a:custGeom>
              <a:avLst/>
              <a:gdLst>
                <a:gd name="T0" fmla="*/ 7 w 53"/>
                <a:gd name="T1" fmla="*/ 0 h 36"/>
                <a:gd name="T2" fmla="*/ 53 w 53"/>
                <a:gd name="T3" fmla="*/ 27 h 36"/>
                <a:gd name="T4" fmla="*/ 0 w 53"/>
                <a:gd name="T5" fmla="*/ 36 h 36"/>
                <a:gd name="T6" fmla="*/ 7 w 53"/>
                <a:gd name="T7" fmla="*/ 29 h 36"/>
                <a:gd name="T8" fmla="*/ 10 w 53"/>
                <a:gd name="T9" fmla="*/ 9 h 36"/>
                <a:gd name="T10" fmla="*/ 7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7" y="0"/>
                  </a:moveTo>
                  <a:lnTo>
                    <a:pt x="53" y="27"/>
                  </a:lnTo>
                  <a:lnTo>
                    <a:pt x="0" y="36"/>
                  </a:lnTo>
                  <a:lnTo>
                    <a:pt x="7" y="29"/>
                  </a:lnTo>
                  <a:lnTo>
                    <a:pt x="10" y="9"/>
                  </a:lnTo>
                  <a:lnTo>
                    <a:pt x="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1" name="Freeform 334"/>
            <p:cNvSpPr/>
            <p:nvPr/>
          </p:nvSpPr>
          <p:spPr bwMode="auto">
            <a:xfrm>
              <a:off x="5311775" y="1957388"/>
              <a:ext cx="28575" cy="20638"/>
            </a:xfrm>
            <a:custGeom>
              <a:avLst/>
              <a:gdLst>
                <a:gd name="T0" fmla="*/ 9 w 55"/>
                <a:gd name="T1" fmla="*/ 0 h 38"/>
                <a:gd name="T2" fmla="*/ 55 w 55"/>
                <a:gd name="T3" fmla="*/ 30 h 38"/>
                <a:gd name="T4" fmla="*/ 0 w 55"/>
                <a:gd name="T5" fmla="*/ 38 h 38"/>
                <a:gd name="T6" fmla="*/ 7 w 55"/>
                <a:gd name="T7" fmla="*/ 29 h 38"/>
                <a:gd name="T8" fmla="*/ 11 w 55"/>
                <a:gd name="T9" fmla="*/ 10 h 38"/>
                <a:gd name="T10" fmla="*/ 9 w 55"/>
                <a:gd name="T11" fmla="*/ 0 h 38"/>
              </a:gdLst>
              <a:ahLst/>
              <a:cxnLst>
                <a:cxn ang="0">
                  <a:pos x="T0" y="T1"/>
                </a:cxn>
                <a:cxn ang="0">
                  <a:pos x="T2" y="T3"/>
                </a:cxn>
                <a:cxn ang="0">
                  <a:pos x="T4" y="T5"/>
                </a:cxn>
                <a:cxn ang="0">
                  <a:pos x="T6" y="T7"/>
                </a:cxn>
                <a:cxn ang="0">
                  <a:pos x="T8" y="T9"/>
                </a:cxn>
                <a:cxn ang="0">
                  <a:pos x="T10" y="T11"/>
                </a:cxn>
              </a:cxnLst>
              <a:rect l="0" t="0" r="r" b="b"/>
              <a:pathLst>
                <a:path w="55" h="38" extrusionOk="0">
                  <a:moveTo>
                    <a:pt x="9" y="0"/>
                  </a:moveTo>
                  <a:lnTo>
                    <a:pt x="55" y="30"/>
                  </a:lnTo>
                  <a:lnTo>
                    <a:pt x="0" y="38"/>
                  </a:lnTo>
                  <a:lnTo>
                    <a:pt x="7" y="29"/>
                  </a:lnTo>
                  <a:lnTo>
                    <a:pt x="11" y="10"/>
                  </a:lnTo>
                  <a:lnTo>
                    <a:pt x="9"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2" name="Freeform 335"/>
            <p:cNvSpPr/>
            <p:nvPr/>
          </p:nvSpPr>
          <p:spPr bwMode="auto">
            <a:xfrm>
              <a:off x="5637213" y="2016126"/>
              <a:ext cx="26988" cy="19050"/>
            </a:xfrm>
            <a:custGeom>
              <a:avLst/>
              <a:gdLst>
                <a:gd name="T0" fmla="*/ 4 w 53"/>
                <a:gd name="T1" fmla="*/ 0 h 37"/>
                <a:gd name="T2" fmla="*/ 53 w 53"/>
                <a:gd name="T3" fmla="*/ 24 h 37"/>
                <a:gd name="T4" fmla="*/ 0 w 53"/>
                <a:gd name="T5" fmla="*/ 37 h 37"/>
                <a:gd name="T6" fmla="*/ 7 w 53"/>
                <a:gd name="T7" fmla="*/ 29 h 37"/>
                <a:gd name="T8" fmla="*/ 9 w 53"/>
                <a:gd name="T9" fmla="*/ 9 h 37"/>
                <a:gd name="T10" fmla="*/ 4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4" y="0"/>
                  </a:moveTo>
                  <a:lnTo>
                    <a:pt x="53" y="24"/>
                  </a:lnTo>
                  <a:lnTo>
                    <a:pt x="0" y="37"/>
                  </a:lnTo>
                  <a:lnTo>
                    <a:pt x="7" y="29"/>
                  </a:lnTo>
                  <a:lnTo>
                    <a:pt x="9" y="9"/>
                  </a:lnTo>
                  <a:lnTo>
                    <a:pt x="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3" name="Freeform 336"/>
            <p:cNvSpPr/>
            <p:nvPr/>
          </p:nvSpPr>
          <p:spPr bwMode="auto">
            <a:xfrm>
              <a:off x="3494088" y="1709738"/>
              <a:ext cx="2447925" cy="174625"/>
            </a:xfrm>
            <a:custGeom>
              <a:avLst/>
              <a:gdLst>
                <a:gd name="T0" fmla="*/ 0 w 4627"/>
                <a:gd name="T1" fmla="*/ 155 h 332"/>
                <a:gd name="T2" fmla="*/ 435 w 4627"/>
                <a:gd name="T3" fmla="*/ 110 h 332"/>
                <a:gd name="T4" fmla="*/ 1167 w 4627"/>
                <a:gd name="T5" fmla="*/ 43 h 332"/>
                <a:gd name="T6" fmla="*/ 1373 w 4627"/>
                <a:gd name="T7" fmla="*/ 26 h 332"/>
                <a:gd name="T8" fmla="*/ 1689 w 4627"/>
                <a:gd name="T9" fmla="*/ 1 h 332"/>
                <a:gd name="T10" fmla="*/ 1861 w 4627"/>
                <a:gd name="T11" fmla="*/ 0 h 332"/>
                <a:gd name="T12" fmla="*/ 2041 w 4627"/>
                <a:gd name="T13" fmla="*/ 2 h 332"/>
                <a:gd name="T14" fmla="*/ 2320 w 4627"/>
                <a:gd name="T15" fmla="*/ 21 h 332"/>
                <a:gd name="T16" fmla="*/ 2518 w 4627"/>
                <a:gd name="T17" fmla="*/ 43 h 332"/>
                <a:gd name="T18" fmla="*/ 2623 w 4627"/>
                <a:gd name="T19" fmla="*/ 59 h 332"/>
                <a:gd name="T20" fmla="*/ 2731 w 4627"/>
                <a:gd name="T21" fmla="*/ 76 h 332"/>
                <a:gd name="T22" fmla="*/ 2968 w 4627"/>
                <a:gd name="T23" fmla="*/ 131 h 332"/>
                <a:gd name="T24" fmla="*/ 3213 w 4627"/>
                <a:gd name="T25" fmla="*/ 193 h 332"/>
                <a:gd name="T26" fmla="*/ 3448 w 4627"/>
                <a:gd name="T27" fmla="*/ 247 h 332"/>
                <a:gd name="T28" fmla="*/ 3553 w 4627"/>
                <a:gd name="T29" fmla="*/ 265 h 332"/>
                <a:gd name="T30" fmla="*/ 3657 w 4627"/>
                <a:gd name="T31" fmla="*/ 278 h 332"/>
                <a:gd name="T32" fmla="*/ 3855 w 4627"/>
                <a:gd name="T33" fmla="*/ 295 h 332"/>
                <a:gd name="T34" fmla="*/ 4125 w 4627"/>
                <a:gd name="T35" fmla="*/ 306 h 332"/>
                <a:gd name="T36" fmla="*/ 4262 w 4627"/>
                <a:gd name="T37" fmla="*/ 312 h 332"/>
                <a:gd name="T38" fmla="*/ 4529 w 4627"/>
                <a:gd name="T39" fmla="*/ 328 h 332"/>
                <a:gd name="T40" fmla="*/ 4627 w 4627"/>
                <a:gd name="T4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27" h="332" extrusionOk="0">
                  <a:moveTo>
                    <a:pt x="0" y="155"/>
                  </a:moveTo>
                  <a:lnTo>
                    <a:pt x="435" y="110"/>
                  </a:lnTo>
                  <a:lnTo>
                    <a:pt x="1167" y="43"/>
                  </a:lnTo>
                  <a:lnTo>
                    <a:pt x="1373" y="26"/>
                  </a:lnTo>
                  <a:lnTo>
                    <a:pt x="1689" y="1"/>
                  </a:lnTo>
                  <a:lnTo>
                    <a:pt x="1861" y="0"/>
                  </a:lnTo>
                  <a:lnTo>
                    <a:pt x="2041" y="2"/>
                  </a:lnTo>
                  <a:lnTo>
                    <a:pt x="2320" y="21"/>
                  </a:lnTo>
                  <a:lnTo>
                    <a:pt x="2518" y="43"/>
                  </a:lnTo>
                  <a:lnTo>
                    <a:pt x="2623" y="59"/>
                  </a:lnTo>
                  <a:lnTo>
                    <a:pt x="2731" y="76"/>
                  </a:lnTo>
                  <a:lnTo>
                    <a:pt x="2968" y="131"/>
                  </a:lnTo>
                  <a:lnTo>
                    <a:pt x="3213" y="193"/>
                  </a:lnTo>
                  <a:lnTo>
                    <a:pt x="3448" y="247"/>
                  </a:lnTo>
                  <a:lnTo>
                    <a:pt x="3553" y="265"/>
                  </a:lnTo>
                  <a:lnTo>
                    <a:pt x="3657" y="278"/>
                  </a:lnTo>
                  <a:lnTo>
                    <a:pt x="3855" y="295"/>
                  </a:lnTo>
                  <a:lnTo>
                    <a:pt x="4125" y="306"/>
                  </a:lnTo>
                  <a:lnTo>
                    <a:pt x="4262" y="312"/>
                  </a:lnTo>
                  <a:lnTo>
                    <a:pt x="4529" y="328"/>
                  </a:lnTo>
                  <a:lnTo>
                    <a:pt x="4627" y="332"/>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34" name="Freeform 337"/>
            <p:cNvSpPr/>
            <p:nvPr/>
          </p:nvSpPr>
          <p:spPr bwMode="auto">
            <a:xfrm>
              <a:off x="4089400" y="1724026"/>
              <a:ext cx="26988" cy="19050"/>
            </a:xfrm>
            <a:custGeom>
              <a:avLst/>
              <a:gdLst>
                <a:gd name="T0" fmla="*/ 0 w 52"/>
                <a:gd name="T1" fmla="*/ 0 h 37"/>
                <a:gd name="T2" fmla="*/ 52 w 52"/>
                <a:gd name="T3" fmla="*/ 14 h 37"/>
                <a:gd name="T4" fmla="*/ 3 w 52"/>
                <a:gd name="T5" fmla="*/ 37 h 37"/>
                <a:gd name="T6" fmla="*/ 7 w 52"/>
                <a:gd name="T7" fmla="*/ 27 h 37"/>
                <a:gd name="T8" fmla="*/ 6 w 52"/>
                <a:gd name="T9" fmla="*/ 9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4"/>
                  </a:lnTo>
                  <a:lnTo>
                    <a:pt x="3" y="37"/>
                  </a:lnTo>
                  <a:lnTo>
                    <a:pt x="7" y="27"/>
                  </a:lnTo>
                  <a:lnTo>
                    <a:pt x="6"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5" name="Freeform 338"/>
            <p:cNvSpPr/>
            <p:nvPr/>
          </p:nvSpPr>
          <p:spPr bwMode="auto">
            <a:xfrm>
              <a:off x="4456113" y="1698626"/>
              <a:ext cx="26988" cy="20638"/>
            </a:xfrm>
            <a:custGeom>
              <a:avLst/>
              <a:gdLst>
                <a:gd name="T0" fmla="*/ 0 w 52"/>
                <a:gd name="T1" fmla="*/ 0 h 37"/>
                <a:gd name="T2" fmla="*/ 52 w 52"/>
                <a:gd name="T3" fmla="*/ 19 h 37"/>
                <a:gd name="T4" fmla="*/ 0 w 52"/>
                <a:gd name="T5" fmla="*/ 37 h 37"/>
                <a:gd name="T6" fmla="*/ 6 w 52"/>
                <a:gd name="T7" fmla="*/ 29 h 37"/>
                <a:gd name="T8" fmla="*/ 6 w 52"/>
                <a:gd name="T9" fmla="*/ 9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9"/>
                  </a:lnTo>
                  <a:lnTo>
                    <a:pt x="0" y="37"/>
                  </a:lnTo>
                  <a:lnTo>
                    <a:pt x="6" y="29"/>
                  </a:lnTo>
                  <a:lnTo>
                    <a:pt x="6"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6" name="Freeform 339"/>
            <p:cNvSpPr/>
            <p:nvPr/>
          </p:nvSpPr>
          <p:spPr bwMode="auto">
            <a:xfrm>
              <a:off x="4859338" y="1727201"/>
              <a:ext cx="26988" cy="19050"/>
            </a:xfrm>
            <a:custGeom>
              <a:avLst/>
              <a:gdLst>
                <a:gd name="T0" fmla="*/ 5 w 53"/>
                <a:gd name="T1" fmla="*/ 0 h 36"/>
                <a:gd name="T2" fmla="*/ 53 w 53"/>
                <a:gd name="T3" fmla="*/ 26 h 36"/>
                <a:gd name="T4" fmla="*/ 0 w 53"/>
                <a:gd name="T5" fmla="*/ 36 h 36"/>
                <a:gd name="T6" fmla="*/ 5 w 53"/>
                <a:gd name="T7" fmla="*/ 29 h 36"/>
                <a:gd name="T8" fmla="*/ 8 w 53"/>
                <a:gd name="T9" fmla="*/ 9 h 36"/>
                <a:gd name="T10" fmla="*/ 5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5" y="0"/>
                  </a:moveTo>
                  <a:lnTo>
                    <a:pt x="53" y="26"/>
                  </a:lnTo>
                  <a:lnTo>
                    <a:pt x="0" y="36"/>
                  </a:lnTo>
                  <a:lnTo>
                    <a:pt x="5" y="29"/>
                  </a:lnTo>
                  <a:lnTo>
                    <a:pt x="8" y="9"/>
                  </a:lnTo>
                  <a:lnTo>
                    <a:pt x="5"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7" name="Freeform 340"/>
            <p:cNvSpPr/>
            <p:nvPr/>
          </p:nvSpPr>
          <p:spPr bwMode="auto">
            <a:xfrm>
              <a:off x="5351463" y="1836738"/>
              <a:ext cx="26988" cy="19050"/>
            </a:xfrm>
            <a:custGeom>
              <a:avLst/>
              <a:gdLst>
                <a:gd name="T0" fmla="*/ 6 w 53"/>
                <a:gd name="T1" fmla="*/ 0 h 38"/>
                <a:gd name="T2" fmla="*/ 53 w 53"/>
                <a:gd name="T3" fmla="*/ 26 h 38"/>
                <a:gd name="T4" fmla="*/ 0 w 53"/>
                <a:gd name="T5" fmla="*/ 38 h 38"/>
                <a:gd name="T6" fmla="*/ 7 w 53"/>
                <a:gd name="T7" fmla="*/ 29 h 38"/>
                <a:gd name="T8" fmla="*/ 10 w 53"/>
                <a:gd name="T9" fmla="*/ 10 h 38"/>
                <a:gd name="T10" fmla="*/ 6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6" y="0"/>
                  </a:moveTo>
                  <a:lnTo>
                    <a:pt x="53" y="26"/>
                  </a:lnTo>
                  <a:lnTo>
                    <a:pt x="0" y="38"/>
                  </a:lnTo>
                  <a:lnTo>
                    <a:pt x="7" y="29"/>
                  </a:lnTo>
                  <a:lnTo>
                    <a:pt x="10" y="10"/>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8" name="Freeform 341"/>
            <p:cNvSpPr/>
            <p:nvPr/>
          </p:nvSpPr>
          <p:spPr bwMode="auto">
            <a:xfrm>
              <a:off x="5726113" y="1863726"/>
              <a:ext cx="28575" cy="19050"/>
            </a:xfrm>
            <a:custGeom>
              <a:avLst/>
              <a:gdLst>
                <a:gd name="T0" fmla="*/ 3 w 53"/>
                <a:gd name="T1" fmla="*/ 0 h 37"/>
                <a:gd name="T2" fmla="*/ 53 w 53"/>
                <a:gd name="T3" fmla="*/ 21 h 37"/>
                <a:gd name="T4" fmla="*/ 0 w 53"/>
                <a:gd name="T5" fmla="*/ 37 h 37"/>
                <a:gd name="T6" fmla="*/ 6 w 53"/>
                <a:gd name="T7" fmla="*/ 28 h 37"/>
                <a:gd name="T8" fmla="*/ 7 w 53"/>
                <a:gd name="T9" fmla="*/ 10 h 37"/>
                <a:gd name="T10" fmla="*/ 3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3" y="0"/>
                  </a:moveTo>
                  <a:lnTo>
                    <a:pt x="53" y="21"/>
                  </a:lnTo>
                  <a:lnTo>
                    <a:pt x="0" y="37"/>
                  </a:lnTo>
                  <a:lnTo>
                    <a:pt x="6" y="28"/>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9" name="Freeform 342"/>
            <p:cNvSpPr/>
            <p:nvPr/>
          </p:nvSpPr>
          <p:spPr bwMode="auto">
            <a:xfrm>
              <a:off x="3508375" y="1608138"/>
              <a:ext cx="2433638" cy="100013"/>
            </a:xfrm>
            <a:custGeom>
              <a:avLst/>
              <a:gdLst>
                <a:gd name="T0" fmla="*/ 0 w 4598"/>
                <a:gd name="T1" fmla="*/ 84 h 188"/>
                <a:gd name="T2" fmla="*/ 408 w 4598"/>
                <a:gd name="T3" fmla="*/ 65 h 188"/>
                <a:gd name="T4" fmla="*/ 1122 w 4598"/>
                <a:gd name="T5" fmla="*/ 32 h 188"/>
                <a:gd name="T6" fmla="*/ 1339 w 4598"/>
                <a:gd name="T7" fmla="*/ 22 h 188"/>
                <a:gd name="T8" fmla="*/ 1701 w 4598"/>
                <a:gd name="T9" fmla="*/ 3 h 188"/>
                <a:gd name="T10" fmla="*/ 1884 w 4598"/>
                <a:gd name="T11" fmla="*/ 0 h 188"/>
                <a:gd name="T12" fmla="*/ 2069 w 4598"/>
                <a:gd name="T13" fmla="*/ 2 h 188"/>
                <a:gd name="T14" fmla="*/ 2434 w 4598"/>
                <a:gd name="T15" fmla="*/ 16 h 188"/>
                <a:gd name="T16" fmla="*/ 2630 w 4598"/>
                <a:gd name="T17" fmla="*/ 32 h 188"/>
                <a:gd name="T18" fmla="*/ 2732 w 4598"/>
                <a:gd name="T19" fmla="*/ 42 h 188"/>
                <a:gd name="T20" fmla="*/ 2941 w 4598"/>
                <a:gd name="T21" fmla="*/ 74 h 188"/>
                <a:gd name="T22" fmla="*/ 3158 w 4598"/>
                <a:gd name="T23" fmla="*/ 110 h 188"/>
                <a:gd name="T24" fmla="*/ 3386 w 4598"/>
                <a:gd name="T25" fmla="*/ 143 h 188"/>
                <a:gd name="T26" fmla="*/ 3502 w 4598"/>
                <a:gd name="T27" fmla="*/ 155 h 188"/>
                <a:gd name="T28" fmla="*/ 3636 w 4598"/>
                <a:gd name="T29" fmla="*/ 163 h 188"/>
                <a:gd name="T30" fmla="*/ 3989 w 4598"/>
                <a:gd name="T31" fmla="*/ 176 h 188"/>
                <a:gd name="T32" fmla="*/ 4502 w 4598"/>
                <a:gd name="T33" fmla="*/ 188 h 188"/>
                <a:gd name="T34" fmla="*/ 4598 w 4598"/>
                <a:gd name="T3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8" h="188" extrusionOk="0">
                  <a:moveTo>
                    <a:pt x="0" y="84"/>
                  </a:moveTo>
                  <a:lnTo>
                    <a:pt x="408" y="65"/>
                  </a:lnTo>
                  <a:lnTo>
                    <a:pt x="1122" y="32"/>
                  </a:lnTo>
                  <a:lnTo>
                    <a:pt x="1339" y="22"/>
                  </a:lnTo>
                  <a:lnTo>
                    <a:pt x="1701" y="3"/>
                  </a:lnTo>
                  <a:lnTo>
                    <a:pt x="1884" y="0"/>
                  </a:lnTo>
                  <a:lnTo>
                    <a:pt x="2069" y="2"/>
                  </a:lnTo>
                  <a:lnTo>
                    <a:pt x="2434" y="16"/>
                  </a:lnTo>
                  <a:lnTo>
                    <a:pt x="2630" y="32"/>
                  </a:lnTo>
                  <a:lnTo>
                    <a:pt x="2732" y="42"/>
                  </a:lnTo>
                  <a:lnTo>
                    <a:pt x="2941" y="74"/>
                  </a:lnTo>
                  <a:lnTo>
                    <a:pt x="3158" y="110"/>
                  </a:lnTo>
                  <a:lnTo>
                    <a:pt x="3386" y="143"/>
                  </a:lnTo>
                  <a:lnTo>
                    <a:pt x="3502" y="155"/>
                  </a:lnTo>
                  <a:lnTo>
                    <a:pt x="3636" y="163"/>
                  </a:lnTo>
                  <a:lnTo>
                    <a:pt x="3989" y="176"/>
                  </a:lnTo>
                  <a:lnTo>
                    <a:pt x="4502" y="188"/>
                  </a:lnTo>
                  <a:lnTo>
                    <a:pt x="4598" y="18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0" name="Freeform 343"/>
            <p:cNvSpPr/>
            <p:nvPr/>
          </p:nvSpPr>
          <p:spPr bwMode="auto">
            <a:xfrm>
              <a:off x="4079875" y="1616076"/>
              <a:ext cx="28575" cy="19050"/>
            </a:xfrm>
            <a:custGeom>
              <a:avLst/>
              <a:gdLst>
                <a:gd name="T0" fmla="*/ 0 w 52"/>
                <a:gd name="T1" fmla="*/ 0 h 37"/>
                <a:gd name="T2" fmla="*/ 52 w 52"/>
                <a:gd name="T3" fmla="*/ 17 h 37"/>
                <a:gd name="T4" fmla="*/ 3 w 52"/>
                <a:gd name="T5" fmla="*/ 37 h 37"/>
                <a:gd name="T6" fmla="*/ 7 w 52"/>
                <a:gd name="T7" fmla="*/ 29 h 37"/>
                <a:gd name="T8" fmla="*/ 6 w 52"/>
                <a:gd name="T9" fmla="*/ 9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7"/>
                  </a:lnTo>
                  <a:lnTo>
                    <a:pt x="3" y="37"/>
                  </a:lnTo>
                  <a:lnTo>
                    <a:pt x="7" y="29"/>
                  </a:lnTo>
                  <a:lnTo>
                    <a:pt x="6"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1" name="Freeform 344"/>
            <p:cNvSpPr/>
            <p:nvPr/>
          </p:nvSpPr>
          <p:spPr bwMode="auto">
            <a:xfrm>
              <a:off x="4484688" y="1598613"/>
              <a:ext cx="26988" cy="19050"/>
            </a:xfrm>
            <a:custGeom>
              <a:avLst/>
              <a:gdLst>
                <a:gd name="T0" fmla="*/ 0 w 51"/>
                <a:gd name="T1" fmla="*/ 0 h 37"/>
                <a:gd name="T2" fmla="*/ 51 w 51"/>
                <a:gd name="T3" fmla="*/ 18 h 37"/>
                <a:gd name="T4" fmla="*/ 0 w 51"/>
                <a:gd name="T5" fmla="*/ 37 h 37"/>
                <a:gd name="T6" fmla="*/ 6 w 51"/>
                <a:gd name="T7" fmla="*/ 29 h 37"/>
                <a:gd name="T8" fmla="*/ 6 w 51"/>
                <a:gd name="T9" fmla="*/ 8 h 37"/>
                <a:gd name="T10" fmla="*/ 0 w 51"/>
                <a:gd name="T11" fmla="*/ 0 h 37"/>
              </a:gdLst>
              <a:ahLst/>
              <a:cxnLst>
                <a:cxn ang="0">
                  <a:pos x="T0" y="T1"/>
                </a:cxn>
                <a:cxn ang="0">
                  <a:pos x="T2" y="T3"/>
                </a:cxn>
                <a:cxn ang="0">
                  <a:pos x="T4" y="T5"/>
                </a:cxn>
                <a:cxn ang="0">
                  <a:pos x="T6" y="T7"/>
                </a:cxn>
                <a:cxn ang="0">
                  <a:pos x="T8" y="T9"/>
                </a:cxn>
                <a:cxn ang="0">
                  <a:pos x="T10" y="T11"/>
                </a:cxn>
              </a:cxnLst>
              <a:rect l="0" t="0" r="r" b="b"/>
              <a:pathLst>
                <a:path w="51" h="37" extrusionOk="0">
                  <a:moveTo>
                    <a:pt x="0" y="0"/>
                  </a:moveTo>
                  <a:lnTo>
                    <a:pt x="51" y="18"/>
                  </a:lnTo>
                  <a:lnTo>
                    <a:pt x="0" y="37"/>
                  </a:lnTo>
                  <a:lnTo>
                    <a:pt x="6" y="29"/>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2" name="Freeform 345"/>
            <p:cNvSpPr/>
            <p:nvPr/>
          </p:nvSpPr>
          <p:spPr bwMode="auto">
            <a:xfrm>
              <a:off x="4878388" y="1612901"/>
              <a:ext cx="26988" cy="20638"/>
            </a:xfrm>
            <a:custGeom>
              <a:avLst/>
              <a:gdLst>
                <a:gd name="T0" fmla="*/ 3 w 52"/>
                <a:gd name="T1" fmla="*/ 0 h 38"/>
                <a:gd name="T2" fmla="*/ 52 w 52"/>
                <a:gd name="T3" fmla="*/ 25 h 38"/>
                <a:gd name="T4" fmla="*/ 0 w 52"/>
                <a:gd name="T5" fmla="*/ 38 h 38"/>
                <a:gd name="T6" fmla="*/ 6 w 52"/>
                <a:gd name="T7" fmla="*/ 30 h 38"/>
                <a:gd name="T8" fmla="*/ 7 w 52"/>
                <a:gd name="T9" fmla="*/ 10 h 38"/>
                <a:gd name="T10" fmla="*/ 3 w 52"/>
                <a:gd name="T11" fmla="*/ 0 h 38"/>
              </a:gdLst>
              <a:ahLst/>
              <a:cxnLst>
                <a:cxn ang="0">
                  <a:pos x="T0" y="T1"/>
                </a:cxn>
                <a:cxn ang="0">
                  <a:pos x="T2" y="T3"/>
                </a:cxn>
                <a:cxn ang="0">
                  <a:pos x="T4" y="T5"/>
                </a:cxn>
                <a:cxn ang="0">
                  <a:pos x="T6" y="T7"/>
                </a:cxn>
                <a:cxn ang="0">
                  <a:pos x="T8" y="T9"/>
                </a:cxn>
                <a:cxn ang="0">
                  <a:pos x="T10" y="T11"/>
                </a:cxn>
              </a:cxnLst>
              <a:rect l="0" t="0" r="r" b="b"/>
              <a:pathLst>
                <a:path w="52" h="38" extrusionOk="0">
                  <a:moveTo>
                    <a:pt x="3" y="0"/>
                  </a:moveTo>
                  <a:lnTo>
                    <a:pt x="52" y="25"/>
                  </a:lnTo>
                  <a:lnTo>
                    <a:pt x="0" y="38"/>
                  </a:lnTo>
                  <a:lnTo>
                    <a:pt x="6" y="30"/>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3" name="Freeform 346"/>
            <p:cNvSpPr/>
            <p:nvPr/>
          </p:nvSpPr>
          <p:spPr bwMode="auto">
            <a:xfrm>
              <a:off x="5340350" y="1677988"/>
              <a:ext cx="28575" cy="19050"/>
            </a:xfrm>
            <a:custGeom>
              <a:avLst/>
              <a:gdLst>
                <a:gd name="T0" fmla="*/ 3 w 53"/>
                <a:gd name="T1" fmla="*/ 0 h 37"/>
                <a:gd name="T2" fmla="*/ 53 w 53"/>
                <a:gd name="T3" fmla="*/ 23 h 37"/>
                <a:gd name="T4" fmla="*/ 0 w 53"/>
                <a:gd name="T5" fmla="*/ 37 h 37"/>
                <a:gd name="T6" fmla="*/ 5 w 53"/>
                <a:gd name="T7" fmla="*/ 28 h 37"/>
                <a:gd name="T8" fmla="*/ 7 w 53"/>
                <a:gd name="T9" fmla="*/ 10 h 37"/>
                <a:gd name="T10" fmla="*/ 3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3" y="0"/>
                  </a:moveTo>
                  <a:lnTo>
                    <a:pt x="53" y="23"/>
                  </a:lnTo>
                  <a:lnTo>
                    <a:pt x="0" y="37"/>
                  </a:lnTo>
                  <a:lnTo>
                    <a:pt x="5" y="28"/>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4" name="Freeform 347"/>
            <p:cNvSpPr/>
            <p:nvPr/>
          </p:nvSpPr>
          <p:spPr bwMode="auto">
            <a:xfrm>
              <a:off x="3911600" y="2282826"/>
              <a:ext cx="160338" cy="130175"/>
            </a:xfrm>
            <a:custGeom>
              <a:avLst/>
              <a:gdLst>
                <a:gd name="T0" fmla="*/ 9 w 304"/>
                <a:gd name="T1" fmla="*/ 90 h 247"/>
                <a:gd name="T2" fmla="*/ 19 w 304"/>
                <a:gd name="T3" fmla="*/ 74 h 247"/>
                <a:gd name="T4" fmla="*/ 51 w 304"/>
                <a:gd name="T5" fmla="*/ 44 h 247"/>
                <a:gd name="T6" fmla="*/ 90 w 304"/>
                <a:gd name="T7" fmla="*/ 20 h 247"/>
                <a:gd name="T8" fmla="*/ 131 w 304"/>
                <a:gd name="T9" fmla="*/ 2 h 247"/>
                <a:gd name="T10" fmla="*/ 153 w 304"/>
                <a:gd name="T11" fmla="*/ 0 h 247"/>
                <a:gd name="T12" fmla="*/ 180 w 304"/>
                <a:gd name="T13" fmla="*/ 1 h 247"/>
                <a:gd name="T14" fmla="*/ 234 w 304"/>
                <a:gd name="T15" fmla="*/ 18 h 247"/>
                <a:gd name="T16" fmla="*/ 277 w 304"/>
                <a:gd name="T17" fmla="*/ 51 h 247"/>
                <a:gd name="T18" fmla="*/ 301 w 304"/>
                <a:gd name="T19" fmla="*/ 96 h 247"/>
                <a:gd name="T20" fmla="*/ 304 w 304"/>
                <a:gd name="T21" fmla="*/ 123 h 247"/>
                <a:gd name="T22" fmla="*/ 300 w 304"/>
                <a:gd name="T23" fmla="*/ 145 h 247"/>
                <a:gd name="T24" fmla="*/ 280 w 304"/>
                <a:gd name="T25" fmla="*/ 182 h 247"/>
                <a:gd name="T26" fmla="*/ 248 w 304"/>
                <a:gd name="T27" fmla="*/ 211 h 247"/>
                <a:gd name="T28" fmla="*/ 209 w 304"/>
                <a:gd name="T29" fmla="*/ 231 h 247"/>
                <a:gd name="T30" fmla="*/ 166 w 304"/>
                <a:gd name="T31" fmla="*/ 243 h 247"/>
                <a:gd name="T32" fmla="*/ 121 w 304"/>
                <a:gd name="T33" fmla="*/ 247 h 247"/>
                <a:gd name="T34" fmla="*/ 80 w 304"/>
                <a:gd name="T35" fmla="*/ 244 h 247"/>
                <a:gd name="T36" fmla="*/ 42 w 304"/>
                <a:gd name="T37" fmla="*/ 233 h 247"/>
                <a:gd name="T38" fmla="*/ 28 w 304"/>
                <a:gd name="T39" fmla="*/ 223 h 247"/>
                <a:gd name="T40" fmla="*/ 13 w 304"/>
                <a:gd name="T41" fmla="*/ 207 h 247"/>
                <a:gd name="T42" fmla="*/ 2 w 304"/>
                <a:gd name="T43" fmla="*/ 168 h 247"/>
                <a:gd name="T44" fmla="*/ 0 w 304"/>
                <a:gd name="T45" fmla="*/ 16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247" extrusionOk="0">
                  <a:moveTo>
                    <a:pt x="9" y="90"/>
                  </a:moveTo>
                  <a:lnTo>
                    <a:pt x="19" y="74"/>
                  </a:lnTo>
                  <a:lnTo>
                    <a:pt x="51" y="44"/>
                  </a:lnTo>
                  <a:lnTo>
                    <a:pt x="90" y="20"/>
                  </a:lnTo>
                  <a:lnTo>
                    <a:pt x="131" y="2"/>
                  </a:lnTo>
                  <a:lnTo>
                    <a:pt x="153" y="0"/>
                  </a:lnTo>
                  <a:lnTo>
                    <a:pt x="180" y="1"/>
                  </a:lnTo>
                  <a:lnTo>
                    <a:pt x="234" y="18"/>
                  </a:lnTo>
                  <a:lnTo>
                    <a:pt x="277" y="51"/>
                  </a:lnTo>
                  <a:lnTo>
                    <a:pt x="301" y="96"/>
                  </a:lnTo>
                  <a:lnTo>
                    <a:pt x="304" y="123"/>
                  </a:lnTo>
                  <a:lnTo>
                    <a:pt x="300" y="145"/>
                  </a:lnTo>
                  <a:lnTo>
                    <a:pt x="280" y="182"/>
                  </a:lnTo>
                  <a:lnTo>
                    <a:pt x="248" y="211"/>
                  </a:lnTo>
                  <a:lnTo>
                    <a:pt x="209" y="231"/>
                  </a:lnTo>
                  <a:lnTo>
                    <a:pt x="166" y="243"/>
                  </a:lnTo>
                  <a:lnTo>
                    <a:pt x="121" y="247"/>
                  </a:lnTo>
                  <a:lnTo>
                    <a:pt x="80" y="244"/>
                  </a:lnTo>
                  <a:lnTo>
                    <a:pt x="42" y="233"/>
                  </a:lnTo>
                  <a:lnTo>
                    <a:pt x="28" y="223"/>
                  </a:lnTo>
                  <a:lnTo>
                    <a:pt x="13" y="207"/>
                  </a:lnTo>
                  <a:lnTo>
                    <a:pt x="2" y="168"/>
                  </a:lnTo>
                  <a:lnTo>
                    <a:pt x="0" y="164"/>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5" name="Freeform 348"/>
            <p:cNvSpPr/>
            <p:nvPr/>
          </p:nvSpPr>
          <p:spPr bwMode="auto">
            <a:xfrm>
              <a:off x="3970338" y="2273301"/>
              <a:ext cx="26988" cy="20638"/>
            </a:xfrm>
            <a:custGeom>
              <a:avLst/>
              <a:gdLst>
                <a:gd name="T0" fmla="*/ 0 w 52"/>
                <a:gd name="T1" fmla="*/ 0 h 37"/>
                <a:gd name="T2" fmla="*/ 52 w 52"/>
                <a:gd name="T3" fmla="*/ 16 h 37"/>
                <a:gd name="T4" fmla="*/ 2 w 52"/>
                <a:gd name="T5" fmla="*/ 37 h 37"/>
                <a:gd name="T6" fmla="*/ 6 w 52"/>
                <a:gd name="T7" fmla="*/ 27 h 37"/>
                <a:gd name="T8" fmla="*/ 5 w 52"/>
                <a:gd name="T9" fmla="*/ 8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6"/>
                  </a:lnTo>
                  <a:lnTo>
                    <a:pt x="2" y="37"/>
                  </a:lnTo>
                  <a:lnTo>
                    <a:pt x="6" y="27"/>
                  </a:lnTo>
                  <a:lnTo>
                    <a:pt x="5"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6" name="Freeform 349"/>
            <p:cNvSpPr/>
            <p:nvPr/>
          </p:nvSpPr>
          <p:spPr bwMode="auto">
            <a:xfrm>
              <a:off x="4064000" y="2325688"/>
              <a:ext cx="19050" cy="26988"/>
            </a:xfrm>
            <a:custGeom>
              <a:avLst/>
              <a:gdLst>
                <a:gd name="T0" fmla="*/ 38 w 38"/>
                <a:gd name="T1" fmla="*/ 3 h 52"/>
                <a:gd name="T2" fmla="*/ 15 w 38"/>
                <a:gd name="T3" fmla="*/ 52 h 52"/>
                <a:gd name="T4" fmla="*/ 0 w 38"/>
                <a:gd name="T5" fmla="*/ 0 h 52"/>
                <a:gd name="T6" fmla="*/ 9 w 38"/>
                <a:gd name="T7" fmla="*/ 5 h 52"/>
                <a:gd name="T8" fmla="*/ 28 w 38"/>
                <a:gd name="T9" fmla="*/ 7 h 52"/>
                <a:gd name="T10" fmla="*/ 38 w 38"/>
                <a:gd name="T11" fmla="*/ 3 h 52"/>
              </a:gdLst>
              <a:ahLst/>
              <a:cxnLst>
                <a:cxn ang="0">
                  <a:pos x="T0" y="T1"/>
                </a:cxn>
                <a:cxn ang="0">
                  <a:pos x="T2" y="T3"/>
                </a:cxn>
                <a:cxn ang="0">
                  <a:pos x="T4" y="T5"/>
                </a:cxn>
                <a:cxn ang="0">
                  <a:pos x="T6" y="T7"/>
                </a:cxn>
                <a:cxn ang="0">
                  <a:pos x="T8" y="T9"/>
                </a:cxn>
                <a:cxn ang="0">
                  <a:pos x="T10" y="T11"/>
                </a:cxn>
              </a:cxnLst>
              <a:rect l="0" t="0" r="r" b="b"/>
              <a:pathLst>
                <a:path w="38" h="52" extrusionOk="0">
                  <a:moveTo>
                    <a:pt x="38" y="3"/>
                  </a:moveTo>
                  <a:lnTo>
                    <a:pt x="15" y="52"/>
                  </a:lnTo>
                  <a:lnTo>
                    <a:pt x="0" y="0"/>
                  </a:lnTo>
                  <a:lnTo>
                    <a:pt x="9" y="5"/>
                  </a:lnTo>
                  <a:lnTo>
                    <a:pt x="28" y="7"/>
                  </a:lnTo>
                  <a:lnTo>
                    <a:pt x="38"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7" name="Freeform 350"/>
            <p:cNvSpPr/>
            <p:nvPr/>
          </p:nvSpPr>
          <p:spPr bwMode="auto">
            <a:xfrm>
              <a:off x="3921125" y="2397126"/>
              <a:ext cx="26988" cy="23813"/>
            </a:xfrm>
            <a:custGeom>
              <a:avLst/>
              <a:gdLst>
                <a:gd name="T0" fmla="*/ 30 w 52"/>
                <a:gd name="T1" fmla="*/ 46 h 46"/>
                <a:gd name="T2" fmla="*/ 0 w 52"/>
                <a:gd name="T3" fmla="*/ 0 h 46"/>
                <a:gd name="T4" fmla="*/ 52 w 52"/>
                <a:gd name="T5" fmla="*/ 16 h 46"/>
                <a:gd name="T6" fmla="*/ 42 w 52"/>
                <a:gd name="T7" fmla="*/ 20 h 46"/>
                <a:gd name="T8" fmla="*/ 30 w 52"/>
                <a:gd name="T9" fmla="*/ 36 h 46"/>
                <a:gd name="T10" fmla="*/ 30 w 52"/>
                <a:gd name="T11" fmla="*/ 46 h 46"/>
              </a:gdLst>
              <a:ahLst/>
              <a:cxnLst>
                <a:cxn ang="0">
                  <a:pos x="T0" y="T1"/>
                </a:cxn>
                <a:cxn ang="0">
                  <a:pos x="T2" y="T3"/>
                </a:cxn>
                <a:cxn ang="0">
                  <a:pos x="T4" y="T5"/>
                </a:cxn>
                <a:cxn ang="0">
                  <a:pos x="T6" y="T7"/>
                </a:cxn>
                <a:cxn ang="0">
                  <a:pos x="T8" y="T9"/>
                </a:cxn>
                <a:cxn ang="0">
                  <a:pos x="T10" y="T11"/>
                </a:cxn>
              </a:cxnLst>
              <a:rect l="0" t="0" r="r" b="b"/>
              <a:pathLst>
                <a:path w="52" h="46" extrusionOk="0">
                  <a:moveTo>
                    <a:pt x="30" y="46"/>
                  </a:moveTo>
                  <a:lnTo>
                    <a:pt x="0" y="0"/>
                  </a:lnTo>
                  <a:lnTo>
                    <a:pt x="52" y="16"/>
                  </a:lnTo>
                  <a:lnTo>
                    <a:pt x="42" y="20"/>
                  </a:lnTo>
                  <a:lnTo>
                    <a:pt x="30" y="36"/>
                  </a:lnTo>
                  <a:lnTo>
                    <a:pt x="30" y="4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8" name="Freeform 351"/>
            <p:cNvSpPr/>
            <p:nvPr/>
          </p:nvSpPr>
          <p:spPr bwMode="auto">
            <a:xfrm>
              <a:off x="4114800" y="2098676"/>
              <a:ext cx="1133475" cy="292100"/>
            </a:xfrm>
            <a:custGeom>
              <a:avLst/>
              <a:gdLst>
                <a:gd name="T0" fmla="*/ 0 w 2141"/>
                <a:gd name="T1" fmla="*/ 63 h 553"/>
                <a:gd name="T2" fmla="*/ 4 w 2141"/>
                <a:gd name="T3" fmla="*/ 60 h 553"/>
                <a:gd name="T4" fmla="*/ 81 w 2141"/>
                <a:gd name="T5" fmla="*/ 38 h 553"/>
                <a:gd name="T6" fmla="*/ 161 w 2141"/>
                <a:gd name="T7" fmla="*/ 25 h 553"/>
                <a:gd name="T8" fmla="*/ 272 w 2141"/>
                <a:gd name="T9" fmla="*/ 14 h 553"/>
                <a:gd name="T10" fmla="*/ 507 w 2141"/>
                <a:gd name="T11" fmla="*/ 1 h 553"/>
                <a:gd name="T12" fmla="*/ 661 w 2141"/>
                <a:gd name="T13" fmla="*/ 0 h 553"/>
                <a:gd name="T14" fmla="*/ 727 w 2141"/>
                <a:gd name="T15" fmla="*/ 2 h 553"/>
                <a:gd name="T16" fmla="*/ 845 w 2141"/>
                <a:gd name="T17" fmla="*/ 11 h 553"/>
                <a:gd name="T18" fmla="*/ 1045 w 2141"/>
                <a:gd name="T19" fmla="*/ 47 h 553"/>
                <a:gd name="T20" fmla="*/ 1149 w 2141"/>
                <a:gd name="T21" fmla="*/ 70 h 553"/>
                <a:gd name="T22" fmla="*/ 1257 w 2141"/>
                <a:gd name="T23" fmla="*/ 92 h 553"/>
                <a:gd name="T24" fmla="*/ 1420 w 2141"/>
                <a:gd name="T25" fmla="*/ 131 h 553"/>
                <a:gd name="T26" fmla="*/ 1526 w 2141"/>
                <a:gd name="T27" fmla="*/ 168 h 553"/>
                <a:gd name="T28" fmla="*/ 1578 w 2141"/>
                <a:gd name="T29" fmla="*/ 192 h 553"/>
                <a:gd name="T30" fmla="*/ 1629 w 2141"/>
                <a:gd name="T31" fmla="*/ 221 h 553"/>
                <a:gd name="T32" fmla="*/ 1728 w 2141"/>
                <a:gd name="T33" fmla="*/ 299 h 553"/>
                <a:gd name="T34" fmla="*/ 1822 w 2141"/>
                <a:gd name="T35" fmla="*/ 384 h 553"/>
                <a:gd name="T36" fmla="*/ 1908 w 2141"/>
                <a:gd name="T37" fmla="*/ 457 h 553"/>
                <a:gd name="T38" fmla="*/ 1946 w 2141"/>
                <a:gd name="T39" fmla="*/ 481 h 553"/>
                <a:gd name="T40" fmla="*/ 1983 w 2141"/>
                <a:gd name="T41" fmla="*/ 501 h 553"/>
                <a:gd name="T42" fmla="*/ 2051 w 2141"/>
                <a:gd name="T43" fmla="*/ 528 h 553"/>
                <a:gd name="T44" fmla="*/ 2128 w 2141"/>
                <a:gd name="T45" fmla="*/ 550 h 553"/>
                <a:gd name="T46" fmla="*/ 2141 w 2141"/>
                <a:gd name="T4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41" h="553" extrusionOk="0">
                  <a:moveTo>
                    <a:pt x="0" y="63"/>
                  </a:moveTo>
                  <a:lnTo>
                    <a:pt x="4" y="60"/>
                  </a:lnTo>
                  <a:lnTo>
                    <a:pt x="81" y="38"/>
                  </a:lnTo>
                  <a:lnTo>
                    <a:pt x="161" y="25"/>
                  </a:lnTo>
                  <a:lnTo>
                    <a:pt x="272" y="14"/>
                  </a:lnTo>
                  <a:lnTo>
                    <a:pt x="507" y="1"/>
                  </a:lnTo>
                  <a:lnTo>
                    <a:pt x="661" y="0"/>
                  </a:lnTo>
                  <a:lnTo>
                    <a:pt x="727" y="2"/>
                  </a:lnTo>
                  <a:lnTo>
                    <a:pt x="845" y="11"/>
                  </a:lnTo>
                  <a:lnTo>
                    <a:pt x="1045" y="47"/>
                  </a:lnTo>
                  <a:lnTo>
                    <a:pt x="1149" y="70"/>
                  </a:lnTo>
                  <a:lnTo>
                    <a:pt x="1257" y="92"/>
                  </a:lnTo>
                  <a:lnTo>
                    <a:pt x="1420" y="131"/>
                  </a:lnTo>
                  <a:lnTo>
                    <a:pt x="1526" y="168"/>
                  </a:lnTo>
                  <a:lnTo>
                    <a:pt x="1578" y="192"/>
                  </a:lnTo>
                  <a:lnTo>
                    <a:pt x="1629" y="221"/>
                  </a:lnTo>
                  <a:lnTo>
                    <a:pt x="1728" y="299"/>
                  </a:lnTo>
                  <a:lnTo>
                    <a:pt x="1822" y="384"/>
                  </a:lnTo>
                  <a:lnTo>
                    <a:pt x="1908" y="457"/>
                  </a:lnTo>
                  <a:lnTo>
                    <a:pt x="1946" y="481"/>
                  </a:lnTo>
                  <a:lnTo>
                    <a:pt x="1983" y="501"/>
                  </a:lnTo>
                  <a:lnTo>
                    <a:pt x="2051" y="528"/>
                  </a:lnTo>
                  <a:lnTo>
                    <a:pt x="2128" y="550"/>
                  </a:lnTo>
                  <a:lnTo>
                    <a:pt x="2141" y="55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9" name="Freeform 352"/>
            <p:cNvSpPr/>
            <p:nvPr/>
          </p:nvSpPr>
          <p:spPr bwMode="auto">
            <a:xfrm>
              <a:off x="4176713" y="2105026"/>
              <a:ext cx="28575" cy="20638"/>
            </a:xfrm>
            <a:custGeom>
              <a:avLst/>
              <a:gdLst>
                <a:gd name="T0" fmla="*/ 0 w 53"/>
                <a:gd name="T1" fmla="*/ 0 h 38"/>
                <a:gd name="T2" fmla="*/ 53 w 53"/>
                <a:gd name="T3" fmla="*/ 12 h 38"/>
                <a:gd name="T4" fmla="*/ 6 w 53"/>
                <a:gd name="T5" fmla="*/ 38 h 38"/>
                <a:gd name="T6" fmla="*/ 9 w 53"/>
                <a:gd name="T7" fmla="*/ 28 h 38"/>
                <a:gd name="T8" fmla="*/ 6 w 53"/>
                <a:gd name="T9" fmla="*/ 9 h 38"/>
                <a:gd name="T10" fmla="*/ 0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0" y="0"/>
                  </a:moveTo>
                  <a:lnTo>
                    <a:pt x="53" y="12"/>
                  </a:lnTo>
                  <a:lnTo>
                    <a:pt x="6" y="38"/>
                  </a:lnTo>
                  <a:lnTo>
                    <a:pt x="9" y="28"/>
                  </a:lnTo>
                  <a:lnTo>
                    <a:pt x="6"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0" name="Freeform 353"/>
            <p:cNvSpPr/>
            <p:nvPr/>
          </p:nvSpPr>
          <p:spPr bwMode="auto">
            <a:xfrm>
              <a:off x="4476750" y="2089151"/>
              <a:ext cx="28575" cy="19050"/>
            </a:xfrm>
            <a:custGeom>
              <a:avLst/>
              <a:gdLst>
                <a:gd name="T0" fmla="*/ 3 w 52"/>
                <a:gd name="T1" fmla="*/ 0 h 37"/>
                <a:gd name="T2" fmla="*/ 52 w 52"/>
                <a:gd name="T3" fmla="*/ 21 h 37"/>
                <a:gd name="T4" fmla="*/ 0 w 52"/>
                <a:gd name="T5" fmla="*/ 37 h 37"/>
                <a:gd name="T6" fmla="*/ 6 w 52"/>
                <a:gd name="T7" fmla="*/ 29 h 37"/>
                <a:gd name="T8" fmla="*/ 8 w 52"/>
                <a:gd name="T9" fmla="*/ 8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1"/>
                  </a:lnTo>
                  <a:lnTo>
                    <a:pt x="0" y="37"/>
                  </a:lnTo>
                  <a:lnTo>
                    <a:pt x="6" y="29"/>
                  </a:lnTo>
                  <a:lnTo>
                    <a:pt x="8" y="8"/>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1" name="Freeform 354"/>
            <p:cNvSpPr/>
            <p:nvPr/>
          </p:nvSpPr>
          <p:spPr bwMode="auto">
            <a:xfrm>
              <a:off x="4700588" y="2120901"/>
              <a:ext cx="26988" cy="19050"/>
            </a:xfrm>
            <a:custGeom>
              <a:avLst/>
              <a:gdLst>
                <a:gd name="T0" fmla="*/ 7 w 53"/>
                <a:gd name="T1" fmla="*/ 0 h 36"/>
                <a:gd name="T2" fmla="*/ 53 w 53"/>
                <a:gd name="T3" fmla="*/ 29 h 36"/>
                <a:gd name="T4" fmla="*/ 0 w 53"/>
                <a:gd name="T5" fmla="*/ 36 h 36"/>
                <a:gd name="T6" fmla="*/ 6 w 53"/>
                <a:gd name="T7" fmla="*/ 29 h 36"/>
                <a:gd name="T8" fmla="*/ 10 w 53"/>
                <a:gd name="T9" fmla="*/ 10 h 36"/>
                <a:gd name="T10" fmla="*/ 7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7" y="0"/>
                  </a:moveTo>
                  <a:lnTo>
                    <a:pt x="53" y="29"/>
                  </a:lnTo>
                  <a:lnTo>
                    <a:pt x="0" y="36"/>
                  </a:lnTo>
                  <a:lnTo>
                    <a:pt x="6" y="29"/>
                  </a:lnTo>
                  <a:lnTo>
                    <a:pt x="10" y="10"/>
                  </a:lnTo>
                  <a:lnTo>
                    <a:pt x="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2" name="Freeform 355"/>
            <p:cNvSpPr/>
            <p:nvPr/>
          </p:nvSpPr>
          <p:spPr bwMode="auto">
            <a:xfrm>
              <a:off x="4926013" y="2181226"/>
              <a:ext cx="28575" cy="22225"/>
            </a:xfrm>
            <a:custGeom>
              <a:avLst/>
              <a:gdLst>
                <a:gd name="T0" fmla="*/ 18 w 55"/>
                <a:gd name="T1" fmla="*/ 0 h 41"/>
                <a:gd name="T2" fmla="*/ 55 w 55"/>
                <a:gd name="T3" fmla="*/ 41 h 41"/>
                <a:gd name="T4" fmla="*/ 0 w 55"/>
                <a:gd name="T5" fmla="*/ 35 h 41"/>
                <a:gd name="T6" fmla="*/ 9 w 55"/>
                <a:gd name="T7" fmla="*/ 29 h 41"/>
                <a:gd name="T8" fmla="*/ 19 w 55"/>
                <a:gd name="T9" fmla="*/ 12 h 41"/>
                <a:gd name="T10" fmla="*/ 18 w 55"/>
                <a:gd name="T11" fmla="*/ 0 h 41"/>
              </a:gdLst>
              <a:ahLst/>
              <a:cxnLst>
                <a:cxn ang="0">
                  <a:pos x="T0" y="T1"/>
                </a:cxn>
                <a:cxn ang="0">
                  <a:pos x="T2" y="T3"/>
                </a:cxn>
                <a:cxn ang="0">
                  <a:pos x="T4" y="T5"/>
                </a:cxn>
                <a:cxn ang="0">
                  <a:pos x="T6" y="T7"/>
                </a:cxn>
                <a:cxn ang="0">
                  <a:pos x="T8" y="T9"/>
                </a:cxn>
                <a:cxn ang="0">
                  <a:pos x="T10" y="T11"/>
                </a:cxn>
              </a:cxnLst>
              <a:rect l="0" t="0" r="r" b="b"/>
              <a:pathLst>
                <a:path w="55" h="41" extrusionOk="0">
                  <a:moveTo>
                    <a:pt x="18" y="0"/>
                  </a:moveTo>
                  <a:lnTo>
                    <a:pt x="55" y="41"/>
                  </a:lnTo>
                  <a:lnTo>
                    <a:pt x="0" y="35"/>
                  </a:lnTo>
                  <a:lnTo>
                    <a:pt x="9" y="29"/>
                  </a:lnTo>
                  <a:lnTo>
                    <a:pt x="19" y="12"/>
                  </a:lnTo>
                  <a:lnTo>
                    <a:pt x="1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3" name="Freeform 356"/>
            <p:cNvSpPr/>
            <p:nvPr/>
          </p:nvSpPr>
          <p:spPr bwMode="auto">
            <a:xfrm>
              <a:off x="5121275" y="2333626"/>
              <a:ext cx="26988" cy="22225"/>
            </a:xfrm>
            <a:custGeom>
              <a:avLst/>
              <a:gdLst>
                <a:gd name="T0" fmla="*/ 19 w 53"/>
                <a:gd name="T1" fmla="*/ 0 h 41"/>
                <a:gd name="T2" fmla="*/ 53 w 53"/>
                <a:gd name="T3" fmla="*/ 41 h 41"/>
                <a:gd name="T4" fmla="*/ 0 w 53"/>
                <a:gd name="T5" fmla="*/ 33 h 41"/>
                <a:gd name="T6" fmla="*/ 9 w 53"/>
                <a:gd name="T7" fmla="*/ 27 h 41"/>
                <a:gd name="T8" fmla="*/ 19 w 53"/>
                <a:gd name="T9" fmla="*/ 10 h 41"/>
                <a:gd name="T10" fmla="*/ 19 w 53"/>
                <a:gd name="T11" fmla="*/ 0 h 41"/>
              </a:gdLst>
              <a:ahLst/>
              <a:cxnLst>
                <a:cxn ang="0">
                  <a:pos x="T0" y="T1"/>
                </a:cxn>
                <a:cxn ang="0">
                  <a:pos x="T2" y="T3"/>
                </a:cxn>
                <a:cxn ang="0">
                  <a:pos x="T4" y="T5"/>
                </a:cxn>
                <a:cxn ang="0">
                  <a:pos x="T6" y="T7"/>
                </a:cxn>
                <a:cxn ang="0">
                  <a:pos x="T8" y="T9"/>
                </a:cxn>
                <a:cxn ang="0">
                  <a:pos x="T10" y="T11"/>
                </a:cxn>
              </a:cxnLst>
              <a:rect l="0" t="0" r="r" b="b"/>
              <a:pathLst>
                <a:path w="53" h="41" extrusionOk="0">
                  <a:moveTo>
                    <a:pt x="19" y="0"/>
                  </a:moveTo>
                  <a:lnTo>
                    <a:pt x="53" y="41"/>
                  </a:lnTo>
                  <a:lnTo>
                    <a:pt x="0" y="33"/>
                  </a:lnTo>
                  <a:lnTo>
                    <a:pt x="9" y="27"/>
                  </a:lnTo>
                  <a:lnTo>
                    <a:pt x="19" y="10"/>
                  </a:lnTo>
                  <a:lnTo>
                    <a:pt x="19"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4" name="Freeform 357"/>
            <p:cNvSpPr/>
            <p:nvPr/>
          </p:nvSpPr>
          <p:spPr bwMode="auto">
            <a:xfrm>
              <a:off x="4184650" y="2139951"/>
              <a:ext cx="412750" cy="268288"/>
            </a:xfrm>
            <a:custGeom>
              <a:avLst/>
              <a:gdLst>
                <a:gd name="T0" fmla="*/ 0 w 781"/>
                <a:gd name="T1" fmla="*/ 79 h 507"/>
                <a:gd name="T2" fmla="*/ 33 w 781"/>
                <a:gd name="T3" fmla="*/ 67 h 507"/>
                <a:gd name="T4" fmla="*/ 215 w 781"/>
                <a:gd name="T5" fmla="*/ 20 h 507"/>
                <a:gd name="T6" fmla="*/ 343 w 781"/>
                <a:gd name="T7" fmla="*/ 0 h 507"/>
                <a:gd name="T8" fmla="*/ 393 w 781"/>
                <a:gd name="T9" fmla="*/ 0 h 507"/>
                <a:gd name="T10" fmla="*/ 441 w 781"/>
                <a:gd name="T11" fmla="*/ 4 h 507"/>
                <a:gd name="T12" fmla="*/ 536 w 781"/>
                <a:gd name="T13" fmla="*/ 24 h 507"/>
                <a:gd name="T14" fmla="*/ 622 w 781"/>
                <a:gd name="T15" fmla="*/ 54 h 507"/>
                <a:gd name="T16" fmla="*/ 694 w 781"/>
                <a:gd name="T17" fmla="*/ 93 h 507"/>
                <a:gd name="T18" fmla="*/ 719 w 781"/>
                <a:gd name="T19" fmla="*/ 116 h 507"/>
                <a:gd name="T20" fmla="*/ 740 w 781"/>
                <a:gd name="T21" fmla="*/ 139 h 507"/>
                <a:gd name="T22" fmla="*/ 768 w 781"/>
                <a:gd name="T23" fmla="*/ 180 h 507"/>
                <a:gd name="T24" fmla="*/ 781 w 781"/>
                <a:gd name="T25" fmla="*/ 220 h 507"/>
                <a:gd name="T26" fmla="*/ 781 w 781"/>
                <a:gd name="T27" fmla="*/ 263 h 507"/>
                <a:gd name="T28" fmla="*/ 778 w 781"/>
                <a:gd name="T29" fmla="*/ 288 h 507"/>
                <a:gd name="T30" fmla="*/ 773 w 781"/>
                <a:gd name="T31" fmla="*/ 314 h 507"/>
                <a:gd name="T32" fmla="*/ 755 w 781"/>
                <a:gd name="T33" fmla="*/ 368 h 507"/>
                <a:gd name="T34" fmla="*/ 721 w 781"/>
                <a:gd name="T35" fmla="*/ 419 h 507"/>
                <a:gd name="T36" fmla="*/ 675 w 781"/>
                <a:gd name="T37" fmla="*/ 463 h 507"/>
                <a:gd name="T38" fmla="*/ 645 w 781"/>
                <a:gd name="T39" fmla="*/ 481 h 507"/>
                <a:gd name="T40" fmla="*/ 612 w 781"/>
                <a:gd name="T41" fmla="*/ 495 h 507"/>
                <a:gd name="T42" fmla="*/ 527 w 781"/>
                <a:gd name="T43" fmla="*/ 507 h 507"/>
                <a:gd name="T44" fmla="*/ 435 w 781"/>
                <a:gd name="T45" fmla="*/ 504 h 507"/>
                <a:gd name="T46" fmla="*/ 347 w 781"/>
                <a:gd name="T47" fmla="*/ 489 h 507"/>
                <a:gd name="T48" fmla="*/ 310 w 781"/>
                <a:gd name="T49" fmla="*/ 481 h 507"/>
                <a:gd name="T50" fmla="*/ 274 w 781"/>
                <a:gd name="T51" fmla="*/ 472 h 507"/>
                <a:gd name="T52" fmla="*/ 206 w 781"/>
                <a:gd name="T53" fmla="*/ 446 h 507"/>
                <a:gd name="T54" fmla="*/ 147 w 781"/>
                <a:gd name="T55" fmla="*/ 416 h 507"/>
                <a:gd name="T56" fmla="*/ 101 w 781"/>
                <a:gd name="T57" fmla="*/ 384 h 507"/>
                <a:gd name="T58" fmla="*/ 85 w 781"/>
                <a:gd name="T59" fmla="*/ 367 h 507"/>
                <a:gd name="T60" fmla="*/ 71 w 781"/>
                <a:gd name="T61" fmla="*/ 351 h 507"/>
                <a:gd name="T62" fmla="*/ 56 w 781"/>
                <a:gd name="T63" fmla="*/ 321 h 507"/>
                <a:gd name="T64" fmla="*/ 49 w 781"/>
                <a:gd name="T65" fmla="*/ 286 h 507"/>
                <a:gd name="T66" fmla="*/ 50 w 781"/>
                <a:gd name="T67" fmla="*/ 281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1" h="507" extrusionOk="0">
                  <a:moveTo>
                    <a:pt x="0" y="79"/>
                  </a:moveTo>
                  <a:lnTo>
                    <a:pt x="33" y="67"/>
                  </a:lnTo>
                  <a:lnTo>
                    <a:pt x="215" y="20"/>
                  </a:lnTo>
                  <a:lnTo>
                    <a:pt x="343" y="0"/>
                  </a:lnTo>
                  <a:lnTo>
                    <a:pt x="393" y="0"/>
                  </a:lnTo>
                  <a:lnTo>
                    <a:pt x="441" y="4"/>
                  </a:lnTo>
                  <a:lnTo>
                    <a:pt x="536" y="24"/>
                  </a:lnTo>
                  <a:lnTo>
                    <a:pt x="622" y="54"/>
                  </a:lnTo>
                  <a:lnTo>
                    <a:pt x="694" y="93"/>
                  </a:lnTo>
                  <a:lnTo>
                    <a:pt x="719" y="116"/>
                  </a:lnTo>
                  <a:lnTo>
                    <a:pt x="740" y="139"/>
                  </a:lnTo>
                  <a:lnTo>
                    <a:pt x="768" y="180"/>
                  </a:lnTo>
                  <a:lnTo>
                    <a:pt x="781" y="220"/>
                  </a:lnTo>
                  <a:lnTo>
                    <a:pt x="781" y="263"/>
                  </a:lnTo>
                  <a:lnTo>
                    <a:pt x="778" y="288"/>
                  </a:lnTo>
                  <a:lnTo>
                    <a:pt x="773" y="314"/>
                  </a:lnTo>
                  <a:lnTo>
                    <a:pt x="755" y="368"/>
                  </a:lnTo>
                  <a:lnTo>
                    <a:pt x="721" y="419"/>
                  </a:lnTo>
                  <a:lnTo>
                    <a:pt x="675" y="463"/>
                  </a:lnTo>
                  <a:lnTo>
                    <a:pt x="645" y="481"/>
                  </a:lnTo>
                  <a:lnTo>
                    <a:pt x="612" y="495"/>
                  </a:lnTo>
                  <a:lnTo>
                    <a:pt x="527" y="507"/>
                  </a:lnTo>
                  <a:lnTo>
                    <a:pt x="435" y="504"/>
                  </a:lnTo>
                  <a:lnTo>
                    <a:pt x="347" y="489"/>
                  </a:lnTo>
                  <a:lnTo>
                    <a:pt x="310" y="481"/>
                  </a:lnTo>
                  <a:lnTo>
                    <a:pt x="274" y="472"/>
                  </a:lnTo>
                  <a:lnTo>
                    <a:pt x="206" y="446"/>
                  </a:lnTo>
                  <a:lnTo>
                    <a:pt x="147" y="416"/>
                  </a:lnTo>
                  <a:lnTo>
                    <a:pt x="101" y="384"/>
                  </a:lnTo>
                  <a:lnTo>
                    <a:pt x="85" y="367"/>
                  </a:lnTo>
                  <a:lnTo>
                    <a:pt x="71" y="351"/>
                  </a:lnTo>
                  <a:lnTo>
                    <a:pt x="56" y="321"/>
                  </a:lnTo>
                  <a:lnTo>
                    <a:pt x="49" y="286"/>
                  </a:lnTo>
                  <a:lnTo>
                    <a:pt x="50" y="281"/>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55" name="Freeform 358"/>
            <p:cNvSpPr/>
            <p:nvPr/>
          </p:nvSpPr>
          <p:spPr bwMode="auto">
            <a:xfrm>
              <a:off x="4370388" y="2128838"/>
              <a:ext cx="28575" cy="20638"/>
            </a:xfrm>
            <a:custGeom>
              <a:avLst/>
              <a:gdLst>
                <a:gd name="T0" fmla="*/ 3 w 54"/>
                <a:gd name="T1" fmla="*/ 0 h 38"/>
                <a:gd name="T2" fmla="*/ 54 w 54"/>
                <a:gd name="T3" fmla="*/ 22 h 38"/>
                <a:gd name="T4" fmla="*/ 0 w 54"/>
                <a:gd name="T5" fmla="*/ 38 h 38"/>
                <a:gd name="T6" fmla="*/ 6 w 54"/>
                <a:gd name="T7" fmla="*/ 29 h 38"/>
                <a:gd name="T8" fmla="*/ 8 w 54"/>
                <a:gd name="T9" fmla="*/ 9 h 38"/>
                <a:gd name="T10" fmla="*/ 3 w 54"/>
                <a:gd name="T11" fmla="*/ 0 h 38"/>
              </a:gdLst>
              <a:ahLst/>
              <a:cxnLst>
                <a:cxn ang="0">
                  <a:pos x="T0" y="T1"/>
                </a:cxn>
                <a:cxn ang="0">
                  <a:pos x="T2" y="T3"/>
                </a:cxn>
                <a:cxn ang="0">
                  <a:pos x="T4" y="T5"/>
                </a:cxn>
                <a:cxn ang="0">
                  <a:pos x="T6" y="T7"/>
                </a:cxn>
                <a:cxn ang="0">
                  <a:pos x="T8" y="T9"/>
                </a:cxn>
                <a:cxn ang="0">
                  <a:pos x="T10" y="T11"/>
                </a:cxn>
              </a:cxnLst>
              <a:rect l="0" t="0" r="r" b="b"/>
              <a:pathLst>
                <a:path w="54" h="38" extrusionOk="0">
                  <a:moveTo>
                    <a:pt x="3" y="0"/>
                  </a:moveTo>
                  <a:lnTo>
                    <a:pt x="54" y="22"/>
                  </a:lnTo>
                  <a:lnTo>
                    <a:pt x="0" y="38"/>
                  </a:lnTo>
                  <a:lnTo>
                    <a:pt x="6" y="29"/>
                  </a:lnTo>
                  <a:lnTo>
                    <a:pt x="8" y="9"/>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6" name="Freeform 359"/>
            <p:cNvSpPr/>
            <p:nvPr/>
          </p:nvSpPr>
          <p:spPr bwMode="auto">
            <a:xfrm>
              <a:off x="4541838" y="2179638"/>
              <a:ext cx="26988" cy="26988"/>
            </a:xfrm>
            <a:custGeom>
              <a:avLst/>
              <a:gdLst>
                <a:gd name="T0" fmla="*/ 27 w 49"/>
                <a:gd name="T1" fmla="*/ 0 h 51"/>
                <a:gd name="T2" fmla="*/ 49 w 49"/>
                <a:gd name="T3" fmla="*/ 51 h 51"/>
                <a:gd name="T4" fmla="*/ 0 w 49"/>
                <a:gd name="T5" fmla="*/ 28 h 51"/>
                <a:gd name="T6" fmla="*/ 10 w 49"/>
                <a:gd name="T7" fmla="*/ 25 h 51"/>
                <a:gd name="T8" fmla="*/ 24 w 49"/>
                <a:gd name="T9" fmla="*/ 10 h 51"/>
                <a:gd name="T10" fmla="*/ 27 w 49"/>
                <a:gd name="T11" fmla="*/ 0 h 51"/>
              </a:gdLst>
              <a:ahLst/>
              <a:cxnLst>
                <a:cxn ang="0">
                  <a:pos x="T0" y="T1"/>
                </a:cxn>
                <a:cxn ang="0">
                  <a:pos x="T2" y="T3"/>
                </a:cxn>
                <a:cxn ang="0">
                  <a:pos x="T4" y="T5"/>
                </a:cxn>
                <a:cxn ang="0">
                  <a:pos x="T6" y="T7"/>
                </a:cxn>
                <a:cxn ang="0">
                  <a:pos x="T8" y="T9"/>
                </a:cxn>
                <a:cxn ang="0">
                  <a:pos x="T10" y="T11"/>
                </a:cxn>
              </a:cxnLst>
              <a:rect l="0" t="0" r="r" b="b"/>
              <a:pathLst>
                <a:path w="49" h="51" extrusionOk="0">
                  <a:moveTo>
                    <a:pt x="27" y="0"/>
                  </a:moveTo>
                  <a:lnTo>
                    <a:pt x="49" y="51"/>
                  </a:lnTo>
                  <a:lnTo>
                    <a:pt x="0" y="28"/>
                  </a:lnTo>
                  <a:lnTo>
                    <a:pt x="10" y="25"/>
                  </a:lnTo>
                  <a:lnTo>
                    <a:pt x="24" y="10"/>
                  </a:lnTo>
                  <a:lnTo>
                    <a:pt x="2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7" name="Freeform 360"/>
            <p:cNvSpPr/>
            <p:nvPr/>
          </p:nvSpPr>
          <p:spPr bwMode="auto">
            <a:xfrm>
              <a:off x="4589463" y="2270126"/>
              <a:ext cx="19050" cy="28575"/>
            </a:xfrm>
            <a:custGeom>
              <a:avLst/>
              <a:gdLst>
                <a:gd name="T0" fmla="*/ 37 w 37"/>
                <a:gd name="T1" fmla="*/ 5 h 53"/>
                <a:gd name="T2" fmla="*/ 11 w 37"/>
                <a:gd name="T3" fmla="*/ 53 h 53"/>
                <a:gd name="T4" fmla="*/ 0 w 37"/>
                <a:gd name="T5" fmla="*/ 0 h 53"/>
                <a:gd name="T6" fmla="*/ 7 w 37"/>
                <a:gd name="T7" fmla="*/ 7 h 53"/>
                <a:gd name="T8" fmla="*/ 27 w 37"/>
                <a:gd name="T9" fmla="*/ 10 h 53"/>
                <a:gd name="T10" fmla="*/ 37 w 37"/>
                <a:gd name="T11" fmla="*/ 5 h 53"/>
              </a:gdLst>
              <a:ahLst/>
              <a:cxnLst>
                <a:cxn ang="0">
                  <a:pos x="T0" y="T1"/>
                </a:cxn>
                <a:cxn ang="0">
                  <a:pos x="T2" y="T3"/>
                </a:cxn>
                <a:cxn ang="0">
                  <a:pos x="T4" y="T5"/>
                </a:cxn>
                <a:cxn ang="0">
                  <a:pos x="T6" y="T7"/>
                </a:cxn>
                <a:cxn ang="0">
                  <a:pos x="T8" y="T9"/>
                </a:cxn>
                <a:cxn ang="0">
                  <a:pos x="T10" y="T11"/>
                </a:cxn>
              </a:cxnLst>
              <a:rect l="0" t="0" r="r" b="b"/>
              <a:pathLst>
                <a:path w="37" h="53" extrusionOk="0">
                  <a:moveTo>
                    <a:pt x="37" y="5"/>
                  </a:moveTo>
                  <a:lnTo>
                    <a:pt x="11" y="53"/>
                  </a:lnTo>
                  <a:lnTo>
                    <a:pt x="0" y="0"/>
                  </a:lnTo>
                  <a:lnTo>
                    <a:pt x="7" y="7"/>
                  </a:lnTo>
                  <a:lnTo>
                    <a:pt x="27" y="10"/>
                  </a:lnTo>
                  <a:lnTo>
                    <a:pt x="37" y="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8" name="Freeform 361"/>
            <p:cNvSpPr/>
            <p:nvPr/>
          </p:nvSpPr>
          <p:spPr bwMode="auto">
            <a:xfrm>
              <a:off x="4521200" y="2376488"/>
              <a:ext cx="28575" cy="20638"/>
            </a:xfrm>
            <a:custGeom>
              <a:avLst/>
              <a:gdLst>
                <a:gd name="T0" fmla="*/ 53 w 53"/>
                <a:gd name="T1" fmla="*/ 33 h 40"/>
                <a:gd name="T2" fmla="*/ 0 w 53"/>
                <a:gd name="T3" fmla="*/ 40 h 40"/>
                <a:gd name="T4" fmla="*/ 36 w 53"/>
                <a:gd name="T5" fmla="*/ 0 h 40"/>
                <a:gd name="T6" fmla="*/ 36 w 53"/>
                <a:gd name="T7" fmla="*/ 10 h 40"/>
                <a:gd name="T8" fmla="*/ 44 w 53"/>
                <a:gd name="T9" fmla="*/ 28 h 40"/>
                <a:gd name="T10" fmla="*/ 53 w 53"/>
                <a:gd name="T11" fmla="*/ 33 h 40"/>
              </a:gdLst>
              <a:ahLst/>
              <a:cxnLst>
                <a:cxn ang="0">
                  <a:pos x="T0" y="T1"/>
                </a:cxn>
                <a:cxn ang="0">
                  <a:pos x="T2" y="T3"/>
                </a:cxn>
                <a:cxn ang="0">
                  <a:pos x="T4" y="T5"/>
                </a:cxn>
                <a:cxn ang="0">
                  <a:pos x="T6" y="T7"/>
                </a:cxn>
                <a:cxn ang="0">
                  <a:pos x="T8" y="T9"/>
                </a:cxn>
                <a:cxn ang="0">
                  <a:pos x="T10" y="T11"/>
                </a:cxn>
              </a:cxnLst>
              <a:rect l="0" t="0" r="r" b="b"/>
              <a:pathLst>
                <a:path w="53" h="40" extrusionOk="0">
                  <a:moveTo>
                    <a:pt x="53" y="33"/>
                  </a:moveTo>
                  <a:lnTo>
                    <a:pt x="0" y="40"/>
                  </a:lnTo>
                  <a:lnTo>
                    <a:pt x="36" y="0"/>
                  </a:lnTo>
                  <a:lnTo>
                    <a:pt x="36" y="10"/>
                  </a:lnTo>
                  <a:lnTo>
                    <a:pt x="44" y="28"/>
                  </a:lnTo>
                  <a:lnTo>
                    <a:pt x="53" y="3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9" name="Freeform 362"/>
            <p:cNvSpPr/>
            <p:nvPr/>
          </p:nvSpPr>
          <p:spPr bwMode="auto">
            <a:xfrm>
              <a:off x="4343400" y="2390776"/>
              <a:ext cx="26988" cy="19050"/>
            </a:xfrm>
            <a:custGeom>
              <a:avLst/>
              <a:gdLst>
                <a:gd name="T0" fmla="*/ 44 w 53"/>
                <a:gd name="T1" fmla="*/ 38 h 38"/>
                <a:gd name="T2" fmla="*/ 0 w 53"/>
                <a:gd name="T3" fmla="*/ 7 h 38"/>
                <a:gd name="T4" fmla="*/ 53 w 53"/>
                <a:gd name="T5" fmla="*/ 0 h 38"/>
                <a:gd name="T6" fmla="*/ 46 w 53"/>
                <a:gd name="T7" fmla="*/ 7 h 38"/>
                <a:gd name="T8" fmla="*/ 41 w 53"/>
                <a:gd name="T9" fmla="*/ 27 h 38"/>
                <a:gd name="T10" fmla="*/ 44 w 53"/>
                <a:gd name="T11" fmla="*/ 38 h 38"/>
              </a:gdLst>
              <a:ahLst/>
              <a:cxnLst>
                <a:cxn ang="0">
                  <a:pos x="T0" y="T1"/>
                </a:cxn>
                <a:cxn ang="0">
                  <a:pos x="T2" y="T3"/>
                </a:cxn>
                <a:cxn ang="0">
                  <a:pos x="T4" y="T5"/>
                </a:cxn>
                <a:cxn ang="0">
                  <a:pos x="T6" y="T7"/>
                </a:cxn>
                <a:cxn ang="0">
                  <a:pos x="T8" y="T9"/>
                </a:cxn>
                <a:cxn ang="0">
                  <a:pos x="T10" y="T11"/>
                </a:cxn>
              </a:cxnLst>
              <a:rect l="0" t="0" r="r" b="b"/>
              <a:pathLst>
                <a:path w="53" h="38" extrusionOk="0">
                  <a:moveTo>
                    <a:pt x="44" y="38"/>
                  </a:moveTo>
                  <a:lnTo>
                    <a:pt x="0" y="7"/>
                  </a:lnTo>
                  <a:lnTo>
                    <a:pt x="53" y="0"/>
                  </a:lnTo>
                  <a:lnTo>
                    <a:pt x="46" y="7"/>
                  </a:lnTo>
                  <a:lnTo>
                    <a:pt x="41" y="27"/>
                  </a:lnTo>
                  <a:lnTo>
                    <a:pt x="44" y="38"/>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0" name="Freeform 363"/>
            <p:cNvSpPr/>
            <p:nvPr/>
          </p:nvSpPr>
          <p:spPr bwMode="auto">
            <a:xfrm>
              <a:off x="4225925" y="2330451"/>
              <a:ext cx="23813" cy="26988"/>
            </a:xfrm>
            <a:custGeom>
              <a:avLst/>
              <a:gdLst>
                <a:gd name="T0" fmla="*/ 20 w 47"/>
                <a:gd name="T1" fmla="*/ 50 h 50"/>
                <a:gd name="T2" fmla="*/ 0 w 47"/>
                <a:gd name="T3" fmla="*/ 0 h 50"/>
                <a:gd name="T4" fmla="*/ 47 w 47"/>
                <a:gd name="T5" fmla="*/ 26 h 50"/>
                <a:gd name="T6" fmla="*/ 37 w 47"/>
                <a:gd name="T7" fmla="*/ 27 h 50"/>
                <a:gd name="T8" fmla="*/ 23 w 47"/>
                <a:gd name="T9" fmla="*/ 40 h 50"/>
                <a:gd name="T10" fmla="*/ 20 w 47"/>
                <a:gd name="T11" fmla="*/ 50 h 50"/>
              </a:gdLst>
              <a:ahLst/>
              <a:cxnLst>
                <a:cxn ang="0">
                  <a:pos x="T0" y="T1"/>
                </a:cxn>
                <a:cxn ang="0">
                  <a:pos x="T2" y="T3"/>
                </a:cxn>
                <a:cxn ang="0">
                  <a:pos x="T4" y="T5"/>
                </a:cxn>
                <a:cxn ang="0">
                  <a:pos x="T6" y="T7"/>
                </a:cxn>
                <a:cxn ang="0">
                  <a:pos x="T8" y="T9"/>
                </a:cxn>
                <a:cxn ang="0">
                  <a:pos x="T10" y="T11"/>
                </a:cxn>
              </a:cxnLst>
              <a:rect l="0" t="0" r="r" b="b"/>
              <a:pathLst>
                <a:path w="47" h="50" extrusionOk="0">
                  <a:moveTo>
                    <a:pt x="20" y="50"/>
                  </a:moveTo>
                  <a:lnTo>
                    <a:pt x="0" y="0"/>
                  </a:lnTo>
                  <a:lnTo>
                    <a:pt x="47" y="26"/>
                  </a:lnTo>
                  <a:lnTo>
                    <a:pt x="37" y="27"/>
                  </a:lnTo>
                  <a:lnTo>
                    <a:pt x="23" y="40"/>
                  </a:lnTo>
                  <a:lnTo>
                    <a:pt x="20" y="5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1" name="Freeform 364"/>
            <p:cNvSpPr/>
            <p:nvPr/>
          </p:nvSpPr>
          <p:spPr bwMode="auto">
            <a:xfrm>
              <a:off x="4660900" y="2170113"/>
              <a:ext cx="195263" cy="152400"/>
            </a:xfrm>
            <a:custGeom>
              <a:avLst/>
              <a:gdLst>
                <a:gd name="T0" fmla="*/ 0 w 369"/>
                <a:gd name="T1" fmla="*/ 94 h 288"/>
                <a:gd name="T2" fmla="*/ 11 w 369"/>
                <a:gd name="T3" fmla="*/ 84 h 288"/>
                <a:gd name="T4" fmla="*/ 73 w 369"/>
                <a:gd name="T5" fmla="*/ 36 h 288"/>
                <a:gd name="T6" fmla="*/ 123 w 369"/>
                <a:gd name="T7" fmla="*/ 9 h 288"/>
                <a:gd name="T8" fmla="*/ 146 w 369"/>
                <a:gd name="T9" fmla="*/ 3 h 288"/>
                <a:gd name="T10" fmla="*/ 170 w 369"/>
                <a:gd name="T11" fmla="*/ 0 h 288"/>
                <a:gd name="T12" fmla="*/ 225 w 369"/>
                <a:gd name="T13" fmla="*/ 2 h 288"/>
                <a:gd name="T14" fmla="*/ 280 w 369"/>
                <a:gd name="T15" fmla="*/ 13 h 288"/>
                <a:gd name="T16" fmla="*/ 326 w 369"/>
                <a:gd name="T17" fmla="*/ 35 h 288"/>
                <a:gd name="T18" fmla="*/ 342 w 369"/>
                <a:gd name="T19" fmla="*/ 51 h 288"/>
                <a:gd name="T20" fmla="*/ 355 w 369"/>
                <a:gd name="T21" fmla="*/ 68 h 288"/>
                <a:gd name="T22" fmla="*/ 368 w 369"/>
                <a:gd name="T23" fmla="*/ 105 h 288"/>
                <a:gd name="T24" fmla="*/ 369 w 369"/>
                <a:gd name="T25" fmla="*/ 146 h 288"/>
                <a:gd name="T26" fmla="*/ 362 w 369"/>
                <a:gd name="T27" fmla="*/ 183 h 288"/>
                <a:gd name="T28" fmla="*/ 355 w 369"/>
                <a:gd name="T29" fmla="*/ 199 h 288"/>
                <a:gd name="T30" fmla="*/ 348 w 369"/>
                <a:gd name="T31" fmla="*/ 215 h 288"/>
                <a:gd name="T32" fmla="*/ 326 w 369"/>
                <a:gd name="T33" fmla="*/ 241 h 288"/>
                <a:gd name="T34" fmla="*/ 284 w 369"/>
                <a:gd name="T35" fmla="*/ 270 h 288"/>
                <a:gd name="T36" fmla="*/ 250 w 369"/>
                <a:gd name="T37" fmla="*/ 281 h 288"/>
                <a:gd name="T38" fmla="*/ 229 w 369"/>
                <a:gd name="T39" fmla="*/ 285 h 288"/>
                <a:gd name="T40" fmla="*/ 183 w 369"/>
                <a:gd name="T41" fmla="*/ 288 h 288"/>
                <a:gd name="T42" fmla="*/ 113 w 369"/>
                <a:gd name="T43" fmla="*/ 280 h 288"/>
                <a:gd name="T44" fmla="*/ 77 w 369"/>
                <a:gd name="T45" fmla="*/ 265 h 288"/>
                <a:gd name="T46" fmla="*/ 62 w 369"/>
                <a:gd name="T47" fmla="*/ 257 h 288"/>
                <a:gd name="T48" fmla="*/ 39 w 369"/>
                <a:gd name="T49" fmla="*/ 235 h 288"/>
                <a:gd name="T50" fmla="*/ 16 w 369"/>
                <a:gd name="T51" fmla="*/ 203 h 288"/>
                <a:gd name="T52" fmla="*/ 13 w 369"/>
                <a:gd name="T53"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288" extrusionOk="0">
                  <a:moveTo>
                    <a:pt x="0" y="94"/>
                  </a:moveTo>
                  <a:lnTo>
                    <a:pt x="11" y="84"/>
                  </a:lnTo>
                  <a:lnTo>
                    <a:pt x="73" y="36"/>
                  </a:lnTo>
                  <a:lnTo>
                    <a:pt x="123" y="9"/>
                  </a:lnTo>
                  <a:lnTo>
                    <a:pt x="146" y="3"/>
                  </a:lnTo>
                  <a:lnTo>
                    <a:pt x="170" y="0"/>
                  </a:lnTo>
                  <a:lnTo>
                    <a:pt x="225" y="2"/>
                  </a:lnTo>
                  <a:lnTo>
                    <a:pt x="280" y="13"/>
                  </a:lnTo>
                  <a:lnTo>
                    <a:pt x="326" y="35"/>
                  </a:lnTo>
                  <a:lnTo>
                    <a:pt x="342" y="51"/>
                  </a:lnTo>
                  <a:lnTo>
                    <a:pt x="355" y="68"/>
                  </a:lnTo>
                  <a:lnTo>
                    <a:pt x="368" y="105"/>
                  </a:lnTo>
                  <a:lnTo>
                    <a:pt x="369" y="146"/>
                  </a:lnTo>
                  <a:lnTo>
                    <a:pt x="362" y="183"/>
                  </a:lnTo>
                  <a:lnTo>
                    <a:pt x="355" y="199"/>
                  </a:lnTo>
                  <a:lnTo>
                    <a:pt x="348" y="215"/>
                  </a:lnTo>
                  <a:lnTo>
                    <a:pt x="326" y="241"/>
                  </a:lnTo>
                  <a:lnTo>
                    <a:pt x="284" y="270"/>
                  </a:lnTo>
                  <a:lnTo>
                    <a:pt x="250" y="281"/>
                  </a:lnTo>
                  <a:lnTo>
                    <a:pt x="229" y="285"/>
                  </a:lnTo>
                  <a:lnTo>
                    <a:pt x="183" y="288"/>
                  </a:lnTo>
                  <a:lnTo>
                    <a:pt x="113" y="280"/>
                  </a:lnTo>
                  <a:lnTo>
                    <a:pt x="77" y="265"/>
                  </a:lnTo>
                  <a:lnTo>
                    <a:pt x="62" y="257"/>
                  </a:lnTo>
                  <a:lnTo>
                    <a:pt x="39" y="235"/>
                  </a:lnTo>
                  <a:lnTo>
                    <a:pt x="16" y="203"/>
                  </a:lnTo>
                  <a:lnTo>
                    <a:pt x="13" y="196"/>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62" name="Freeform 365"/>
            <p:cNvSpPr/>
            <p:nvPr/>
          </p:nvSpPr>
          <p:spPr bwMode="auto">
            <a:xfrm>
              <a:off x="4714875" y="2166938"/>
              <a:ext cx="28575" cy="19050"/>
            </a:xfrm>
            <a:custGeom>
              <a:avLst/>
              <a:gdLst>
                <a:gd name="T0" fmla="*/ 0 w 53"/>
                <a:gd name="T1" fmla="*/ 0 h 37"/>
                <a:gd name="T2" fmla="*/ 53 w 53"/>
                <a:gd name="T3" fmla="*/ 10 h 37"/>
                <a:gd name="T4" fmla="*/ 6 w 53"/>
                <a:gd name="T5" fmla="*/ 37 h 37"/>
                <a:gd name="T6" fmla="*/ 10 w 53"/>
                <a:gd name="T7" fmla="*/ 27 h 37"/>
                <a:gd name="T8" fmla="*/ 7 w 53"/>
                <a:gd name="T9" fmla="*/ 7 h 37"/>
                <a:gd name="T10" fmla="*/ 0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0" y="0"/>
                  </a:moveTo>
                  <a:lnTo>
                    <a:pt x="53" y="10"/>
                  </a:lnTo>
                  <a:lnTo>
                    <a:pt x="6" y="37"/>
                  </a:lnTo>
                  <a:lnTo>
                    <a:pt x="10" y="27"/>
                  </a:lnTo>
                  <a:lnTo>
                    <a:pt x="7"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3" name="Freeform 366"/>
            <p:cNvSpPr/>
            <p:nvPr/>
          </p:nvSpPr>
          <p:spPr bwMode="auto">
            <a:xfrm>
              <a:off x="4819650" y="2174876"/>
              <a:ext cx="25400" cy="26988"/>
            </a:xfrm>
            <a:custGeom>
              <a:avLst/>
              <a:gdLst>
                <a:gd name="T0" fmla="*/ 29 w 48"/>
                <a:gd name="T1" fmla="*/ 0 h 51"/>
                <a:gd name="T2" fmla="*/ 48 w 48"/>
                <a:gd name="T3" fmla="*/ 51 h 51"/>
                <a:gd name="T4" fmla="*/ 0 w 48"/>
                <a:gd name="T5" fmla="*/ 24 h 51"/>
                <a:gd name="T6" fmla="*/ 11 w 48"/>
                <a:gd name="T7" fmla="*/ 23 h 51"/>
                <a:gd name="T8" fmla="*/ 25 w 48"/>
                <a:gd name="T9" fmla="*/ 10 h 51"/>
                <a:gd name="T10" fmla="*/ 29 w 48"/>
                <a:gd name="T11" fmla="*/ 0 h 51"/>
              </a:gdLst>
              <a:ahLst/>
              <a:cxnLst>
                <a:cxn ang="0">
                  <a:pos x="T0" y="T1"/>
                </a:cxn>
                <a:cxn ang="0">
                  <a:pos x="T2" y="T3"/>
                </a:cxn>
                <a:cxn ang="0">
                  <a:pos x="T4" y="T5"/>
                </a:cxn>
                <a:cxn ang="0">
                  <a:pos x="T6" y="T7"/>
                </a:cxn>
                <a:cxn ang="0">
                  <a:pos x="T8" y="T9"/>
                </a:cxn>
                <a:cxn ang="0">
                  <a:pos x="T10" y="T11"/>
                </a:cxn>
              </a:cxnLst>
              <a:rect l="0" t="0" r="r" b="b"/>
              <a:pathLst>
                <a:path w="48" h="51" extrusionOk="0">
                  <a:moveTo>
                    <a:pt x="29" y="0"/>
                  </a:moveTo>
                  <a:lnTo>
                    <a:pt x="48" y="51"/>
                  </a:lnTo>
                  <a:lnTo>
                    <a:pt x="0" y="24"/>
                  </a:lnTo>
                  <a:lnTo>
                    <a:pt x="11" y="23"/>
                  </a:lnTo>
                  <a:lnTo>
                    <a:pt x="25" y="10"/>
                  </a:lnTo>
                  <a:lnTo>
                    <a:pt x="29"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4" name="Freeform 367"/>
            <p:cNvSpPr/>
            <p:nvPr/>
          </p:nvSpPr>
          <p:spPr bwMode="auto">
            <a:xfrm>
              <a:off x="4846638" y="2252663"/>
              <a:ext cx="20638" cy="28575"/>
            </a:xfrm>
            <a:custGeom>
              <a:avLst/>
              <a:gdLst>
                <a:gd name="T0" fmla="*/ 37 w 37"/>
                <a:gd name="T1" fmla="*/ 16 h 55"/>
                <a:gd name="T2" fmla="*/ 0 w 37"/>
                <a:gd name="T3" fmla="*/ 55 h 55"/>
                <a:gd name="T4" fmla="*/ 3 w 37"/>
                <a:gd name="T5" fmla="*/ 0 h 55"/>
                <a:gd name="T6" fmla="*/ 9 w 37"/>
                <a:gd name="T7" fmla="*/ 9 h 55"/>
                <a:gd name="T8" fmla="*/ 27 w 37"/>
                <a:gd name="T9" fmla="*/ 16 h 55"/>
                <a:gd name="T10" fmla="*/ 37 w 37"/>
                <a:gd name="T11" fmla="*/ 16 h 55"/>
              </a:gdLst>
              <a:ahLst/>
              <a:cxnLst>
                <a:cxn ang="0">
                  <a:pos x="T0" y="T1"/>
                </a:cxn>
                <a:cxn ang="0">
                  <a:pos x="T2" y="T3"/>
                </a:cxn>
                <a:cxn ang="0">
                  <a:pos x="T4" y="T5"/>
                </a:cxn>
                <a:cxn ang="0">
                  <a:pos x="T6" y="T7"/>
                </a:cxn>
                <a:cxn ang="0">
                  <a:pos x="T8" y="T9"/>
                </a:cxn>
                <a:cxn ang="0">
                  <a:pos x="T10" y="T11"/>
                </a:cxn>
              </a:cxnLst>
              <a:rect l="0" t="0" r="r" b="b"/>
              <a:pathLst>
                <a:path w="37" h="55" extrusionOk="0">
                  <a:moveTo>
                    <a:pt x="37" y="16"/>
                  </a:moveTo>
                  <a:lnTo>
                    <a:pt x="0" y="55"/>
                  </a:lnTo>
                  <a:lnTo>
                    <a:pt x="3" y="0"/>
                  </a:lnTo>
                  <a:lnTo>
                    <a:pt x="9" y="9"/>
                  </a:lnTo>
                  <a:lnTo>
                    <a:pt x="27" y="16"/>
                  </a:lnTo>
                  <a:lnTo>
                    <a:pt x="37" y="1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5" name="Freeform 368"/>
            <p:cNvSpPr/>
            <p:nvPr/>
          </p:nvSpPr>
          <p:spPr bwMode="auto">
            <a:xfrm>
              <a:off x="4787900" y="2303463"/>
              <a:ext cx="28575" cy="19050"/>
            </a:xfrm>
            <a:custGeom>
              <a:avLst/>
              <a:gdLst>
                <a:gd name="T0" fmla="*/ 54 w 54"/>
                <a:gd name="T1" fmla="*/ 36 h 36"/>
                <a:gd name="T2" fmla="*/ 0 w 54"/>
                <a:gd name="T3" fmla="*/ 32 h 36"/>
                <a:gd name="T4" fmla="*/ 43 w 54"/>
                <a:gd name="T5" fmla="*/ 0 h 36"/>
                <a:gd name="T6" fmla="*/ 41 w 54"/>
                <a:gd name="T7" fmla="*/ 10 h 36"/>
                <a:gd name="T8" fmla="*/ 47 w 54"/>
                <a:gd name="T9" fmla="*/ 29 h 36"/>
                <a:gd name="T10" fmla="*/ 54 w 54"/>
                <a:gd name="T11" fmla="*/ 36 h 36"/>
              </a:gdLst>
              <a:ahLst/>
              <a:cxnLst>
                <a:cxn ang="0">
                  <a:pos x="T0" y="T1"/>
                </a:cxn>
                <a:cxn ang="0">
                  <a:pos x="T2" y="T3"/>
                </a:cxn>
                <a:cxn ang="0">
                  <a:pos x="T4" y="T5"/>
                </a:cxn>
                <a:cxn ang="0">
                  <a:pos x="T6" y="T7"/>
                </a:cxn>
                <a:cxn ang="0">
                  <a:pos x="T8" y="T9"/>
                </a:cxn>
                <a:cxn ang="0">
                  <a:pos x="T10" y="T11"/>
                </a:cxn>
              </a:cxnLst>
              <a:rect l="0" t="0" r="r" b="b"/>
              <a:pathLst>
                <a:path w="54" h="36" extrusionOk="0">
                  <a:moveTo>
                    <a:pt x="54" y="36"/>
                  </a:moveTo>
                  <a:lnTo>
                    <a:pt x="0" y="32"/>
                  </a:lnTo>
                  <a:lnTo>
                    <a:pt x="43" y="0"/>
                  </a:lnTo>
                  <a:lnTo>
                    <a:pt x="41" y="10"/>
                  </a:lnTo>
                  <a:lnTo>
                    <a:pt x="47" y="29"/>
                  </a:lnTo>
                  <a:lnTo>
                    <a:pt x="54" y="3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6" name="Freeform 369"/>
            <p:cNvSpPr/>
            <p:nvPr/>
          </p:nvSpPr>
          <p:spPr bwMode="auto">
            <a:xfrm>
              <a:off x="4697413" y="2308226"/>
              <a:ext cx="28575" cy="20638"/>
            </a:xfrm>
            <a:custGeom>
              <a:avLst/>
              <a:gdLst>
                <a:gd name="T0" fmla="*/ 38 w 55"/>
                <a:gd name="T1" fmla="*/ 39 h 39"/>
                <a:gd name="T2" fmla="*/ 0 w 55"/>
                <a:gd name="T3" fmla="*/ 0 h 39"/>
                <a:gd name="T4" fmla="*/ 55 w 55"/>
                <a:gd name="T5" fmla="*/ 6 h 39"/>
                <a:gd name="T6" fmla="*/ 46 w 55"/>
                <a:gd name="T7" fmla="*/ 12 h 39"/>
                <a:gd name="T8" fmla="*/ 38 w 55"/>
                <a:gd name="T9" fmla="*/ 29 h 39"/>
                <a:gd name="T10" fmla="*/ 38 w 55"/>
                <a:gd name="T11" fmla="*/ 39 h 39"/>
              </a:gdLst>
              <a:ahLst/>
              <a:cxnLst>
                <a:cxn ang="0">
                  <a:pos x="T0" y="T1"/>
                </a:cxn>
                <a:cxn ang="0">
                  <a:pos x="T2" y="T3"/>
                </a:cxn>
                <a:cxn ang="0">
                  <a:pos x="T4" y="T5"/>
                </a:cxn>
                <a:cxn ang="0">
                  <a:pos x="T6" y="T7"/>
                </a:cxn>
                <a:cxn ang="0">
                  <a:pos x="T8" y="T9"/>
                </a:cxn>
                <a:cxn ang="0">
                  <a:pos x="T10" y="T11"/>
                </a:cxn>
              </a:cxnLst>
              <a:rect l="0" t="0" r="r" b="b"/>
              <a:pathLst>
                <a:path w="55" h="39" extrusionOk="0">
                  <a:moveTo>
                    <a:pt x="38" y="39"/>
                  </a:moveTo>
                  <a:lnTo>
                    <a:pt x="0" y="0"/>
                  </a:lnTo>
                  <a:lnTo>
                    <a:pt x="55" y="6"/>
                  </a:lnTo>
                  <a:lnTo>
                    <a:pt x="46" y="12"/>
                  </a:lnTo>
                  <a:lnTo>
                    <a:pt x="38" y="29"/>
                  </a:lnTo>
                  <a:lnTo>
                    <a:pt x="38" y="39"/>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7" name="Freeform 370"/>
            <p:cNvSpPr/>
            <p:nvPr/>
          </p:nvSpPr>
          <p:spPr bwMode="auto">
            <a:xfrm>
              <a:off x="4878388" y="2290763"/>
              <a:ext cx="157163" cy="123825"/>
            </a:xfrm>
            <a:custGeom>
              <a:avLst/>
              <a:gdLst>
                <a:gd name="T0" fmla="*/ 0 w 297"/>
                <a:gd name="T1" fmla="*/ 146 h 234"/>
                <a:gd name="T2" fmla="*/ 10 w 297"/>
                <a:gd name="T3" fmla="*/ 133 h 234"/>
                <a:gd name="T4" fmla="*/ 63 w 297"/>
                <a:gd name="T5" fmla="*/ 70 h 234"/>
                <a:gd name="T6" fmla="*/ 105 w 297"/>
                <a:gd name="T7" fmla="*/ 31 h 234"/>
                <a:gd name="T8" fmla="*/ 124 w 297"/>
                <a:gd name="T9" fmla="*/ 21 h 234"/>
                <a:gd name="T10" fmla="*/ 160 w 297"/>
                <a:gd name="T11" fmla="*/ 6 h 234"/>
                <a:gd name="T12" fmla="*/ 213 w 297"/>
                <a:gd name="T13" fmla="*/ 0 h 234"/>
                <a:gd name="T14" fmla="*/ 245 w 297"/>
                <a:gd name="T15" fmla="*/ 8 h 234"/>
                <a:gd name="T16" fmla="*/ 259 w 297"/>
                <a:gd name="T17" fmla="*/ 16 h 234"/>
                <a:gd name="T18" fmla="*/ 271 w 297"/>
                <a:gd name="T19" fmla="*/ 26 h 234"/>
                <a:gd name="T20" fmla="*/ 288 w 297"/>
                <a:gd name="T21" fmla="*/ 52 h 234"/>
                <a:gd name="T22" fmla="*/ 297 w 297"/>
                <a:gd name="T23" fmla="*/ 101 h 234"/>
                <a:gd name="T24" fmla="*/ 294 w 297"/>
                <a:gd name="T25" fmla="*/ 131 h 234"/>
                <a:gd name="T26" fmla="*/ 287 w 297"/>
                <a:gd name="T27" fmla="*/ 162 h 234"/>
                <a:gd name="T28" fmla="*/ 259 w 297"/>
                <a:gd name="T29" fmla="*/ 203 h 234"/>
                <a:gd name="T30" fmla="*/ 236 w 297"/>
                <a:gd name="T31" fmla="*/ 224 h 234"/>
                <a:gd name="T32" fmla="*/ 222 w 297"/>
                <a:gd name="T33" fmla="*/ 229 h 234"/>
                <a:gd name="T34" fmla="*/ 206 w 297"/>
                <a:gd name="T35" fmla="*/ 234 h 234"/>
                <a:gd name="T36" fmla="*/ 166 w 297"/>
                <a:gd name="T37" fmla="*/ 231 h 234"/>
                <a:gd name="T38" fmla="*/ 108 w 297"/>
                <a:gd name="T39" fmla="*/ 214 h 234"/>
                <a:gd name="T40" fmla="*/ 98 w 297"/>
                <a:gd name="T41" fmla="*/ 20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7" h="234" extrusionOk="0">
                  <a:moveTo>
                    <a:pt x="0" y="146"/>
                  </a:moveTo>
                  <a:lnTo>
                    <a:pt x="10" y="133"/>
                  </a:lnTo>
                  <a:lnTo>
                    <a:pt x="63" y="70"/>
                  </a:lnTo>
                  <a:lnTo>
                    <a:pt x="105" y="31"/>
                  </a:lnTo>
                  <a:lnTo>
                    <a:pt x="124" y="21"/>
                  </a:lnTo>
                  <a:lnTo>
                    <a:pt x="160" y="6"/>
                  </a:lnTo>
                  <a:lnTo>
                    <a:pt x="213" y="0"/>
                  </a:lnTo>
                  <a:lnTo>
                    <a:pt x="245" y="8"/>
                  </a:lnTo>
                  <a:lnTo>
                    <a:pt x="259" y="16"/>
                  </a:lnTo>
                  <a:lnTo>
                    <a:pt x="271" y="26"/>
                  </a:lnTo>
                  <a:lnTo>
                    <a:pt x="288" y="52"/>
                  </a:lnTo>
                  <a:lnTo>
                    <a:pt x="297" y="101"/>
                  </a:lnTo>
                  <a:lnTo>
                    <a:pt x="294" y="131"/>
                  </a:lnTo>
                  <a:lnTo>
                    <a:pt x="287" y="162"/>
                  </a:lnTo>
                  <a:lnTo>
                    <a:pt x="259" y="203"/>
                  </a:lnTo>
                  <a:lnTo>
                    <a:pt x="236" y="224"/>
                  </a:lnTo>
                  <a:lnTo>
                    <a:pt x="222" y="229"/>
                  </a:lnTo>
                  <a:lnTo>
                    <a:pt x="206" y="234"/>
                  </a:lnTo>
                  <a:lnTo>
                    <a:pt x="166" y="231"/>
                  </a:lnTo>
                  <a:lnTo>
                    <a:pt x="108" y="214"/>
                  </a:lnTo>
                  <a:lnTo>
                    <a:pt x="98" y="209"/>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68" name="Freeform 371"/>
            <p:cNvSpPr/>
            <p:nvPr/>
          </p:nvSpPr>
          <p:spPr bwMode="auto">
            <a:xfrm>
              <a:off x="4919663" y="2298701"/>
              <a:ext cx="30162" cy="20638"/>
            </a:xfrm>
            <a:custGeom>
              <a:avLst/>
              <a:gdLst>
                <a:gd name="T0" fmla="*/ 0 w 55"/>
                <a:gd name="T1" fmla="*/ 5 h 38"/>
                <a:gd name="T2" fmla="*/ 55 w 55"/>
                <a:gd name="T3" fmla="*/ 0 h 38"/>
                <a:gd name="T4" fmla="*/ 16 w 55"/>
                <a:gd name="T5" fmla="*/ 38 h 38"/>
                <a:gd name="T6" fmla="*/ 16 w 55"/>
                <a:gd name="T7" fmla="*/ 28 h 38"/>
                <a:gd name="T8" fmla="*/ 9 w 55"/>
                <a:gd name="T9" fmla="*/ 10 h 38"/>
                <a:gd name="T10" fmla="*/ 0 w 55"/>
                <a:gd name="T11" fmla="*/ 5 h 38"/>
              </a:gdLst>
              <a:ahLst/>
              <a:cxnLst>
                <a:cxn ang="0">
                  <a:pos x="T0" y="T1"/>
                </a:cxn>
                <a:cxn ang="0">
                  <a:pos x="T2" y="T3"/>
                </a:cxn>
                <a:cxn ang="0">
                  <a:pos x="T4" y="T5"/>
                </a:cxn>
                <a:cxn ang="0">
                  <a:pos x="T6" y="T7"/>
                </a:cxn>
                <a:cxn ang="0">
                  <a:pos x="T8" y="T9"/>
                </a:cxn>
                <a:cxn ang="0">
                  <a:pos x="T10" y="T11"/>
                </a:cxn>
              </a:cxnLst>
              <a:rect l="0" t="0" r="r" b="b"/>
              <a:pathLst>
                <a:path w="55" h="38" extrusionOk="0">
                  <a:moveTo>
                    <a:pt x="0" y="5"/>
                  </a:moveTo>
                  <a:lnTo>
                    <a:pt x="55" y="0"/>
                  </a:lnTo>
                  <a:lnTo>
                    <a:pt x="16" y="38"/>
                  </a:lnTo>
                  <a:lnTo>
                    <a:pt x="16" y="28"/>
                  </a:lnTo>
                  <a:lnTo>
                    <a:pt x="9" y="10"/>
                  </a:lnTo>
                  <a:lnTo>
                    <a:pt x="0" y="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9" name="Freeform 372"/>
            <p:cNvSpPr/>
            <p:nvPr/>
          </p:nvSpPr>
          <p:spPr bwMode="auto">
            <a:xfrm>
              <a:off x="4992688" y="2278063"/>
              <a:ext cx="26988" cy="23813"/>
            </a:xfrm>
            <a:custGeom>
              <a:avLst/>
              <a:gdLst>
                <a:gd name="T0" fmla="*/ 23 w 53"/>
                <a:gd name="T1" fmla="*/ 0 h 46"/>
                <a:gd name="T2" fmla="*/ 53 w 53"/>
                <a:gd name="T3" fmla="*/ 46 h 46"/>
                <a:gd name="T4" fmla="*/ 0 w 53"/>
                <a:gd name="T5" fmla="*/ 32 h 46"/>
                <a:gd name="T6" fmla="*/ 10 w 53"/>
                <a:gd name="T7" fmla="*/ 27 h 46"/>
                <a:gd name="T8" fmla="*/ 21 w 53"/>
                <a:gd name="T9" fmla="*/ 11 h 46"/>
                <a:gd name="T10" fmla="*/ 23 w 53"/>
                <a:gd name="T11" fmla="*/ 0 h 46"/>
              </a:gdLst>
              <a:ahLst/>
              <a:cxnLst>
                <a:cxn ang="0">
                  <a:pos x="T0" y="T1"/>
                </a:cxn>
                <a:cxn ang="0">
                  <a:pos x="T2" y="T3"/>
                </a:cxn>
                <a:cxn ang="0">
                  <a:pos x="T4" y="T5"/>
                </a:cxn>
                <a:cxn ang="0">
                  <a:pos x="T6" y="T7"/>
                </a:cxn>
                <a:cxn ang="0">
                  <a:pos x="T8" y="T9"/>
                </a:cxn>
                <a:cxn ang="0">
                  <a:pos x="T10" y="T11"/>
                </a:cxn>
              </a:cxnLst>
              <a:rect l="0" t="0" r="r" b="b"/>
              <a:pathLst>
                <a:path w="53" h="46" extrusionOk="0">
                  <a:moveTo>
                    <a:pt x="23" y="0"/>
                  </a:moveTo>
                  <a:lnTo>
                    <a:pt x="53" y="46"/>
                  </a:lnTo>
                  <a:lnTo>
                    <a:pt x="0" y="32"/>
                  </a:lnTo>
                  <a:lnTo>
                    <a:pt x="10" y="27"/>
                  </a:lnTo>
                  <a:lnTo>
                    <a:pt x="21" y="11"/>
                  </a:lnTo>
                  <a:lnTo>
                    <a:pt x="2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70" name="Freeform 373"/>
            <p:cNvSpPr/>
            <p:nvPr/>
          </p:nvSpPr>
          <p:spPr bwMode="auto">
            <a:xfrm>
              <a:off x="5027613" y="2336801"/>
              <a:ext cx="20638" cy="28575"/>
            </a:xfrm>
            <a:custGeom>
              <a:avLst/>
              <a:gdLst>
                <a:gd name="T0" fmla="*/ 38 w 38"/>
                <a:gd name="T1" fmla="*/ 7 h 54"/>
                <a:gd name="T2" fmla="*/ 10 w 38"/>
                <a:gd name="T3" fmla="*/ 54 h 54"/>
                <a:gd name="T4" fmla="*/ 0 w 38"/>
                <a:gd name="T5" fmla="*/ 0 h 54"/>
                <a:gd name="T6" fmla="*/ 7 w 38"/>
                <a:gd name="T7" fmla="*/ 7 h 54"/>
                <a:gd name="T8" fmla="*/ 28 w 38"/>
                <a:gd name="T9" fmla="*/ 10 h 54"/>
                <a:gd name="T10" fmla="*/ 38 w 38"/>
                <a:gd name="T11" fmla="*/ 7 h 54"/>
              </a:gdLst>
              <a:ahLst/>
              <a:cxnLst>
                <a:cxn ang="0">
                  <a:pos x="T0" y="T1"/>
                </a:cxn>
                <a:cxn ang="0">
                  <a:pos x="T2" y="T3"/>
                </a:cxn>
                <a:cxn ang="0">
                  <a:pos x="T4" y="T5"/>
                </a:cxn>
                <a:cxn ang="0">
                  <a:pos x="T6" y="T7"/>
                </a:cxn>
                <a:cxn ang="0">
                  <a:pos x="T8" y="T9"/>
                </a:cxn>
                <a:cxn ang="0">
                  <a:pos x="T10" y="T11"/>
                </a:cxn>
              </a:cxnLst>
              <a:rect l="0" t="0" r="r" b="b"/>
              <a:pathLst>
                <a:path w="38" h="54" extrusionOk="0">
                  <a:moveTo>
                    <a:pt x="38" y="7"/>
                  </a:moveTo>
                  <a:lnTo>
                    <a:pt x="10" y="54"/>
                  </a:lnTo>
                  <a:lnTo>
                    <a:pt x="0" y="0"/>
                  </a:lnTo>
                  <a:lnTo>
                    <a:pt x="7" y="7"/>
                  </a:lnTo>
                  <a:lnTo>
                    <a:pt x="28" y="10"/>
                  </a:lnTo>
                  <a:lnTo>
                    <a:pt x="38" y="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71" name="Freeform 374"/>
            <p:cNvSpPr/>
            <p:nvPr/>
          </p:nvSpPr>
          <p:spPr bwMode="auto">
            <a:xfrm>
              <a:off x="4991100" y="2395538"/>
              <a:ext cx="28575" cy="19050"/>
            </a:xfrm>
            <a:custGeom>
              <a:avLst/>
              <a:gdLst>
                <a:gd name="T0" fmla="*/ 53 w 53"/>
                <a:gd name="T1" fmla="*/ 34 h 36"/>
                <a:gd name="T2" fmla="*/ 0 w 53"/>
                <a:gd name="T3" fmla="*/ 36 h 36"/>
                <a:gd name="T4" fmla="*/ 40 w 53"/>
                <a:gd name="T5" fmla="*/ 0 h 36"/>
                <a:gd name="T6" fmla="*/ 39 w 53"/>
                <a:gd name="T7" fmla="*/ 10 h 36"/>
                <a:gd name="T8" fmla="*/ 46 w 53"/>
                <a:gd name="T9" fmla="*/ 27 h 36"/>
                <a:gd name="T10" fmla="*/ 53 w 53"/>
                <a:gd name="T11" fmla="*/ 34 h 36"/>
              </a:gdLst>
              <a:ahLst/>
              <a:cxnLst>
                <a:cxn ang="0">
                  <a:pos x="T0" y="T1"/>
                </a:cxn>
                <a:cxn ang="0">
                  <a:pos x="T2" y="T3"/>
                </a:cxn>
                <a:cxn ang="0">
                  <a:pos x="T4" y="T5"/>
                </a:cxn>
                <a:cxn ang="0">
                  <a:pos x="T6" y="T7"/>
                </a:cxn>
                <a:cxn ang="0">
                  <a:pos x="T8" y="T9"/>
                </a:cxn>
                <a:cxn ang="0">
                  <a:pos x="T10" y="T11"/>
                </a:cxn>
              </a:cxnLst>
              <a:rect l="0" t="0" r="r" b="b"/>
              <a:pathLst>
                <a:path w="53" h="36" extrusionOk="0">
                  <a:moveTo>
                    <a:pt x="53" y="34"/>
                  </a:moveTo>
                  <a:lnTo>
                    <a:pt x="0" y="36"/>
                  </a:lnTo>
                  <a:lnTo>
                    <a:pt x="40" y="0"/>
                  </a:lnTo>
                  <a:lnTo>
                    <a:pt x="39" y="10"/>
                  </a:lnTo>
                  <a:lnTo>
                    <a:pt x="46" y="27"/>
                  </a:lnTo>
                  <a:lnTo>
                    <a:pt x="53" y="3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pic>
          <p:nvPicPr>
            <p:cNvPr id="472" name="Picture 375"/>
            <p:cNvPicPr>
              <a:picLocks noChangeAspect="1" noChangeArrowheads="1"/>
            </p:cNvPicPr>
            <p:nvPr/>
          </p:nvPicPr>
          <p:blipFill>
            <a:blip r:embed="rId3"/>
            <a:stretch/>
          </p:blipFill>
          <p:spPr bwMode="auto">
            <a:xfrm>
              <a:off x="3214688" y="2474913"/>
              <a:ext cx="2082800" cy="1152525"/>
            </a:xfrm>
            <a:prstGeom prst="rect">
              <a:avLst/>
            </a:prstGeom>
            <a:noFill/>
            <a:ln>
              <a:noFill/>
            </a:ln>
          </p:spPr>
        </p:pic>
        <p:sp>
          <p:nvSpPr>
            <p:cNvPr id="473" name="Freeform 376"/>
            <p:cNvSpPr/>
            <p:nvPr/>
          </p:nvSpPr>
          <p:spPr bwMode="auto">
            <a:xfrm>
              <a:off x="3811588" y="2568576"/>
              <a:ext cx="166687" cy="1054100"/>
            </a:xfrm>
            <a:custGeom>
              <a:avLst/>
              <a:gdLst>
                <a:gd name="T0" fmla="*/ 0 w 313"/>
                <a:gd name="T1" fmla="*/ 1988 h 1994"/>
                <a:gd name="T2" fmla="*/ 0 w 313"/>
                <a:gd name="T3" fmla="*/ 0 h 1994"/>
                <a:gd name="T4" fmla="*/ 313 w 313"/>
                <a:gd name="T5" fmla="*/ 0 h 1994"/>
                <a:gd name="T6" fmla="*/ 313 w 313"/>
                <a:gd name="T7" fmla="*/ 1994 h 1994"/>
              </a:gdLst>
              <a:ahLst/>
              <a:cxnLst>
                <a:cxn ang="0">
                  <a:pos x="T0" y="T1"/>
                </a:cxn>
                <a:cxn ang="0">
                  <a:pos x="T2" y="T3"/>
                </a:cxn>
                <a:cxn ang="0">
                  <a:pos x="T4" y="T5"/>
                </a:cxn>
                <a:cxn ang="0">
                  <a:pos x="T6" y="T7"/>
                </a:cxn>
              </a:cxnLst>
              <a:rect l="0" t="0" r="r" b="b"/>
              <a:pathLst>
                <a:path w="313" h="1994" extrusionOk="0">
                  <a:moveTo>
                    <a:pt x="0" y="1988"/>
                  </a:moveTo>
                  <a:lnTo>
                    <a:pt x="0" y="0"/>
                  </a:lnTo>
                  <a:lnTo>
                    <a:pt x="313" y="0"/>
                  </a:lnTo>
                  <a:lnTo>
                    <a:pt x="313" y="1994"/>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4" name="Freeform 377"/>
            <p:cNvSpPr/>
            <p:nvPr/>
          </p:nvSpPr>
          <p:spPr bwMode="auto">
            <a:xfrm>
              <a:off x="3276600" y="3149601"/>
              <a:ext cx="457200" cy="374650"/>
            </a:xfrm>
            <a:custGeom>
              <a:avLst/>
              <a:gdLst>
                <a:gd name="T0" fmla="*/ 21 w 865"/>
                <a:gd name="T1" fmla="*/ 260 h 709"/>
                <a:gd name="T2" fmla="*/ 53 w 865"/>
                <a:gd name="T3" fmla="*/ 215 h 709"/>
                <a:gd name="T4" fmla="*/ 144 w 865"/>
                <a:gd name="T5" fmla="*/ 129 h 709"/>
                <a:gd name="T6" fmla="*/ 256 w 865"/>
                <a:gd name="T7" fmla="*/ 57 h 709"/>
                <a:gd name="T8" fmla="*/ 345 w 865"/>
                <a:gd name="T9" fmla="*/ 21 h 709"/>
                <a:gd name="T10" fmla="*/ 404 w 865"/>
                <a:gd name="T11" fmla="*/ 5 h 709"/>
                <a:gd name="T12" fmla="*/ 433 w 865"/>
                <a:gd name="T13" fmla="*/ 0 h 709"/>
                <a:gd name="T14" fmla="*/ 474 w 865"/>
                <a:gd name="T15" fmla="*/ 2 h 709"/>
                <a:gd name="T16" fmla="*/ 553 w 865"/>
                <a:gd name="T17" fmla="*/ 15 h 709"/>
                <a:gd name="T18" fmla="*/ 629 w 865"/>
                <a:gd name="T19" fmla="*/ 39 h 709"/>
                <a:gd name="T20" fmla="*/ 698 w 865"/>
                <a:gd name="T21" fmla="*/ 75 h 709"/>
                <a:gd name="T22" fmla="*/ 760 w 865"/>
                <a:gd name="T23" fmla="*/ 123 h 709"/>
                <a:gd name="T24" fmla="*/ 809 w 865"/>
                <a:gd name="T25" fmla="*/ 179 h 709"/>
                <a:gd name="T26" fmla="*/ 845 w 865"/>
                <a:gd name="T27" fmla="*/ 244 h 709"/>
                <a:gd name="T28" fmla="*/ 864 w 865"/>
                <a:gd name="T29" fmla="*/ 314 h 709"/>
                <a:gd name="T30" fmla="*/ 865 w 865"/>
                <a:gd name="T31" fmla="*/ 353 h 709"/>
                <a:gd name="T32" fmla="*/ 861 w 865"/>
                <a:gd name="T33" fmla="*/ 385 h 709"/>
                <a:gd name="T34" fmla="*/ 841 w 865"/>
                <a:gd name="T35" fmla="*/ 444 h 709"/>
                <a:gd name="T36" fmla="*/ 812 w 865"/>
                <a:gd name="T37" fmla="*/ 497 h 709"/>
                <a:gd name="T38" fmla="*/ 775 w 865"/>
                <a:gd name="T39" fmla="*/ 543 h 709"/>
                <a:gd name="T40" fmla="*/ 730 w 865"/>
                <a:gd name="T41" fmla="*/ 585 h 709"/>
                <a:gd name="T42" fmla="*/ 679 w 865"/>
                <a:gd name="T43" fmla="*/ 620 h 709"/>
                <a:gd name="T44" fmla="*/ 595 w 865"/>
                <a:gd name="T45" fmla="*/ 661 h 709"/>
                <a:gd name="T46" fmla="*/ 471 w 865"/>
                <a:gd name="T47" fmla="*/ 696 h 709"/>
                <a:gd name="T48" fmla="*/ 344 w 865"/>
                <a:gd name="T49" fmla="*/ 709 h 709"/>
                <a:gd name="T50" fmla="*/ 223 w 865"/>
                <a:gd name="T51" fmla="*/ 697 h 709"/>
                <a:gd name="T52" fmla="*/ 142 w 865"/>
                <a:gd name="T53" fmla="*/ 674 h 709"/>
                <a:gd name="T54" fmla="*/ 95 w 865"/>
                <a:gd name="T55" fmla="*/ 653 h 709"/>
                <a:gd name="T56" fmla="*/ 75 w 865"/>
                <a:gd name="T57" fmla="*/ 640 h 709"/>
                <a:gd name="T58" fmla="*/ 53 w 865"/>
                <a:gd name="T59" fmla="*/ 618 h 709"/>
                <a:gd name="T60" fmla="*/ 23 w 865"/>
                <a:gd name="T61" fmla="*/ 564 h 709"/>
                <a:gd name="T62" fmla="*/ 1 w 865"/>
                <a:gd name="T63" fmla="*/ 483 h 709"/>
                <a:gd name="T64" fmla="*/ 0 w 865"/>
                <a:gd name="T65" fmla="*/ 46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5" h="709" extrusionOk="0">
                  <a:moveTo>
                    <a:pt x="21" y="260"/>
                  </a:moveTo>
                  <a:lnTo>
                    <a:pt x="53" y="215"/>
                  </a:lnTo>
                  <a:lnTo>
                    <a:pt x="144" y="129"/>
                  </a:lnTo>
                  <a:lnTo>
                    <a:pt x="256" y="57"/>
                  </a:lnTo>
                  <a:lnTo>
                    <a:pt x="345" y="21"/>
                  </a:lnTo>
                  <a:lnTo>
                    <a:pt x="404" y="5"/>
                  </a:lnTo>
                  <a:lnTo>
                    <a:pt x="433" y="0"/>
                  </a:lnTo>
                  <a:lnTo>
                    <a:pt x="474" y="2"/>
                  </a:lnTo>
                  <a:lnTo>
                    <a:pt x="553" y="15"/>
                  </a:lnTo>
                  <a:lnTo>
                    <a:pt x="629" y="39"/>
                  </a:lnTo>
                  <a:lnTo>
                    <a:pt x="698" y="75"/>
                  </a:lnTo>
                  <a:lnTo>
                    <a:pt x="760" y="123"/>
                  </a:lnTo>
                  <a:lnTo>
                    <a:pt x="809" y="179"/>
                  </a:lnTo>
                  <a:lnTo>
                    <a:pt x="845" y="244"/>
                  </a:lnTo>
                  <a:lnTo>
                    <a:pt x="864" y="314"/>
                  </a:lnTo>
                  <a:lnTo>
                    <a:pt x="865" y="353"/>
                  </a:lnTo>
                  <a:lnTo>
                    <a:pt x="861" y="385"/>
                  </a:lnTo>
                  <a:lnTo>
                    <a:pt x="841" y="444"/>
                  </a:lnTo>
                  <a:lnTo>
                    <a:pt x="812" y="497"/>
                  </a:lnTo>
                  <a:lnTo>
                    <a:pt x="775" y="543"/>
                  </a:lnTo>
                  <a:lnTo>
                    <a:pt x="730" y="585"/>
                  </a:lnTo>
                  <a:lnTo>
                    <a:pt x="679" y="620"/>
                  </a:lnTo>
                  <a:lnTo>
                    <a:pt x="595" y="661"/>
                  </a:lnTo>
                  <a:lnTo>
                    <a:pt x="471" y="696"/>
                  </a:lnTo>
                  <a:lnTo>
                    <a:pt x="344" y="709"/>
                  </a:lnTo>
                  <a:lnTo>
                    <a:pt x="223" y="697"/>
                  </a:lnTo>
                  <a:lnTo>
                    <a:pt x="142" y="674"/>
                  </a:lnTo>
                  <a:lnTo>
                    <a:pt x="95" y="653"/>
                  </a:lnTo>
                  <a:lnTo>
                    <a:pt x="75" y="640"/>
                  </a:lnTo>
                  <a:lnTo>
                    <a:pt x="53" y="618"/>
                  </a:lnTo>
                  <a:lnTo>
                    <a:pt x="23" y="564"/>
                  </a:lnTo>
                  <a:lnTo>
                    <a:pt x="1" y="483"/>
                  </a:lnTo>
                  <a:lnTo>
                    <a:pt x="0" y="46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5" name="Freeform 378"/>
            <p:cNvSpPr/>
            <p:nvPr/>
          </p:nvSpPr>
          <p:spPr bwMode="auto">
            <a:xfrm>
              <a:off x="3479800" y="3140076"/>
              <a:ext cx="31750" cy="22225"/>
            </a:xfrm>
            <a:custGeom>
              <a:avLst/>
              <a:gdLst>
                <a:gd name="T0" fmla="*/ 0 w 61"/>
                <a:gd name="T1" fmla="*/ 0 h 43"/>
                <a:gd name="T2" fmla="*/ 61 w 61"/>
                <a:gd name="T3" fmla="*/ 18 h 43"/>
                <a:gd name="T4" fmla="*/ 3 w 61"/>
                <a:gd name="T5" fmla="*/ 43 h 43"/>
                <a:gd name="T6" fmla="*/ 7 w 61"/>
                <a:gd name="T7" fmla="*/ 33 h 43"/>
                <a:gd name="T8" fmla="*/ 7 w 61"/>
                <a:gd name="T9" fmla="*/ 10 h 43"/>
                <a:gd name="T10" fmla="*/ 0 w 61"/>
                <a:gd name="T11" fmla="*/ 0 h 43"/>
              </a:gdLst>
              <a:ahLst/>
              <a:cxnLst>
                <a:cxn ang="0">
                  <a:pos x="T0" y="T1"/>
                </a:cxn>
                <a:cxn ang="0">
                  <a:pos x="T2" y="T3"/>
                </a:cxn>
                <a:cxn ang="0">
                  <a:pos x="T4" y="T5"/>
                </a:cxn>
                <a:cxn ang="0">
                  <a:pos x="T6" y="T7"/>
                </a:cxn>
                <a:cxn ang="0">
                  <a:pos x="T8" y="T9"/>
                </a:cxn>
                <a:cxn ang="0">
                  <a:pos x="T10" y="T11"/>
                </a:cxn>
              </a:cxnLst>
              <a:rect l="0" t="0" r="r" b="b"/>
              <a:pathLst>
                <a:path w="61" h="43" extrusionOk="0">
                  <a:moveTo>
                    <a:pt x="0" y="0"/>
                  </a:moveTo>
                  <a:lnTo>
                    <a:pt x="61" y="18"/>
                  </a:lnTo>
                  <a:lnTo>
                    <a:pt x="3" y="43"/>
                  </a:lnTo>
                  <a:lnTo>
                    <a:pt x="7" y="33"/>
                  </a:lnTo>
                  <a:lnTo>
                    <a:pt x="7"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76" name="Freeform 379"/>
            <p:cNvSpPr/>
            <p:nvPr/>
          </p:nvSpPr>
          <p:spPr bwMode="auto">
            <a:xfrm>
              <a:off x="3725863" y="3309937"/>
              <a:ext cx="22225" cy="31750"/>
            </a:xfrm>
            <a:custGeom>
              <a:avLst/>
              <a:gdLst>
                <a:gd name="T0" fmla="*/ 43 w 43"/>
                <a:gd name="T1" fmla="*/ 5 h 61"/>
                <a:gd name="T2" fmla="*/ 17 w 43"/>
                <a:gd name="T3" fmla="*/ 61 h 61"/>
                <a:gd name="T4" fmla="*/ 0 w 43"/>
                <a:gd name="T5" fmla="*/ 0 h 61"/>
                <a:gd name="T6" fmla="*/ 9 w 43"/>
                <a:gd name="T7" fmla="*/ 8 h 61"/>
                <a:gd name="T8" fmla="*/ 32 w 43"/>
                <a:gd name="T9" fmla="*/ 9 h 61"/>
                <a:gd name="T10" fmla="*/ 43 w 43"/>
                <a:gd name="T11" fmla="*/ 5 h 61"/>
              </a:gdLst>
              <a:ahLst/>
              <a:cxnLst>
                <a:cxn ang="0">
                  <a:pos x="T0" y="T1"/>
                </a:cxn>
                <a:cxn ang="0">
                  <a:pos x="T2" y="T3"/>
                </a:cxn>
                <a:cxn ang="0">
                  <a:pos x="T4" y="T5"/>
                </a:cxn>
                <a:cxn ang="0">
                  <a:pos x="T6" y="T7"/>
                </a:cxn>
                <a:cxn ang="0">
                  <a:pos x="T8" y="T9"/>
                </a:cxn>
                <a:cxn ang="0">
                  <a:pos x="T10" y="T11"/>
                </a:cxn>
              </a:cxnLst>
              <a:rect l="0" t="0" r="r" b="b"/>
              <a:pathLst>
                <a:path w="43" h="61" extrusionOk="0">
                  <a:moveTo>
                    <a:pt x="43" y="5"/>
                  </a:moveTo>
                  <a:lnTo>
                    <a:pt x="17" y="61"/>
                  </a:lnTo>
                  <a:lnTo>
                    <a:pt x="0" y="0"/>
                  </a:lnTo>
                  <a:lnTo>
                    <a:pt x="9" y="8"/>
                  </a:lnTo>
                  <a:lnTo>
                    <a:pt x="32" y="9"/>
                  </a:lnTo>
                  <a:lnTo>
                    <a:pt x="43" y="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77" name="Freeform 380"/>
            <p:cNvSpPr/>
            <p:nvPr/>
          </p:nvSpPr>
          <p:spPr bwMode="auto">
            <a:xfrm>
              <a:off x="3311524" y="3484563"/>
              <a:ext cx="31750" cy="26988"/>
            </a:xfrm>
            <a:custGeom>
              <a:avLst/>
              <a:gdLst>
                <a:gd name="T0" fmla="*/ 34 w 60"/>
                <a:gd name="T1" fmla="*/ 53 h 53"/>
                <a:gd name="T2" fmla="*/ 0 w 60"/>
                <a:gd name="T3" fmla="*/ 0 h 53"/>
                <a:gd name="T4" fmla="*/ 60 w 60"/>
                <a:gd name="T5" fmla="*/ 17 h 53"/>
                <a:gd name="T6" fmla="*/ 50 w 60"/>
                <a:gd name="T7" fmla="*/ 21 h 53"/>
                <a:gd name="T8" fmla="*/ 36 w 60"/>
                <a:gd name="T9" fmla="*/ 40 h 53"/>
                <a:gd name="T10" fmla="*/ 34 w 60"/>
                <a:gd name="T11" fmla="*/ 53 h 53"/>
              </a:gdLst>
              <a:ahLst/>
              <a:cxnLst>
                <a:cxn ang="0">
                  <a:pos x="T0" y="T1"/>
                </a:cxn>
                <a:cxn ang="0">
                  <a:pos x="T2" y="T3"/>
                </a:cxn>
                <a:cxn ang="0">
                  <a:pos x="T4" y="T5"/>
                </a:cxn>
                <a:cxn ang="0">
                  <a:pos x="T6" y="T7"/>
                </a:cxn>
                <a:cxn ang="0">
                  <a:pos x="T8" y="T9"/>
                </a:cxn>
                <a:cxn ang="0">
                  <a:pos x="T10" y="T11"/>
                </a:cxn>
              </a:cxnLst>
              <a:rect l="0" t="0" r="r" b="b"/>
              <a:pathLst>
                <a:path w="60" h="53" extrusionOk="0">
                  <a:moveTo>
                    <a:pt x="34" y="53"/>
                  </a:moveTo>
                  <a:lnTo>
                    <a:pt x="0" y="0"/>
                  </a:lnTo>
                  <a:lnTo>
                    <a:pt x="60" y="17"/>
                  </a:lnTo>
                  <a:lnTo>
                    <a:pt x="50" y="21"/>
                  </a:lnTo>
                  <a:lnTo>
                    <a:pt x="36" y="40"/>
                  </a:lnTo>
                  <a:lnTo>
                    <a:pt x="34" y="5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78" name="Freeform 381"/>
            <p:cNvSpPr/>
            <p:nvPr/>
          </p:nvSpPr>
          <p:spPr bwMode="auto">
            <a:xfrm>
              <a:off x="4056063" y="2598738"/>
              <a:ext cx="1181099" cy="912813"/>
            </a:xfrm>
            <a:custGeom>
              <a:avLst/>
              <a:gdLst>
                <a:gd name="T0" fmla="*/ 0 w 2232"/>
                <a:gd name="T1" fmla="*/ 272 h 1724"/>
                <a:gd name="T2" fmla="*/ 96 w 2232"/>
                <a:gd name="T3" fmla="*/ 234 h 1724"/>
                <a:gd name="T4" fmla="*/ 519 w 2232"/>
                <a:gd name="T5" fmla="*/ 100 h 1724"/>
                <a:gd name="T6" fmla="*/ 707 w 2232"/>
                <a:gd name="T7" fmla="*/ 52 h 1724"/>
                <a:gd name="T8" fmla="*/ 891 w 2232"/>
                <a:gd name="T9" fmla="*/ 16 h 1724"/>
                <a:gd name="T10" fmla="*/ 1055 w 2232"/>
                <a:gd name="T11" fmla="*/ 0 h 1724"/>
                <a:gd name="T12" fmla="*/ 1126 w 2232"/>
                <a:gd name="T13" fmla="*/ 4 h 1724"/>
                <a:gd name="T14" fmla="*/ 1192 w 2232"/>
                <a:gd name="T15" fmla="*/ 10 h 1724"/>
                <a:gd name="T16" fmla="*/ 1329 w 2232"/>
                <a:gd name="T17" fmla="*/ 33 h 1724"/>
                <a:gd name="T18" fmla="*/ 1463 w 2232"/>
                <a:gd name="T19" fmla="*/ 66 h 1724"/>
                <a:gd name="T20" fmla="*/ 1595 w 2232"/>
                <a:gd name="T21" fmla="*/ 108 h 1724"/>
                <a:gd name="T22" fmla="*/ 1719 w 2232"/>
                <a:gd name="T23" fmla="*/ 160 h 1724"/>
                <a:gd name="T24" fmla="*/ 1834 w 2232"/>
                <a:gd name="T25" fmla="*/ 219 h 1724"/>
                <a:gd name="T26" fmla="*/ 1935 w 2232"/>
                <a:gd name="T27" fmla="*/ 285 h 1724"/>
                <a:gd name="T28" fmla="*/ 2022 w 2232"/>
                <a:gd name="T29" fmla="*/ 358 h 1724"/>
                <a:gd name="T30" fmla="*/ 2056 w 2232"/>
                <a:gd name="T31" fmla="*/ 399 h 1724"/>
                <a:gd name="T32" fmla="*/ 2088 w 2232"/>
                <a:gd name="T33" fmla="*/ 437 h 1724"/>
                <a:gd name="T34" fmla="*/ 2140 w 2232"/>
                <a:gd name="T35" fmla="*/ 511 h 1724"/>
                <a:gd name="T36" fmla="*/ 2179 w 2232"/>
                <a:gd name="T37" fmla="*/ 580 h 1724"/>
                <a:gd name="T38" fmla="*/ 2206 w 2232"/>
                <a:gd name="T39" fmla="*/ 648 h 1724"/>
                <a:gd name="T40" fmla="*/ 2223 w 2232"/>
                <a:gd name="T41" fmla="*/ 715 h 1724"/>
                <a:gd name="T42" fmla="*/ 2232 w 2232"/>
                <a:gd name="T43" fmla="*/ 786 h 1724"/>
                <a:gd name="T44" fmla="*/ 2230 w 2232"/>
                <a:gd name="T45" fmla="*/ 897 h 1724"/>
                <a:gd name="T46" fmla="*/ 2222 w 2232"/>
                <a:gd name="T47" fmla="*/ 982 h 1724"/>
                <a:gd name="T48" fmla="*/ 2216 w 2232"/>
                <a:gd name="T49" fmla="*/ 1025 h 1724"/>
                <a:gd name="T50" fmla="*/ 2199 w 2232"/>
                <a:gd name="T51" fmla="*/ 1114 h 1724"/>
                <a:gd name="T52" fmla="*/ 2171 w 2232"/>
                <a:gd name="T53" fmla="*/ 1207 h 1724"/>
                <a:gd name="T54" fmla="*/ 2135 w 2232"/>
                <a:gd name="T55" fmla="*/ 1296 h 1724"/>
                <a:gd name="T56" fmla="*/ 2089 w 2232"/>
                <a:gd name="T57" fmla="*/ 1382 h 1724"/>
                <a:gd name="T58" fmla="*/ 2033 w 2232"/>
                <a:gd name="T59" fmla="*/ 1464 h 1724"/>
                <a:gd name="T60" fmla="*/ 1967 w 2232"/>
                <a:gd name="T61" fmla="*/ 1541 h 1724"/>
                <a:gd name="T62" fmla="*/ 1888 w 2232"/>
                <a:gd name="T63" fmla="*/ 1607 h 1724"/>
                <a:gd name="T64" fmla="*/ 1844 w 2232"/>
                <a:gd name="T65" fmla="*/ 1636 h 1724"/>
                <a:gd name="T66" fmla="*/ 1797 w 2232"/>
                <a:gd name="T67" fmla="*/ 1663 h 1724"/>
                <a:gd name="T68" fmla="*/ 1690 w 2232"/>
                <a:gd name="T69" fmla="*/ 1699 h 1724"/>
                <a:gd name="T70" fmla="*/ 1569 w 2232"/>
                <a:gd name="T71" fmla="*/ 1719 h 1724"/>
                <a:gd name="T72" fmla="*/ 1441 w 2232"/>
                <a:gd name="T73" fmla="*/ 1724 h 1724"/>
                <a:gd name="T74" fmla="*/ 1310 w 2232"/>
                <a:gd name="T75" fmla="*/ 1716 h 1724"/>
                <a:gd name="T76" fmla="*/ 1179 w 2232"/>
                <a:gd name="T77" fmla="*/ 1700 h 1724"/>
                <a:gd name="T78" fmla="*/ 992 w 2232"/>
                <a:gd name="T79" fmla="*/ 1664 h 1724"/>
                <a:gd name="T80" fmla="*/ 884 w 2232"/>
                <a:gd name="T81" fmla="*/ 1636 h 1724"/>
                <a:gd name="T82" fmla="*/ 832 w 2232"/>
                <a:gd name="T83" fmla="*/ 1621 h 1724"/>
                <a:gd name="T84" fmla="*/ 733 w 2232"/>
                <a:gd name="T85" fmla="*/ 1584 h 1724"/>
                <a:gd name="T86" fmla="*/ 589 w 2232"/>
                <a:gd name="T87" fmla="*/ 1519 h 1724"/>
                <a:gd name="T88" fmla="*/ 420 w 2232"/>
                <a:gd name="T89" fmla="*/ 1415 h 1724"/>
                <a:gd name="T90" fmla="*/ 318 w 2232"/>
                <a:gd name="T91" fmla="*/ 1333 h 1724"/>
                <a:gd name="T92" fmla="*/ 263 w 2232"/>
                <a:gd name="T93" fmla="*/ 1277 h 1724"/>
                <a:gd name="T94" fmla="*/ 242 w 2232"/>
                <a:gd name="T95" fmla="*/ 1250 h 1724"/>
                <a:gd name="T96" fmla="*/ 221 w 2232"/>
                <a:gd name="T97" fmla="*/ 1224 h 1724"/>
                <a:gd name="T98" fmla="*/ 190 w 2232"/>
                <a:gd name="T99" fmla="*/ 1169 h 1724"/>
                <a:gd name="T100" fmla="*/ 159 w 2232"/>
                <a:gd name="T101" fmla="*/ 1093 h 1724"/>
                <a:gd name="T102" fmla="*/ 141 w 2232"/>
                <a:gd name="T103" fmla="*/ 973 h 1724"/>
                <a:gd name="T104" fmla="*/ 142 w 2232"/>
                <a:gd name="T105" fmla="*/ 954 h 1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2" h="1724" extrusionOk="0">
                  <a:moveTo>
                    <a:pt x="0" y="272"/>
                  </a:moveTo>
                  <a:lnTo>
                    <a:pt x="96" y="234"/>
                  </a:lnTo>
                  <a:lnTo>
                    <a:pt x="519" y="100"/>
                  </a:lnTo>
                  <a:lnTo>
                    <a:pt x="707" y="52"/>
                  </a:lnTo>
                  <a:lnTo>
                    <a:pt x="891" y="16"/>
                  </a:lnTo>
                  <a:lnTo>
                    <a:pt x="1055" y="0"/>
                  </a:lnTo>
                  <a:lnTo>
                    <a:pt x="1126" y="4"/>
                  </a:lnTo>
                  <a:lnTo>
                    <a:pt x="1192" y="10"/>
                  </a:lnTo>
                  <a:lnTo>
                    <a:pt x="1329" y="33"/>
                  </a:lnTo>
                  <a:lnTo>
                    <a:pt x="1463" y="66"/>
                  </a:lnTo>
                  <a:lnTo>
                    <a:pt x="1595" y="108"/>
                  </a:lnTo>
                  <a:lnTo>
                    <a:pt x="1719" y="160"/>
                  </a:lnTo>
                  <a:lnTo>
                    <a:pt x="1834" y="219"/>
                  </a:lnTo>
                  <a:lnTo>
                    <a:pt x="1935" y="285"/>
                  </a:lnTo>
                  <a:lnTo>
                    <a:pt x="2022" y="358"/>
                  </a:lnTo>
                  <a:lnTo>
                    <a:pt x="2056" y="399"/>
                  </a:lnTo>
                  <a:lnTo>
                    <a:pt x="2088" y="437"/>
                  </a:lnTo>
                  <a:lnTo>
                    <a:pt x="2140" y="511"/>
                  </a:lnTo>
                  <a:lnTo>
                    <a:pt x="2179" y="580"/>
                  </a:lnTo>
                  <a:lnTo>
                    <a:pt x="2206" y="648"/>
                  </a:lnTo>
                  <a:lnTo>
                    <a:pt x="2223" y="715"/>
                  </a:lnTo>
                  <a:lnTo>
                    <a:pt x="2232" y="786"/>
                  </a:lnTo>
                  <a:lnTo>
                    <a:pt x="2230" y="897"/>
                  </a:lnTo>
                  <a:lnTo>
                    <a:pt x="2222" y="982"/>
                  </a:lnTo>
                  <a:lnTo>
                    <a:pt x="2216" y="1025"/>
                  </a:lnTo>
                  <a:lnTo>
                    <a:pt x="2199" y="1114"/>
                  </a:lnTo>
                  <a:lnTo>
                    <a:pt x="2171" y="1207"/>
                  </a:lnTo>
                  <a:lnTo>
                    <a:pt x="2135" y="1296"/>
                  </a:lnTo>
                  <a:lnTo>
                    <a:pt x="2089" y="1382"/>
                  </a:lnTo>
                  <a:lnTo>
                    <a:pt x="2033" y="1464"/>
                  </a:lnTo>
                  <a:lnTo>
                    <a:pt x="1967" y="1541"/>
                  </a:lnTo>
                  <a:lnTo>
                    <a:pt x="1888" y="1607"/>
                  </a:lnTo>
                  <a:lnTo>
                    <a:pt x="1844" y="1636"/>
                  </a:lnTo>
                  <a:lnTo>
                    <a:pt x="1797" y="1663"/>
                  </a:lnTo>
                  <a:lnTo>
                    <a:pt x="1690" y="1699"/>
                  </a:lnTo>
                  <a:lnTo>
                    <a:pt x="1569" y="1719"/>
                  </a:lnTo>
                  <a:lnTo>
                    <a:pt x="1441" y="1724"/>
                  </a:lnTo>
                  <a:lnTo>
                    <a:pt x="1310" y="1716"/>
                  </a:lnTo>
                  <a:lnTo>
                    <a:pt x="1179" y="1700"/>
                  </a:lnTo>
                  <a:lnTo>
                    <a:pt x="992" y="1664"/>
                  </a:lnTo>
                  <a:lnTo>
                    <a:pt x="884" y="1636"/>
                  </a:lnTo>
                  <a:lnTo>
                    <a:pt x="832" y="1621"/>
                  </a:lnTo>
                  <a:lnTo>
                    <a:pt x="733" y="1584"/>
                  </a:lnTo>
                  <a:lnTo>
                    <a:pt x="589" y="1519"/>
                  </a:lnTo>
                  <a:lnTo>
                    <a:pt x="420" y="1415"/>
                  </a:lnTo>
                  <a:lnTo>
                    <a:pt x="318" y="1333"/>
                  </a:lnTo>
                  <a:lnTo>
                    <a:pt x="263" y="1277"/>
                  </a:lnTo>
                  <a:lnTo>
                    <a:pt x="242" y="1250"/>
                  </a:lnTo>
                  <a:lnTo>
                    <a:pt x="221" y="1224"/>
                  </a:lnTo>
                  <a:lnTo>
                    <a:pt x="190" y="1169"/>
                  </a:lnTo>
                  <a:lnTo>
                    <a:pt x="159" y="1093"/>
                  </a:lnTo>
                  <a:lnTo>
                    <a:pt x="141" y="973"/>
                  </a:lnTo>
                  <a:lnTo>
                    <a:pt x="142" y="954"/>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9" name="Freeform 382"/>
            <p:cNvSpPr/>
            <p:nvPr/>
          </p:nvSpPr>
          <p:spPr bwMode="auto">
            <a:xfrm>
              <a:off x="4622799" y="2586038"/>
              <a:ext cx="34925" cy="25400"/>
            </a:xfrm>
            <a:custGeom>
              <a:avLst/>
              <a:gdLst>
                <a:gd name="T0" fmla="*/ 5 w 67"/>
                <a:gd name="T1" fmla="*/ 0 h 48"/>
                <a:gd name="T2" fmla="*/ 67 w 67"/>
                <a:gd name="T3" fmla="*/ 29 h 48"/>
                <a:gd name="T4" fmla="*/ 0 w 67"/>
                <a:gd name="T5" fmla="*/ 48 h 48"/>
                <a:gd name="T6" fmla="*/ 8 w 67"/>
                <a:gd name="T7" fmla="*/ 38 h 48"/>
                <a:gd name="T8" fmla="*/ 9 w 67"/>
                <a:gd name="T9" fmla="*/ 12 h 48"/>
                <a:gd name="T10" fmla="*/ 5 w 67"/>
                <a:gd name="T11" fmla="*/ 0 h 48"/>
              </a:gdLst>
              <a:ahLst/>
              <a:cxnLst>
                <a:cxn ang="0">
                  <a:pos x="T0" y="T1"/>
                </a:cxn>
                <a:cxn ang="0">
                  <a:pos x="T2" y="T3"/>
                </a:cxn>
                <a:cxn ang="0">
                  <a:pos x="T4" y="T5"/>
                </a:cxn>
                <a:cxn ang="0">
                  <a:pos x="T6" y="T7"/>
                </a:cxn>
                <a:cxn ang="0">
                  <a:pos x="T8" y="T9"/>
                </a:cxn>
                <a:cxn ang="0">
                  <a:pos x="T10" y="T11"/>
                </a:cxn>
              </a:cxnLst>
              <a:rect l="0" t="0" r="r" b="b"/>
              <a:pathLst>
                <a:path w="67" h="48" extrusionOk="0">
                  <a:moveTo>
                    <a:pt x="5" y="0"/>
                  </a:moveTo>
                  <a:lnTo>
                    <a:pt x="67" y="29"/>
                  </a:lnTo>
                  <a:lnTo>
                    <a:pt x="0" y="48"/>
                  </a:lnTo>
                  <a:lnTo>
                    <a:pt x="8" y="38"/>
                  </a:lnTo>
                  <a:lnTo>
                    <a:pt x="9" y="12"/>
                  </a:lnTo>
                  <a:lnTo>
                    <a:pt x="5"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0" name="Freeform 383"/>
            <p:cNvSpPr/>
            <p:nvPr/>
          </p:nvSpPr>
          <p:spPr bwMode="auto">
            <a:xfrm>
              <a:off x="5116513" y="2781301"/>
              <a:ext cx="31750" cy="34925"/>
            </a:xfrm>
            <a:custGeom>
              <a:avLst/>
              <a:gdLst>
                <a:gd name="T0" fmla="*/ 38 w 61"/>
                <a:gd name="T1" fmla="*/ 0 h 65"/>
                <a:gd name="T2" fmla="*/ 61 w 61"/>
                <a:gd name="T3" fmla="*/ 65 h 65"/>
                <a:gd name="T4" fmla="*/ 0 w 61"/>
                <a:gd name="T5" fmla="*/ 30 h 65"/>
                <a:gd name="T6" fmla="*/ 13 w 61"/>
                <a:gd name="T7" fmla="*/ 27 h 65"/>
                <a:gd name="T8" fmla="*/ 32 w 61"/>
                <a:gd name="T9" fmla="*/ 11 h 65"/>
                <a:gd name="T10" fmla="*/ 38 w 61"/>
                <a:gd name="T11" fmla="*/ 0 h 65"/>
              </a:gdLst>
              <a:ahLst/>
              <a:cxnLst>
                <a:cxn ang="0">
                  <a:pos x="T0" y="T1"/>
                </a:cxn>
                <a:cxn ang="0">
                  <a:pos x="T2" y="T3"/>
                </a:cxn>
                <a:cxn ang="0">
                  <a:pos x="T4" y="T5"/>
                </a:cxn>
                <a:cxn ang="0">
                  <a:pos x="T6" y="T7"/>
                </a:cxn>
                <a:cxn ang="0">
                  <a:pos x="T8" y="T9"/>
                </a:cxn>
                <a:cxn ang="0">
                  <a:pos x="T10" y="T11"/>
                </a:cxn>
              </a:cxnLst>
              <a:rect l="0" t="0" r="r" b="b"/>
              <a:pathLst>
                <a:path w="61" h="65" extrusionOk="0">
                  <a:moveTo>
                    <a:pt x="38" y="0"/>
                  </a:moveTo>
                  <a:lnTo>
                    <a:pt x="61" y="65"/>
                  </a:lnTo>
                  <a:lnTo>
                    <a:pt x="0" y="30"/>
                  </a:lnTo>
                  <a:lnTo>
                    <a:pt x="13" y="27"/>
                  </a:lnTo>
                  <a:lnTo>
                    <a:pt x="32" y="11"/>
                  </a:lnTo>
                  <a:lnTo>
                    <a:pt x="3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1" name="Freeform 384"/>
            <p:cNvSpPr/>
            <p:nvPr/>
          </p:nvSpPr>
          <p:spPr bwMode="auto">
            <a:xfrm>
              <a:off x="5221288" y="3089276"/>
              <a:ext cx="25400" cy="36513"/>
            </a:xfrm>
            <a:custGeom>
              <a:avLst/>
              <a:gdLst>
                <a:gd name="T0" fmla="*/ 48 w 48"/>
                <a:gd name="T1" fmla="*/ 6 h 68"/>
                <a:gd name="T2" fmla="*/ 16 w 48"/>
                <a:gd name="T3" fmla="*/ 68 h 68"/>
                <a:gd name="T4" fmla="*/ 0 w 48"/>
                <a:gd name="T5" fmla="*/ 0 h 68"/>
                <a:gd name="T6" fmla="*/ 11 w 48"/>
                <a:gd name="T7" fmla="*/ 7 h 68"/>
                <a:gd name="T8" fmla="*/ 35 w 48"/>
                <a:gd name="T9" fmla="*/ 10 h 68"/>
                <a:gd name="T10" fmla="*/ 48 w 48"/>
                <a:gd name="T11" fmla="*/ 6 h 68"/>
              </a:gdLst>
              <a:ahLst/>
              <a:cxnLst>
                <a:cxn ang="0">
                  <a:pos x="T0" y="T1"/>
                </a:cxn>
                <a:cxn ang="0">
                  <a:pos x="T2" y="T3"/>
                </a:cxn>
                <a:cxn ang="0">
                  <a:pos x="T4" y="T5"/>
                </a:cxn>
                <a:cxn ang="0">
                  <a:pos x="T6" y="T7"/>
                </a:cxn>
                <a:cxn ang="0">
                  <a:pos x="T8" y="T9"/>
                </a:cxn>
                <a:cxn ang="0">
                  <a:pos x="T10" y="T11"/>
                </a:cxn>
              </a:cxnLst>
              <a:rect l="0" t="0" r="r" b="b"/>
              <a:pathLst>
                <a:path w="48" h="68" extrusionOk="0">
                  <a:moveTo>
                    <a:pt x="48" y="6"/>
                  </a:moveTo>
                  <a:lnTo>
                    <a:pt x="16" y="68"/>
                  </a:lnTo>
                  <a:lnTo>
                    <a:pt x="0" y="0"/>
                  </a:lnTo>
                  <a:lnTo>
                    <a:pt x="11" y="7"/>
                  </a:lnTo>
                  <a:lnTo>
                    <a:pt x="35" y="10"/>
                  </a:lnTo>
                  <a:lnTo>
                    <a:pt x="48" y="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2" name="Freeform 385"/>
            <p:cNvSpPr/>
            <p:nvPr/>
          </p:nvSpPr>
          <p:spPr bwMode="auto">
            <a:xfrm>
              <a:off x="5026025" y="3440113"/>
              <a:ext cx="34925" cy="28575"/>
            </a:xfrm>
            <a:custGeom>
              <a:avLst/>
              <a:gdLst>
                <a:gd name="T0" fmla="*/ 68 w 68"/>
                <a:gd name="T1" fmla="*/ 40 h 55"/>
                <a:gd name="T2" fmla="*/ 0 w 68"/>
                <a:gd name="T3" fmla="*/ 55 h 55"/>
                <a:gd name="T4" fmla="*/ 42 w 68"/>
                <a:gd name="T5" fmla="*/ 0 h 55"/>
                <a:gd name="T6" fmla="*/ 43 w 68"/>
                <a:gd name="T7" fmla="*/ 13 h 55"/>
                <a:gd name="T8" fmla="*/ 56 w 68"/>
                <a:gd name="T9" fmla="*/ 35 h 55"/>
                <a:gd name="T10" fmla="*/ 68 w 68"/>
                <a:gd name="T11" fmla="*/ 40 h 55"/>
              </a:gdLst>
              <a:ahLst/>
              <a:cxnLst>
                <a:cxn ang="0">
                  <a:pos x="T0" y="T1"/>
                </a:cxn>
                <a:cxn ang="0">
                  <a:pos x="T2" y="T3"/>
                </a:cxn>
                <a:cxn ang="0">
                  <a:pos x="T4" y="T5"/>
                </a:cxn>
                <a:cxn ang="0">
                  <a:pos x="T6" y="T7"/>
                </a:cxn>
                <a:cxn ang="0">
                  <a:pos x="T8" y="T9"/>
                </a:cxn>
                <a:cxn ang="0">
                  <a:pos x="T10" y="T11"/>
                </a:cxn>
              </a:cxnLst>
              <a:rect l="0" t="0" r="r" b="b"/>
              <a:pathLst>
                <a:path w="68" h="55" extrusionOk="0">
                  <a:moveTo>
                    <a:pt x="68" y="40"/>
                  </a:moveTo>
                  <a:lnTo>
                    <a:pt x="0" y="55"/>
                  </a:lnTo>
                  <a:lnTo>
                    <a:pt x="42" y="0"/>
                  </a:lnTo>
                  <a:lnTo>
                    <a:pt x="43" y="13"/>
                  </a:lnTo>
                  <a:lnTo>
                    <a:pt x="56" y="35"/>
                  </a:lnTo>
                  <a:lnTo>
                    <a:pt x="68" y="4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3" name="Freeform 386"/>
            <p:cNvSpPr/>
            <p:nvPr/>
          </p:nvSpPr>
          <p:spPr bwMode="auto">
            <a:xfrm>
              <a:off x="4516438" y="3460751"/>
              <a:ext cx="36513" cy="23813"/>
            </a:xfrm>
            <a:custGeom>
              <a:avLst/>
              <a:gdLst>
                <a:gd name="T0" fmla="*/ 56 w 69"/>
                <a:gd name="T1" fmla="*/ 46 h 46"/>
                <a:gd name="T2" fmla="*/ 0 w 69"/>
                <a:gd name="T3" fmla="*/ 6 h 46"/>
                <a:gd name="T4" fmla="*/ 69 w 69"/>
                <a:gd name="T5" fmla="*/ 0 h 46"/>
                <a:gd name="T6" fmla="*/ 59 w 69"/>
                <a:gd name="T7" fmla="*/ 9 h 46"/>
                <a:gd name="T8" fmla="*/ 53 w 69"/>
                <a:gd name="T9" fmla="*/ 33 h 46"/>
                <a:gd name="T10" fmla="*/ 56 w 69"/>
                <a:gd name="T11" fmla="*/ 46 h 46"/>
              </a:gdLst>
              <a:ahLst/>
              <a:cxnLst>
                <a:cxn ang="0">
                  <a:pos x="T0" y="T1"/>
                </a:cxn>
                <a:cxn ang="0">
                  <a:pos x="T2" y="T3"/>
                </a:cxn>
                <a:cxn ang="0">
                  <a:pos x="T4" y="T5"/>
                </a:cxn>
                <a:cxn ang="0">
                  <a:pos x="T6" y="T7"/>
                </a:cxn>
                <a:cxn ang="0">
                  <a:pos x="T8" y="T9"/>
                </a:cxn>
                <a:cxn ang="0">
                  <a:pos x="T10" y="T11"/>
                </a:cxn>
              </a:cxnLst>
              <a:rect l="0" t="0" r="r" b="b"/>
              <a:pathLst>
                <a:path w="69" h="46" extrusionOk="0">
                  <a:moveTo>
                    <a:pt x="56" y="46"/>
                  </a:moveTo>
                  <a:lnTo>
                    <a:pt x="0" y="6"/>
                  </a:lnTo>
                  <a:lnTo>
                    <a:pt x="69" y="0"/>
                  </a:lnTo>
                  <a:lnTo>
                    <a:pt x="59" y="9"/>
                  </a:lnTo>
                  <a:lnTo>
                    <a:pt x="53" y="33"/>
                  </a:lnTo>
                  <a:lnTo>
                    <a:pt x="56" y="4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4" name="Freeform 387"/>
            <p:cNvSpPr/>
            <p:nvPr/>
          </p:nvSpPr>
          <p:spPr bwMode="auto">
            <a:xfrm>
              <a:off x="4178300" y="3255963"/>
              <a:ext cx="30162" cy="34925"/>
            </a:xfrm>
            <a:custGeom>
              <a:avLst/>
              <a:gdLst>
                <a:gd name="T0" fmla="*/ 20 w 57"/>
                <a:gd name="T1" fmla="*/ 66 h 66"/>
                <a:gd name="T2" fmla="*/ 0 w 57"/>
                <a:gd name="T3" fmla="*/ 0 h 66"/>
                <a:gd name="T4" fmla="*/ 57 w 57"/>
                <a:gd name="T5" fmla="*/ 37 h 66"/>
                <a:gd name="T6" fmla="*/ 46 w 57"/>
                <a:gd name="T7" fmla="*/ 39 h 66"/>
                <a:gd name="T8" fmla="*/ 26 w 57"/>
                <a:gd name="T9" fmla="*/ 53 h 66"/>
                <a:gd name="T10" fmla="*/ 20 w 57"/>
                <a:gd name="T11" fmla="*/ 66 h 66"/>
              </a:gdLst>
              <a:ahLst/>
              <a:cxnLst>
                <a:cxn ang="0">
                  <a:pos x="T0" y="T1"/>
                </a:cxn>
                <a:cxn ang="0">
                  <a:pos x="T2" y="T3"/>
                </a:cxn>
                <a:cxn ang="0">
                  <a:pos x="T4" y="T5"/>
                </a:cxn>
                <a:cxn ang="0">
                  <a:pos x="T6" y="T7"/>
                </a:cxn>
                <a:cxn ang="0">
                  <a:pos x="T8" y="T9"/>
                </a:cxn>
                <a:cxn ang="0">
                  <a:pos x="T10" y="T11"/>
                </a:cxn>
              </a:cxnLst>
              <a:rect l="0" t="0" r="r" b="b"/>
              <a:pathLst>
                <a:path w="57" h="66" extrusionOk="0">
                  <a:moveTo>
                    <a:pt x="20" y="66"/>
                  </a:moveTo>
                  <a:lnTo>
                    <a:pt x="0" y="0"/>
                  </a:lnTo>
                  <a:lnTo>
                    <a:pt x="57" y="37"/>
                  </a:lnTo>
                  <a:lnTo>
                    <a:pt x="46" y="39"/>
                  </a:lnTo>
                  <a:lnTo>
                    <a:pt x="26" y="53"/>
                  </a:lnTo>
                  <a:lnTo>
                    <a:pt x="20" y="6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5" name="Freeform 388"/>
            <p:cNvSpPr/>
            <p:nvPr/>
          </p:nvSpPr>
          <p:spPr bwMode="auto">
            <a:xfrm>
              <a:off x="4078288" y="3983038"/>
              <a:ext cx="782638" cy="361950"/>
            </a:xfrm>
            <a:custGeom>
              <a:avLst/>
              <a:gdLst>
                <a:gd name="T0" fmla="*/ 0 w 1478"/>
                <a:gd name="T1" fmla="*/ 0 h 685"/>
                <a:gd name="T2" fmla="*/ 0 w 1478"/>
                <a:gd name="T3" fmla="*/ 685 h 685"/>
                <a:gd name="T4" fmla="*/ 1478 w 1478"/>
                <a:gd name="T5" fmla="*/ 685 h 685"/>
              </a:gdLst>
              <a:ahLst/>
              <a:cxnLst>
                <a:cxn ang="0">
                  <a:pos x="T0" y="T1"/>
                </a:cxn>
                <a:cxn ang="0">
                  <a:pos x="T2" y="T3"/>
                </a:cxn>
                <a:cxn ang="0">
                  <a:pos x="T4" y="T5"/>
                </a:cxn>
              </a:cxnLst>
              <a:rect l="0" t="0" r="r" b="b"/>
              <a:pathLst>
                <a:path w="1478" h="685" extrusionOk="0">
                  <a:moveTo>
                    <a:pt x="0" y="0"/>
                  </a:moveTo>
                  <a:lnTo>
                    <a:pt x="0" y="685"/>
                  </a:lnTo>
                  <a:lnTo>
                    <a:pt x="1478" y="685"/>
                  </a:lnTo>
                </a:path>
              </a:pathLst>
            </a:cu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6" name="Freeform 389"/>
            <p:cNvSpPr/>
            <p:nvPr/>
          </p:nvSpPr>
          <p:spPr bwMode="auto">
            <a:xfrm>
              <a:off x="4049713" y="3948113"/>
              <a:ext cx="58738" cy="50800"/>
            </a:xfrm>
            <a:custGeom>
              <a:avLst/>
              <a:gdLst>
                <a:gd name="T0" fmla="*/ 55 w 110"/>
                <a:gd name="T1" fmla="*/ 0 h 94"/>
                <a:gd name="T2" fmla="*/ 110 w 110"/>
                <a:gd name="T3" fmla="*/ 94 h 94"/>
                <a:gd name="T4" fmla="*/ 0 w 110"/>
                <a:gd name="T5" fmla="*/ 94 h 94"/>
                <a:gd name="T6" fmla="*/ 55 w 110"/>
                <a:gd name="T7" fmla="*/ 0 h 94"/>
              </a:gdLst>
              <a:ahLst/>
              <a:cxnLst>
                <a:cxn ang="0">
                  <a:pos x="T0" y="T1"/>
                </a:cxn>
                <a:cxn ang="0">
                  <a:pos x="T2" y="T3"/>
                </a:cxn>
                <a:cxn ang="0">
                  <a:pos x="T4" y="T5"/>
                </a:cxn>
                <a:cxn ang="0">
                  <a:pos x="T6" y="T7"/>
                </a:cxn>
              </a:cxnLst>
              <a:rect l="0" t="0" r="r" b="b"/>
              <a:pathLst>
                <a:path w="110" h="94" extrusionOk="0">
                  <a:moveTo>
                    <a:pt x="55" y="0"/>
                  </a:moveTo>
                  <a:lnTo>
                    <a:pt x="110" y="94"/>
                  </a:lnTo>
                  <a:lnTo>
                    <a:pt x="0" y="94"/>
                  </a:lnTo>
                  <a:lnTo>
                    <a:pt x="55" y="0"/>
                  </a:lnTo>
                  <a:close/>
                </a:path>
              </a:pathLst>
            </a:custGeom>
            <a:solidFill>
              <a:srgbClr val="0000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7" name="Freeform 390"/>
            <p:cNvSpPr/>
            <p:nvPr/>
          </p:nvSpPr>
          <p:spPr bwMode="auto">
            <a:xfrm>
              <a:off x="4843463" y="4316413"/>
              <a:ext cx="50800" cy="57150"/>
            </a:xfrm>
            <a:custGeom>
              <a:avLst/>
              <a:gdLst>
                <a:gd name="T0" fmla="*/ 94 w 94"/>
                <a:gd name="T1" fmla="*/ 55 h 110"/>
                <a:gd name="T2" fmla="*/ 0 w 94"/>
                <a:gd name="T3" fmla="*/ 110 h 110"/>
                <a:gd name="T4" fmla="*/ 0 w 94"/>
                <a:gd name="T5" fmla="*/ 0 h 110"/>
                <a:gd name="T6" fmla="*/ 94 w 94"/>
                <a:gd name="T7" fmla="*/ 55 h 110"/>
              </a:gdLst>
              <a:ahLst/>
              <a:cxnLst>
                <a:cxn ang="0">
                  <a:pos x="T0" y="T1"/>
                </a:cxn>
                <a:cxn ang="0">
                  <a:pos x="T2" y="T3"/>
                </a:cxn>
                <a:cxn ang="0">
                  <a:pos x="T4" y="T5"/>
                </a:cxn>
                <a:cxn ang="0">
                  <a:pos x="T6" y="T7"/>
                </a:cxn>
              </a:cxnLst>
              <a:rect l="0" t="0" r="r" b="b"/>
              <a:pathLst>
                <a:path w="94" h="110" extrusionOk="0">
                  <a:moveTo>
                    <a:pt x="94" y="55"/>
                  </a:moveTo>
                  <a:lnTo>
                    <a:pt x="0" y="110"/>
                  </a:lnTo>
                  <a:lnTo>
                    <a:pt x="0" y="0"/>
                  </a:lnTo>
                  <a:lnTo>
                    <a:pt x="94" y="55"/>
                  </a:lnTo>
                  <a:close/>
                </a:path>
              </a:pathLst>
            </a:custGeom>
            <a:solidFill>
              <a:srgbClr val="0000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8" name="Rectangle 391"/>
            <p:cNvSpPr>
              <a:spLocks noChangeArrowheads="1"/>
            </p:cNvSpPr>
            <p:nvPr/>
          </p:nvSpPr>
          <p:spPr bwMode="auto">
            <a:xfrm>
              <a:off x="4024312" y="3727451"/>
              <a:ext cx="203200"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d</a:t>
              </a:r>
              <a:endParaRPr lang="de-DE" sz="1800" b="0" i="0" u="none" strike="noStrike" cap="none">
                <a:ln>
                  <a:noFill/>
                </a:ln>
                <a:solidFill>
                  <a:schemeClr val="tx1"/>
                </a:solidFill>
                <a:latin typeface="Arial"/>
              </a:endParaRPr>
            </a:p>
          </p:txBody>
        </p:sp>
        <p:sp>
          <p:nvSpPr>
            <p:cNvPr id="489" name="Rectangle 392"/>
            <p:cNvSpPr>
              <a:spLocks noChangeArrowheads="1"/>
            </p:cNvSpPr>
            <p:nvPr/>
          </p:nvSpPr>
          <p:spPr bwMode="auto">
            <a:xfrm>
              <a:off x="4933950" y="4211638"/>
              <a:ext cx="146050"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490" name="Freeform 393"/>
            <p:cNvSpPr/>
            <p:nvPr/>
          </p:nvSpPr>
          <p:spPr bwMode="auto">
            <a:xfrm>
              <a:off x="4078288" y="4013201"/>
              <a:ext cx="757238" cy="257175"/>
            </a:xfrm>
            <a:custGeom>
              <a:avLst/>
              <a:gdLst>
                <a:gd name="T0" fmla="*/ 0 w 1429"/>
                <a:gd name="T1" fmla="*/ 486 h 486"/>
                <a:gd name="T2" fmla="*/ 90 w 1429"/>
                <a:gd name="T3" fmla="*/ 224 h 486"/>
                <a:gd name="T4" fmla="*/ 78 w 1429"/>
                <a:gd name="T5" fmla="*/ 377 h 486"/>
                <a:gd name="T6" fmla="*/ 98 w 1429"/>
                <a:gd name="T7" fmla="*/ 318 h 486"/>
                <a:gd name="T8" fmla="*/ 137 w 1429"/>
                <a:gd name="T9" fmla="*/ 478 h 486"/>
                <a:gd name="T10" fmla="*/ 208 w 1429"/>
                <a:gd name="T11" fmla="*/ 159 h 486"/>
                <a:gd name="T12" fmla="*/ 228 w 1429"/>
                <a:gd name="T13" fmla="*/ 318 h 486"/>
                <a:gd name="T14" fmla="*/ 242 w 1429"/>
                <a:gd name="T15" fmla="*/ 269 h 486"/>
                <a:gd name="T16" fmla="*/ 242 w 1429"/>
                <a:gd name="T17" fmla="*/ 381 h 486"/>
                <a:gd name="T18" fmla="*/ 258 w 1429"/>
                <a:gd name="T19" fmla="*/ 328 h 486"/>
                <a:gd name="T20" fmla="*/ 287 w 1429"/>
                <a:gd name="T21" fmla="*/ 427 h 486"/>
                <a:gd name="T22" fmla="*/ 308 w 1429"/>
                <a:gd name="T23" fmla="*/ 328 h 486"/>
                <a:gd name="T24" fmla="*/ 334 w 1429"/>
                <a:gd name="T25" fmla="*/ 342 h 486"/>
                <a:gd name="T26" fmla="*/ 357 w 1429"/>
                <a:gd name="T27" fmla="*/ 218 h 486"/>
                <a:gd name="T28" fmla="*/ 369 w 1429"/>
                <a:gd name="T29" fmla="*/ 263 h 486"/>
                <a:gd name="T30" fmla="*/ 414 w 1429"/>
                <a:gd name="T31" fmla="*/ 95 h 486"/>
                <a:gd name="T32" fmla="*/ 428 w 1429"/>
                <a:gd name="T33" fmla="*/ 345 h 486"/>
                <a:gd name="T34" fmla="*/ 450 w 1429"/>
                <a:gd name="T35" fmla="*/ 365 h 486"/>
                <a:gd name="T36" fmla="*/ 473 w 1429"/>
                <a:gd name="T37" fmla="*/ 410 h 486"/>
                <a:gd name="T38" fmla="*/ 478 w 1429"/>
                <a:gd name="T39" fmla="*/ 180 h 486"/>
                <a:gd name="T40" fmla="*/ 517 w 1429"/>
                <a:gd name="T41" fmla="*/ 318 h 486"/>
                <a:gd name="T42" fmla="*/ 514 w 1429"/>
                <a:gd name="T43" fmla="*/ 154 h 486"/>
                <a:gd name="T44" fmla="*/ 520 w 1429"/>
                <a:gd name="T45" fmla="*/ 357 h 486"/>
                <a:gd name="T46" fmla="*/ 582 w 1429"/>
                <a:gd name="T47" fmla="*/ 59 h 486"/>
                <a:gd name="T48" fmla="*/ 599 w 1429"/>
                <a:gd name="T49" fmla="*/ 374 h 486"/>
                <a:gd name="T50" fmla="*/ 624 w 1429"/>
                <a:gd name="T51" fmla="*/ 151 h 486"/>
                <a:gd name="T52" fmla="*/ 653 w 1429"/>
                <a:gd name="T53" fmla="*/ 443 h 486"/>
                <a:gd name="T54" fmla="*/ 674 w 1429"/>
                <a:gd name="T55" fmla="*/ 328 h 486"/>
                <a:gd name="T56" fmla="*/ 717 w 1429"/>
                <a:gd name="T57" fmla="*/ 422 h 486"/>
                <a:gd name="T58" fmla="*/ 733 w 1429"/>
                <a:gd name="T59" fmla="*/ 0 h 486"/>
                <a:gd name="T60" fmla="*/ 745 w 1429"/>
                <a:gd name="T61" fmla="*/ 191 h 486"/>
                <a:gd name="T62" fmla="*/ 765 w 1429"/>
                <a:gd name="T63" fmla="*/ 121 h 486"/>
                <a:gd name="T64" fmla="*/ 810 w 1429"/>
                <a:gd name="T65" fmla="*/ 286 h 486"/>
                <a:gd name="T66" fmla="*/ 844 w 1429"/>
                <a:gd name="T67" fmla="*/ 157 h 486"/>
                <a:gd name="T68" fmla="*/ 939 w 1429"/>
                <a:gd name="T69" fmla="*/ 430 h 486"/>
                <a:gd name="T70" fmla="*/ 981 w 1429"/>
                <a:gd name="T71" fmla="*/ 0 h 486"/>
                <a:gd name="T72" fmla="*/ 1013 w 1429"/>
                <a:gd name="T73" fmla="*/ 286 h 486"/>
                <a:gd name="T74" fmla="*/ 1031 w 1429"/>
                <a:gd name="T75" fmla="*/ 182 h 486"/>
                <a:gd name="T76" fmla="*/ 1043 w 1429"/>
                <a:gd name="T77" fmla="*/ 303 h 486"/>
                <a:gd name="T78" fmla="*/ 1077 w 1429"/>
                <a:gd name="T79" fmla="*/ 115 h 486"/>
                <a:gd name="T80" fmla="*/ 1083 w 1429"/>
                <a:gd name="T81" fmla="*/ 188 h 486"/>
                <a:gd name="T82" fmla="*/ 1119 w 1429"/>
                <a:gd name="T83" fmla="*/ 18 h 486"/>
                <a:gd name="T84" fmla="*/ 1139 w 1429"/>
                <a:gd name="T85" fmla="*/ 283 h 486"/>
                <a:gd name="T86" fmla="*/ 1161 w 1429"/>
                <a:gd name="T87" fmla="*/ 194 h 486"/>
                <a:gd name="T88" fmla="*/ 1198 w 1429"/>
                <a:gd name="T89" fmla="*/ 404 h 486"/>
                <a:gd name="T90" fmla="*/ 1210 w 1429"/>
                <a:gd name="T91" fmla="*/ 64 h 486"/>
                <a:gd name="T92" fmla="*/ 1240 w 1429"/>
                <a:gd name="T93" fmla="*/ 298 h 486"/>
                <a:gd name="T94" fmla="*/ 1263 w 1429"/>
                <a:gd name="T95" fmla="*/ 67 h 486"/>
                <a:gd name="T96" fmla="*/ 1296 w 1429"/>
                <a:gd name="T97" fmla="*/ 280 h 486"/>
                <a:gd name="T98" fmla="*/ 1308 w 1429"/>
                <a:gd name="T99" fmla="*/ 138 h 486"/>
                <a:gd name="T100" fmla="*/ 1353 w 1429"/>
                <a:gd name="T101" fmla="*/ 319 h 486"/>
                <a:gd name="T102" fmla="*/ 1373 w 1429"/>
                <a:gd name="T103" fmla="*/ 154 h 486"/>
                <a:gd name="T104" fmla="*/ 1423 w 1429"/>
                <a:gd name="T105" fmla="*/ 266 h 486"/>
                <a:gd name="T106" fmla="*/ 1429 w 1429"/>
                <a:gd name="T107" fmla="*/ 239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9" h="486" extrusionOk="0">
                  <a:moveTo>
                    <a:pt x="0" y="486"/>
                  </a:moveTo>
                  <a:lnTo>
                    <a:pt x="90" y="224"/>
                  </a:lnTo>
                  <a:lnTo>
                    <a:pt x="78" y="377"/>
                  </a:lnTo>
                  <a:lnTo>
                    <a:pt x="98" y="318"/>
                  </a:lnTo>
                  <a:lnTo>
                    <a:pt x="137" y="478"/>
                  </a:lnTo>
                  <a:lnTo>
                    <a:pt x="208" y="159"/>
                  </a:lnTo>
                  <a:lnTo>
                    <a:pt x="228" y="318"/>
                  </a:lnTo>
                  <a:lnTo>
                    <a:pt x="242" y="269"/>
                  </a:lnTo>
                  <a:lnTo>
                    <a:pt x="242" y="381"/>
                  </a:lnTo>
                  <a:lnTo>
                    <a:pt x="258" y="328"/>
                  </a:lnTo>
                  <a:lnTo>
                    <a:pt x="287" y="427"/>
                  </a:lnTo>
                  <a:lnTo>
                    <a:pt x="308" y="328"/>
                  </a:lnTo>
                  <a:lnTo>
                    <a:pt x="334" y="342"/>
                  </a:lnTo>
                  <a:lnTo>
                    <a:pt x="357" y="218"/>
                  </a:lnTo>
                  <a:lnTo>
                    <a:pt x="369" y="263"/>
                  </a:lnTo>
                  <a:lnTo>
                    <a:pt x="414" y="95"/>
                  </a:lnTo>
                  <a:lnTo>
                    <a:pt x="428" y="345"/>
                  </a:lnTo>
                  <a:lnTo>
                    <a:pt x="450" y="365"/>
                  </a:lnTo>
                  <a:lnTo>
                    <a:pt x="473" y="410"/>
                  </a:lnTo>
                  <a:lnTo>
                    <a:pt x="478" y="180"/>
                  </a:lnTo>
                  <a:lnTo>
                    <a:pt x="517" y="318"/>
                  </a:lnTo>
                  <a:lnTo>
                    <a:pt x="514" y="154"/>
                  </a:lnTo>
                  <a:lnTo>
                    <a:pt x="520" y="357"/>
                  </a:lnTo>
                  <a:lnTo>
                    <a:pt x="582" y="59"/>
                  </a:lnTo>
                  <a:lnTo>
                    <a:pt x="599" y="374"/>
                  </a:lnTo>
                  <a:lnTo>
                    <a:pt x="624" y="151"/>
                  </a:lnTo>
                  <a:lnTo>
                    <a:pt x="653" y="443"/>
                  </a:lnTo>
                  <a:lnTo>
                    <a:pt x="674" y="328"/>
                  </a:lnTo>
                  <a:lnTo>
                    <a:pt x="717" y="422"/>
                  </a:lnTo>
                  <a:lnTo>
                    <a:pt x="733" y="0"/>
                  </a:lnTo>
                  <a:lnTo>
                    <a:pt x="745" y="191"/>
                  </a:lnTo>
                  <a:lnTo>
                    <a:pt x="765" y="121"/>
                  </a:lnTo>
                  <a:lnTo>
                    <a:pt x="810" y="286"/>
                  </a:lnTo>
                  <a:lnTo>
                    <a:pt x="844" y="157"/>
                  </a:lnTo>
                  <a:lnTo>
                    <a:pt x="939" y="430"/>
                  </a:lnTo>
                  <a:lnTo>
                    <a:pt x="981" y="0"/>
                  </a:lnTo>
                  <a:lnTo>
                    <a:pt x="1013" y="286"/>
                  </a:lnTo>
                  <a:lnTo>
                    <a:pt x="1031" y="182"/>
                  </a:lnTo>
                  <a:lnTo>
                    <a:pt x="1043" y="303"/>
                  </a:lnTo>
                  <a:lnTo>
                    <a:pt x="1077" y="115"/>
                  </a:lnTo>
                  <a:lnTo>
                    <a:pt x="1083" y="188"/>
                  </a:lnTo>
                  <a:lnTo>
                    <a:pt x="1119" y="18"/>
                  </a:lnTo>
                  <a:lnTo>
                    <a:pt x="1139" y="283"/>
                  </a:lnTo>
                  <a:lnTo>
                    <a:pt x="1161" y="194"/>
                  </a:lnTo>
                  <a:lnTo>
                    <a:pt x="1198" y="404"/>
                  </a:lnTo>
                  <a:lnTo>
                    <a:pt x="1210" y="64"/>
                  </a:lnTo>
                  <a:lnTo>
                    <a:pt x="1240" y="298"/>
                  </a:lnTo>
                  <a:lnTo>
                    <a:pt x="1263" y="67"/>
                  </a:lnTo>
                  <a:lnTo>
                    <a:pt x="1296" y="280"/>
                  </a:lnTo>
                  <a:lnTo>
                    <a:pt x="1308" y="138"/>
                  </a:lnTo>
                  <a:lnTo>
                    <a:pt x="1353" y="319"/>
                  </a:lnTo>
                  <a:lnTo>
                    <a:pt x="1373" y="154"/>
                  </a:lnTo>
                  <a:lnTo>
                    <a:pt x="1423" y="266"/>
                  </a:lnTo>
                  <a:lnTo>
                    <a:pt x="1429" y="239"/>
                  </a:lnTo>
                </a:path>
              </a:pathLst>
            </a:cu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91" name="Freeform 394"/>
            <p:cNvSpPr/>
            <p:nvPr/>
          </p:nvSpPr>
          <p:spPr bwMode="auto">
            <a:xfrm>
              <a:off x="4718050" y="3671888"/>
              <a:ext cx="654050" cy="409575"/>
            </a:xfrm>
            <a:custGeom>
              <a:avLst/>
              <a:gdLst>
                <a:gd name="T0" fmla="*/ 0 w 1236"/>
                <a:gd name="T1" fmla="*/ 0 h 774"/>
                <a:gd name="T2" fmla="*/ 29 w 1236"/>
                <a:gd name="T3" fmla="*/ 59 h 774"/>
                <a:gd name="T4" fmla="*/ 190 w 1236"/>
                <a:gd name="T5" fmla="*/ 360 h 774"/>
                <a:gd name="T6" fmla="*/ 281 w 1236"/>
                <a:gd name="T7" fmla="*/ 507 h 774"/>
                <a:gd name="T8" fmla="*/ 339 w 1236"/>
                <a:gd name="T9" fmla="*/ 584 h 774"/>
                <a:gd name="T10" fmla="*/ 364 w 1236"/>
                <a:gd name="T11" fmla="*/ 611 h 774"/>
                <a:gd name="T12" fmla="*/ 379 w 1236"/>
                <a:gd name="T13" fmla="*/ 624 h 774"/>
                <a:gd name="T14" fmla="*/ 416 w 1236"/>
                <a:gd name="T15" fmla="*/ 646 h 774"/>
                <a:gd name="T16" fmla="*/ 494 w 1236"/>
                <a:gd name="T17" fmla="*/ 676 h 774"/>
                <a:gd name="T18" fmla="*/ 625 w 1236"/>
                <a:gd name="T19" fmla="*/ 708 h 774"/>
                <a:gd name="T20" fmla="*/ 775 w 1236"/>
                <a:gd name="T21" fmla="*/ 732 h 774"/>
                <a:gd name="T22" fmla="*/ 1144 w 1236"/>
                <a:gd name="T23" fmla="*/ 769 h 774"/>
                <a:gd name="T24" fmla="*/ 1236 w 1236"/>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6" h="774" extrusionOk="0">
                  <a:moveTo>
                    <a:pt x="0" y="0"/>
                  </a:moveTo>
                  <a:lnTo>
                    <a:pt x="29" y="59"/>
                  </a:lnTo>
                  <a:lnTo>
                    <a:pt x="190" y="360"/>
                  </a:lnTo>
                  <a:lnTo>
                    <a:pt x="281" y="507"/>
                  </a:lnTo>
                  <a:lnTo>
                    <a:pt x="339" y="584"/>
                  </a:lnTo>
                  <a:lnTo>
                    <a:pt x="364" y="611"/>
                  </a:lnTo>
                  <a:lnTo>
                    <a:pt x="379" y="624"/>
                  </a:lnTo>
                  <a:lnTo>
                    <a:pt x="416" y="646"/>
                  </a:lnTo>
                  <a:lnTo>
                    <a:pt x="494" y="676"/>
                  </a:lnTo>
                  <a:lnTo>
                    <a:pt x="625" y="708"/>
                  </a:lnTo>
                  <a:lnTo>
                    <a:pt x="775" y="732"/>
                  </a:lnTo>
                  <a:lnTo>
                    <a:pt x="1144" y="769"/>
                  </a:lnTo>
                  <a:lnTo>
                    <a:pt x="1236" y="774"/>
                  </a:lnTo>
                </a:path>
              </a:pathLst>
            </a:custGeom>
            <a:noFill/>
            <a:ln w="381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92" name="Freeform 395"/>
            <p:cNvSpPr/>
            <p:nvPr/>
          </p:nvSpPr>
          <p:spPr bwMode="auto">
            <a:xfrm>
              <a:off x="5173663" y="3983038"/>
              <a:ext cx="246063" cy="179388"/>
            </a:xfrm>
            <a:custGeom>
              <a:avLst/>
              <a:gdLst>
                <a:gd name="T0" fmla="*/ 15 w 467"/>
                <a:gd name="T1" fmla="*/ 0 h 338"/>
                <a:gd name="T2" fmla="*/ 467 w 467"/>
                <a:gd name="T3" fmla="*/ 189 h 338"/>
                <a:gd name="T4" fmla="*/ 0 w 467"/>
                <a:gd name="T5" fmla="*/ 338 h 338"/>
                <a:gd name="T6" fmla="*/ 15 w 467"/>
                <a:gd name="T7" fmla="*/ 321 h 338"/>
                <a:gd name="T8" fmla="*/ 36 w 467"/>
                <a:gd name="T9" fmla="*/ 281 h 338"/>
                <a:gd name="T10" fmla="*/ 58 w 467"/>
                <a:gd name="T11" fmla="*/ 217 h 338"/>
                <a:gd name="T12" fmla="*/ 62 w 467"/>
                <a:gd name="T13" fmla="*/ 128 h 338"/>
                <a:gd name="T14" fmla="*/ 38 w 467"/>
                <a:gd name="T15" fmla="*/ 40 h 338"/>
                <a:gd name="T16" fmla="*/ 15 w 467"/>
                <a:gd name="T1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338" extrusionOk="0">
                  <a:moveTo>
                    <a:pt x="15" y="0"/>
                  </a:moveTo>
                  <a:lnTo>
                    <a:pt x="467" y="189"/>
                  </a:lnTo>
                  <a:lnTo>
                    <a:pt x="0" y="338"/>
                  </a:lnTo>
                  <a:lnTo>
                    <a:pt x="15" y="321"/>
                  </a:lnTo>
                  <a:lnTo>
                    <a:pt x="36" y="281"/>
                  </a:lnTo>
                  <a:lnTo>
                    <a:pt x="58" y="217"/>
                  </a:lnTo>
                  <a:lnTo>
                    <a:pt x="62" y="128"/>
                  </a:lnTo>
                  <a:lnTo>
                    <a:pt x="38" y="40"/>
                  </a:lnTo>
                  <a:lnTo>
                    <a:pt x="15"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93" name="Line 283"/>
            <p:cNvSpPr>
              <a:spLocks noChangeShapeType="1"/>
            </p:cNvSpPr>
            <p:nvPr/>
          </p:nvSpPr>
          <p:spPr bwMode="auto">
            <a:xfrm flipH="1">
              <a:off x="3976688" y="2262188"/>
              <a:ext cx="134938" cy="579438"/>
            </a:xfrm>
            <a:prstGeom prst="line">
              <a:avLst/>
            </a:prstGeom>
            <a:noFill/>
            <a:ln w="3175">
              <a:solidFill>
                <a:srgbClr val="8C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grpSp>
        <p:nvGrpSpPr>
          <p:cNvPr id="494" name="Group 395"/>
          <p:cNvGrpSpPr/>
          <p:nvPr/>
        </p:nvGrpSpPr>
        <p:grpSpPr bwMode="auto">
          <a:xfrm rot="19521057">
            <a:off x="1437142" y="2594288"/>
            <a:ext cx="5997506" cy="1894738"/>
            <a:chOff x="241930" y="1939906"/>
            <a:chExt cx="1504709" cy="937793"/>
          </a:xfrm>
        </p:grpSpPr>
        <p:sp>
          <p:nvSpPr>
            <p:cNvPr id="495" name="Rounded Rectangle 396"/>
            <p:cNvSpPr/>
            <p:nvPr/>
          </p:nvSpPr>
          <p:spPr bwMode="auto">
            <a:xfrm>
              <a:off x="241930" y="1939906"/>
              <a:ext cx="1483148" cy="937793"/>
            </a:xfrm>
            <a:prstGeom prst="roundRect">
              <a:avLst>
                <a:gd name="adj" fmla="val 10000"/>
              </a:avLst>
            </a:prstGeom>
            <a:solidFill>
              <a:srgbClr val="98C6EA">
                <a:alpha val="70000"/>
              </a:srgbClr>
            </a:solidFill>
            <a:ln w="19050">
              <a:solidFill>
                <a:srgbClr val="0065BD"/>
              </a:solidFill>
            </a:ln>
          </p:spPr>
          <p:style>
            <a:lnRef idx="2">
              <a:schemeClr val="accent2"/>
            </a:lnRef>
            <a:fillRef idx="1">
              <a:schemeClr val="lt1"/>
            </a:fillRef>
            <a:effectRef idx="0">
              <a:schemeClr val="accent2"/>
            </a:effectRef>
            <a:fontRef idx="minor">
              <a:schemeClr val="dk1"/>
            </a:fontRef>
          </p:style>
        </p:sp>
        <p:sp>
          <p:nvSpPr>
            <p:cNvPr id="496" name="Rounded Rectangle 4"/>
            <p:cNvSpPr/>
            <p:nvPr/>
          </p:nvSpPr>
          <p:spPr bwMode="auto">
            <a:xfrm>
              <a:off x="318425" y="1954899"/>
              <a:ext cx="1428214" cy="882858"/>
            </a:xfrm>
            <a:prstGeom prst="rect">
              <a:avLst/>
            </a:prstGeom>
          </p:spPr>
          <p:style>
            <a:lnRef idx="0">
              <a:srgbClr val="000000"/>
            </a:lnRef>
            <a:fillRef idx="0">
              <a:srgbClr val="000000"/>
            </a:fillRef>
            <a:effectRef idx="0">
              <a:srgbClr val="000000"/>
            </a:effectRef>
            <a:fontRef idx="minor">
              <a:schemeClr val="dk1"/>
            </a:fontRef>
          </p:style>
          <p:txBody>
            <a:bodyPr spcFirstLastPara="0" vert="horz" wrap="square" lIns="8890" tIns="8890" rIns="8890" bIns="8890" numCol="1" spcCol="1270" anchor="ctr" anchorCtr="0">
              <a:noAutofit/>
            </a:bodyPr>
            <a:lstStyle/>
            <a:p>
              <a:pPr>
                <a:defRPr/>
              </a:pPr>
              <a:r>
                <a:rPr lang="de-DE" sz="7500" b="1">
                  <a:solidFill>
                    <a:srgbClr val="0065BD"/>
                  </a:solidFill>
                </a:rPr>
                <a:t>Achieved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Content Placeholder 1"/>
          <p:cNvSpPr>
            <a:spLocks noGrp="1"/>
          </p:cNvSpPr>
          <p:nvPr>
            <p:ph idx="1"/>
          </p:nvPr>
        </p:nvSpPr>
        <p:spPr bwMode="auto">
          <a:xfrm>
            <a:off x="363537" y="765175"/>
            <a:ext cx="8421688" cy="5598047"/>
          </a:xfrm>
        </p:spPr>
        <p:txBody>
          <a:bodyPr anchor="ctr"/>
          <a:lstStyle/>
          <a:p>
            <a:pPr marL="0" lvl="1" indent="0" algn="just">
              <a:buClr>
                <a:srgbClr val="005293"/>
              </a:buClr>
              <a:buSzPct val="75000"/>
              <a:buNone/>
              <a:defRPr/>
            </a:pPr>
            <a:r>
              <a:rPr lang="de-DE" b="1"/>
              <a:t>All steps will be shown going from a conceptual and theoretical view to the preparation of an example. For each step there will be a collection of files and tasks provided for individual study. </a:t>
            </a:r>
            <a:endParaRPr lang="hu-HU"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ADDITIONAL NOTES AND REMARKS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11"/>
          </p:nvPr>
        </p:nvSpPr>
        <p:spPr bwMode="auto"/>
        <p:txBody>
          <a:bodyPr/>
          <a:lstStyle/>
          <a:p>
            <a:pPr>
              <a:defRPr/>
            </a:pPr>
            <a:r>
              <a:rPr lang="de-DE"/>
              <a:t>49</a:t>
            </a:r>
          </a:p>
        </p:txBody>
      </p:sp>
      <p:sp>
        <p:nvSpPr>
          <p:cNvPr id="5" name="Title 3"/>
          <p:cNvSpPr>
            <a:spLocks noGrp="1"/>
          </p:cNvSpPr>
          <p:nvPr>
            <p:ph type="title"/>
          </p:nvPr>
        </p:nvSpPr>
        <p:spPr bwMode="auto">
          <a:xfrm>
            <a:off x="319090" y="271520"/>
            <a:ext cx="8508999" cy="410369"/>
          </a:xfrm>
        </p:spPr>
        <p:txBody>
          <a:bodyPr/>
          <a:lstStyle/>
          <a:p>
            <a:pPr>
              <a:defRPr/>
            </a:pPr>
            <a:r>
              <a:rPr lang="de-DE"/>
              <a:t>When using a s</a:t>
            </a:r>
            <a:r>
              <a:rPr lang="hu-HU"/>
              <a:t>implified (2D) setup </a:t>
            </a:r>
            <a:r>
              <a:rPr lang="de-DE"/>
              <a:t>of a skyscraper</a:t>
            </a:r>
            <a:r>
              <a:rPr lang="hu-HU"/>
              <a:t> (3D)</a:t>
            </a:r>
            <a:r>
              <a:rPr lang="de-DE"/>
              <a:t>…</a:t>
            </a:r>
            <a:endParaRPr/>
          </a:p>
        </p:txBody>
      </p:sp>
      <p:cxnSp>
        <p:nvCxnSpPr>
          <p:cNvPr id="6" name="Straight Connector 19"/>
          <p:cNvCxnSpPr>
            <a:cxnSpLocks/>
          </p:cNvCxnSpPr>
          <p:nvPr/>
        </p:nvCxnSpPr>
        <p:spPr bwMode="auto">
          <a:xfrm rot="5400000">
            <a:off x="1538500" y="3587824"/>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7" name="AutoShape 3"/>
          <p:cNvSpPr>
            <a:spLocks noChangeAspect="1" noChangeArrowheads="1" noTextEdit="1"/>
          </p:cNvSpPr>
          <p:nvPr/>
        </p:nvSpPr>
        <p:spPr bwMode="auto">
          <a:xfrm>
            <a:off x="958850" y="841120"/>
            <a:ext cx="7226300" cy="5422900"/>
          </a:xfrm>
          <a:prstGeom prst="rect">
            <a:avLst/>
          </a:prstGeom>
          <a:no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8" name="Freeform 5"/>
          <p:cNvSpPr/>
          <p:nvPr/>
        </p:nvSpPr>
        <p:spPr bwMode="auto">
          <a:xfrm>
            <a:off x="2419350" y="1722183"/>
            <a:ext cx="903288" cy="741363"/>
          </a:xfrm>
          <a:custGeom>
            <a:avLst/>
            <a:gdLst>
              <a:gd name="T0" fmla="*/ 480 w 1139"/>
              <a:gd name="T1" fmla="*/ 0 h 935"/>
              <a:gd name="T2" fmla="*/ 1139 w 1139"/>
              <a:gd name="T3" fmla="*/ 468 h 935"/>
              <a:gd name="T4" fmla="*/ 651 w 1139"/>
              <a:gd name="T5" fmla="*/ 935 h 935"/>
              <a:gd name="T6" fmla="*/ 0 w 1139"/>
              <a:gd name="T7" fmla="*/ 470 h 935"/>
              <a:gd name="T8" fmla="*/ 480 w 1139"/>
              <a:gd name="T9" fmla="*/ 0 h 935"/>
            </a:gdLst>
            <a:ahLst/>
            <a:cxnLst>
              <a:cxn ang="0">
                <a:pos x="T0" y="T1"/>
              </a:cxn>
              <a:cxn ang="0">
                <a:pos x="T2" y="T3"/>
              </a:cxn>
              <a:cxn ang="0">
                <a:pos x="T4" y="T5"/>
              </a:cxn>
              <a:cxn ang="0">
                <a:pos x="T6" y="T7"/>
              </a:cxn>
              <a:cxn ang="0">
                <a:pos x="T8" y="T9"/>
              </a:cxn>
            </a:cxnLst>
            <a:rect l="0" t="0" r="r" b="b"/>
            <a:pathLst>
              <a:path w="1139" h="935" extrusionOk="0">
                <a:moveTo>
                  <a:pt x="480" y="0"/>
                </a:moveTo>
                <a:lnTo>
                  <a:pt x="1139" y="468"/>
                </a:lnTo>
                <a:lnTo>
                  <a:pt x="651" y="935"/>
                </a:lnTo>
                <a:lnTo>
                  <a:pt x="0" y="470"/>
                </a:lnTo>
                <a:lnTo>
                  <a:pt x="480" y="0"/>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 name="Line 6"/>
          <p:cNvSpPr>
            <a:spLocks noChangeShapeType="1"/>
          </p:cNvSpPr>
          <p:nvPr/>
        </p:nvSpPr>
        <p:spPr bwMode="auto">
          <a:xfrm>
            <a:off x="3327400" y="2093658"/>
            <a:ext cx="0" cy="1868488"/>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 name="Line 7"/>
          <p:cNvSpPr>
            <a:spLocks noChangeShapeType="1"/>
          </p:cNvSpPr>
          <p:nvPr/>
        </p:nvSpPr>
        <p:spPr bwMode="auto">
          <a:xfrm>
            <a:off x="2933699" y="2463545"/>
            <a:ext cx="0" cy="1868488"/>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 name="Line 8"/>
          <p:cNvSpPr>
            <a:spLocks noChangeShapeType="1"/>
          </p:cNvSpPr>
          <p:nvPr/>
        </p:nvSpPr>
        <p:spPr bwMode="auto">
          <a:xfrm>
            <a:off x="2416175" y="2096833"/>
            <a:ext cx="0" cy="186690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 name="Freeform 9"/>
          <p:cNvSpPr/>
          <p:nvPr/>
        </p:nvSpPr>
        <p:spPr bwMode="auto">
          <a:xfrm>
            <a:off x="2413000" y="3955795"/>
            <a:ext cx="915988" cy="377825"/>
          </a:xfrm>
          <a:custGeom>
            <a:avLst/>
            <a:gdLst>
              <a:gd name="T0" fmla="*/ 0 w 1153"/>
              <a:gd name="T1" fmla="*/ 2 h 474"/>
              <a:gd name="T2" fmla="*/ 654 w 1153"/>
              <a:gd name="T3" fmla="*/ 474 h 474"/>
              <a:gd name="T4" fmla="*/ 1153 w 1153"/>
              <a:gd name="T5" fmla="*/ 0 h 474"/>
            </a:gdLst>
            <a:ahLst/>
            <a:cxnLst>
              <a:cxn ang="0">
                <a:pos x="T0" y="T1"/>
              </a:cxn>
              <a:cxn ang="0">
                <a:pos x="T2" y="T3"/>
              </a:cxn>
              <a:cxn ang="0">
                <a:pos x="T4" y="T5"/>
              </a:cxn>
            </a:cxnLst>
            <a:rect l="0" t="0" r="r" b="b"/>
            <a:pathLst>
              <a:path w="1153" h="474" extrusionOk="0">
                <a:moveTo>
                  <a:pt x="0" y="2"/>
                </a:moveTo>
                <a:lnTo>
                  <a:pt x="654" y="474"/>
                </a:lnTo>
                <a:lnTo>
                  <a:pt x="1153" y="0"/>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 name="Freeform 10"/>
          <p:cNvSpPr/>
          <p:nvPr/>
        </p:nvSpPr>
        <p:spPr bwMode="auto">
          <a:xfrm>
            <a:off x="1036638" y="2727070"/>
            <a:ext cx="1620838" cy="2759075"/>
          </a:xfrm>
          <a:custGeom>
            <a:avLst/>
            <a:gdLst>
              <a:gd name="T0" fmla="*/ 2043 w 2043"/>
              <a:gd name="T1" fmla="*/ 1803 h 3478"/>
              <a:gd name="T2" fmla="*/ 0 w 2043"/>
              <a:gd name="T3" fmla="*/ 3478 h 3478"/>
              <a:gd name="T4" fmla="*/ 0 w 2043"/>
              <a:gd name="T5" fmla="*/ 0 h 3478"/>
            </a:gdLst>
            <a:ahLst/>
            <a:cxnLst>
              <a:cxn ang="0">
                <a:pos x="T0" y="T1"/>
              </a:cxn>
              <a:cxn ang="0">
                <a:pos x="T2" y="T3"/>
              </a:cxn>
              <a:cxn ang="0">
                <a:pos x="T4" y="T5"/>
              </a:cxn>
            </a:cxnLst>
            <a:rect l="0" t="0" r="r" b="b"/>
            <a:pathLst>
              <a:path w="2043" h="3478" extrusionOk="0">
                <a:moveTo>
                  <a:pt x="2043" y="1803"/>
                </a:moveTo>
                <a:lnTo>
                  <a:pt x="0" y="3478"/>
                </a:lnTo>
                <a:lnTo>
                  <a:pt x="0" y="0"/>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 name="Freeform 11"/>
          <p:cNvSpPr/>
          <p:nvPr/>
        </p:nvSpPr>
        <p:spPr bwMode="auto">
          <a:xfrm>
            <a:off x="1035050" y="2241295"/>
            <a:ext cx="630238" cy="3241675"/>
          </a:xfrm>
          <a:custGeom>
            <a:avLst/>
            <a:gdLst>
              <a:gd name="T0" fmla="*/ 8 w 795"/>
              <a:gd name="T1" fmla="*/ 4084 h 4084"/>
              <a:gd name="T2" fmla="*/ 10 w 795"/>
              <a:gd name="T3" fmla="*/ 4082 h 4084"/>
              <a:gd name="T4" fmla="*/ 13 w 795"/>
              <a:gd name="T5" fmla="*/ 4076 h 4084"/>
              <a:gd name="T6" fmla="*/ 25 w 795"/>
              <a:gd name="T7" fmla="*/ 4067 h 4084"/>
              <a:gd name="T8" fmla="*/ 44 w 795"/>
              <a:gd name="T9" fmla="*/ 4049 h 4084"/>
              <a:gd name="T10" fmla="*/ 67 w 795"/>
              <a:gd name="T11" fmla="*/ 4028 h 4084"/>
              <a:gd name="T12" fmla="*/ 92 w 795"/>
              <a:gd name="T13" fmla="*/ 4001 h 4084"/>
              <a:gd name="T14" fmla="*/ 117 w 795"/>
              <a:gd name="T15" fmla="*/ 3974 h 4084"/>
              <a:gd name="T16" fmla="*/ 138 w 795"/>
              <a:gd name="T17" fmla="*/ 3948 h 4084"/>
              <a:gd name="T18" fmla="*/ 157 w 795"/>
              <a:gd name="T19" fmla="*/ 3923 h 4084"/>
              <a:gd name="T20" fmla="*/ 175 w 795"/>
              <a:gd name="T21" fmla="*/ 3894 h 4084"/>
              <a:gd name="T22" fmla="*/ 211 w 795"/>
              <a:gd name="T23" fmla="*/ 3830 h 4084"/>
              <a:gd name="T24" fmla="*/ 250 w 795"/>
              <a:gd name="T25" fmla="*/ 3759 h 4084"/>
              <a:gd name="T26" fmla="*/ 284 w 795"/>
              <a:gd name="T27" fmla="*/ 3686 h 4084"/>
              <a:gd name="T28" fmla="*/ 321 w 795"/>
              <a:gd name="T29" fmla="*/ 3608 h 4084"/>
              <a:gd name="T30" fmla="*/ 372 w 795"/>
              <a:gd name="T31" fmla="*/ 3489 h 4084"/>
              <a:gd name="T32" fmla="*/ 422 w 795"/>
              <a:gd name="T33" fmla="*/ 3370 h 4084"/>
              <a:gd name="T34" fmla="*/ 453 w 795"/>
              <a:gd name="T35" fmla="*/ 3291 h 4084"/>
              <a:gd name="T36" fmla="*/ 482 w 795"/>
              <a:gd name="T37" fmla="*/ 3216 h 4084"/>
              <a:gd name="T38" fmla="*/ 507 w 795"/>
              <a:gd name="T39" fmla="*/ 3147 h 4084"/>
              <a:gd name="T40" fmla="*/ 532 w 795"/>
              <a:gd name="T41" fmla="*/ 3082 h 4084"/>
              <a:gd name="T42" fmla="*/ 547 w 795"/>
              <a:gd name="T43" fmla="*/ 3037 h 4084"/>
              <a:gd name="T44" fmla="*/ 557 w 795"/>
              <a:gd name="T45" fmla="*/ 3010 h 4084"/>
              <a:gd name="T46" fmla="*/ 564 w 795"/>
              <a:gd name="T47" fmla="*/ 2986 h 4084"/>
              <a:gd name="T48" fmla="*/ 572 w 795"/>
              <a:gd name="T49" fmla="*/ 2962 h 4084"/>
              <a:gd name="T50" fmla="*/ 580 w 795"/>
              <a:gd name="T51" fmla="*/ 2943 h 4084"/>
              <a:gd name="T52" fmla="*/ 586 w 795"/>
              <a:gd name="T53" fmla="*/ 2926 h 4084"/>
              <a:gd name="T54" fmla="*/ 591 w 795"/>
              <a:gd name="T55" fmla="*/ 2911 h 4084"/>
              <a:gd name="T56" fmla="*/ 595 w 795"/>
              <a:gd name="T57" fmla="*/ 2899 h 4084"/>
              <a:gd name="T58" fmla="*/ 616 w 795"/>
              <a:gd name="T59" fmla="*/ 2834 h 4084"/>
              <a:gd name="T60" fmla="*/ 649 w 795"/>
              <a:gd name="T61" fmla="*/ 2701 h 4084"/>
              <a:gd name="T62" fmla="*/ 680 w 795"/>
              <a:gd name="T63" fmla="*/ 2553 h 4084"/>
              <a:gd name="T64" fmla="*/ 707 w 795"/>
              <a:gd name="T65" fmla="*/ 2396 h 4084"/>
              <a:gd name="T66" fmla="*/ 730 w 795"/>
              <a:gd name="T67" fmla="*/ 2227 h 4084"/>
              <a:gd name="T68" fmla="*/ 749 w 795"/>
              <a:gd name="T69" fmla="*/ 2050 h 4084"/>
              <a:gd name="T70" fmla="*/ 764 w 795"/>
              <a:gd name="T71" fmla="*/ 1866 h 4084"/>
              <a:gd name="T72" fmla="*/ 776 w 795"/>
              <a:gd name="T73" fmla="*/ 1674 h 4084"/>
              <a:gd name="T74" fmla="*/ 789 w 795"/>
              <a:gd name="T75" fmla="*/ 1378 h 4084"/>
              <a:gd name="T76" fmla="*/ 795 w 795"/>
              <a:gd name="T77" fmla="*/ 977 h 4084"/>
              <a:gd name="T78" fmla="*/ 789 w 795"/>
              <a:gd name="T79" fmla="*/ 576 h 4084"/>
              <a:gd name="T80" fmla="*/ 778 w 795"/>
              <a:gd name="T81" fmla="*/ 282 h 4084"/>
              <a:gd name="T82" fmla="*/ 768 w 795"/>
              <a:gd name="T83" fmla="*/ 92 h 4084"/>
              <a:gd name="T84" fmla="*/ 0 w 795"/>
              <a:gd name="T85" fmla="*/ 620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5" h="4084" extrusionOk="0">
                <a:moveTo>
                  <a:pt x="8" y="4084"/>
                </a:moveTo>
                <a:lnTo>
                  <a:pt x="8" y="4084"/>
                </a:lnTo>
                <a:lnTo>
                  <a:pt x="8" y="4082"/>
                </a:lnTo>
                <a:lnTo>
                  <a:pt x="10" y="4082"/>
                </a:lnTo>
                <a:lnTo>
                  <a:pt x="12" y="4080"/>
                </a:lnTo>
                <a:lnTo>
                  <a:pt x="13" y="4076"/>
                </a:lnTo>
                <a:lnTo>
                  <a:pt x="17" y="4074"/>
                </a:lnTo>
                <a:lnTo>
                  <a:pt x="25" y="4067"/>
                </a:lnTo>
                <a:lnTo>
                  <a:pt x="33" y="4059"/>
                </a:lnTo>
                <a:lnTo>
                  <a:pt x="44" y="4049"/>
                </a:lnTo>
                <a:lnTo>
                  <a:pt x="56" y="4040"/>
                </a:lnTo>
                <a:lnTo>
                  <a:pt x="67" y="4028"/>
                </a:lnTo>
                <a:lnTo>
                  <a:pt x="79" y="4015"/>
                </a:lnTo>
                <a:lnTo>
                  <a:pt x="92" y="4001"/>
                </a:lnTo>
                <a:lnTo>
                  <a:pt x="104" y="3988"/>
                </a:lnTo>
                <a:lnTo>
                  <a:pt x="117" y="3974"/>
                </a:lnTo>
                <a:lnTo>
                  <a:pt x="129" y="3961"/>
                </a:lnTo>
                <a:lnTo>
                  <a:pt x="138" y="3948"/>
                </a:lnTo>
                <a:lnTo>
                  <a:pt x="148" y="3936"/>
                </a:lnTo>
                <a:lnTo>
                  <a:pt x="157" y="3923"/>
                </a:lnTo>
                <a:lnTo>
                  <a:pt x="167" y="3909"/>
                </a:lnTo>
                <a:lnTo>
                  <a:pt x="175" y="3894"/>
                </a:lnTo>
                <a:lnTo>
                  <a:pt x="194" y="3863"/>
                </a:lnTo>
                <a:lnTo>
                  <a:pt x="211" y="3830"/>
                </a:lnTo>
                <a:lnTo>
                  <a:pt x="230" y="3796"/>
                </a:lnTo>
                <a:lnTo>
                  <a:pt x="250" y="3759"/>
                </a:lnTo>
                <a:lnTo>
                  <a:pt x="267" y="3723"/>
                </a:lnTo>
                <a:lnTo>
                  <a:pt x="284" y="3686"/>
                </a:lnTo>
                <a:lnTo>
                  <a:pt x="303" y="3648"/>
                </a:lnTo>
                <a:lnTo>
                  <a:pt x="321" y="3608"/>
                </a:lnTo>
                <a:lnTo>
                  <a:pt x="338" y="3569"/>
                </a:lnTo>
                <a:lnTo>
                  <a:pt x="372" y="3489"/>
                </a:lnTo>
                <a:lnTo>
                  <a:pt x="407" y="3408"/>
                </a:lnTo>
                <a:lnTo>
                  <a:pt x="422" y="3370"/>
                </a:lnTo>
                <a:lnTo>
                  <a:pt x="438" y="3329"/>
                </a:lnTo>
                <a:lnTo>
                  <a:pt x="453" y="3291"/>
                </a:lnTo>
                <a:lnTo>
                  <a:pt x="467" y="3252"/>
                </a:lnTo>
                <a:lnTo>
                  <a:pt x="482" y="3216"/>
                </a:lnTo>
                <a:lnTo>
                  <a:pt x="495" y="3181"/>
                </a:lnTo>
                <a:lnTo>
                  <a:pt x="507" y="3147"/>
                </a:lnTo>
                <a:lnTo>
                  <a:pt x="520" y="3112"/>
                </a:lnTo>
                <a:lnTo>
                  <a:pt x="532" y="3082"/>
                </a:lnTo>
                <a:lnTo>
                  <a:pt x="541" y="3051"/>
                </a:lnTo>
                <a:lnTo>
                  <a:pt x="547" y="3037"/>
                </a:lnTo>
                <a:lnTo>
                  <a:pt x="551" y="3024"/>
                </a:lnTo>
                <a:lnTo>
                  <a:pt x="557" y="3010"/>
                </a:lnTo>
                <a:lnTo>
                  <a:pt x="561" y="2997"/>
                </a:lnTo>
                <a:lnTo>
                  <a:pt x="564" y="2986"/>
                </a:lnTo>
                <a:lnTo>
                  <a:pt x="568" y="2974"/>
                </a:lnTo>
                <a:lnTo>
                  <a:pt x="572" y="2962"/>
                </a:lnTo>
                <a:lnTo>
                  <a:pt x="576" y="2953"/>
                </a:lnTo>
                <a:lnTo>
                  <a:pt x="580" y="2943"/>
                </a:lnTo>
                <a:lnTo>
                  <a:pt x="584" y="2934"/>
                </a:lnTo>
                <a:lnTo>
                  <a:pt x="586" y="2926"/>
                </a:lnTo>
                <a:lnTo>
                  <a:pt x="589" y="2918"/>
                </a:lnTo>
                <a:lnTo>
                  <a:pt x="591" y="2911"/>
                </a:lnTo>
                <a:lnTo>
                  <a:pt x="593" y="2905"/>
                </a:lnTo>
                <a:lnTo>
                  <a:pt x="595" y="2899"/>
                </a:lnTo>
                <a:lnTo>
                  <a:pt x="597" y="2895"/>
                </a:lnTo>
                <a:lnTo>
                  <a:pt x="616" y="2834"/>
                </a:lnTo>
                <a:lnTo>
                  <a:pt x="634" y="2769"/>
                </a:lnTo>
                <a:lnTo>
                  <a:pt x="649" y="2701"/>
                </a:lnTo>
                <a:lnTo>
                  <a:pt x="664" y="2628"/>
                </a:lnTo>
                <a:lnTo>
                  <a:pt x="680" y="2553"/>
                </a:lnTo>
                <a:lnTo>
                  <a:pt x="693" y="2477"/>
                </a:lnTo>
                <a:lnTo>
                  <a:pt x="707" y="2396"/>
                </a:lnTo>
                <a:lnTo>
                  <a:pt x="718" y="2313"/>
                </a:lnTo>
                <a:lnTo>
                  <a:pt x="730" y="2227"/>
                </a:lnTo>
                <a:lnTo>
                  <a:pt x="739" y="2141"/>
                </a:lnTo>
                <a:lnTo>
                  <a:pt x="749" y="2050"/>
                </a:lnTo>
                <a:lnTo>
                  <a:pt x="756" y="1958"/>
                </a:lnTo>
                <a:lnTo>
                  <a:pt x="764" y="1866"/>
                </a:lnTo>
                <a:lnTo>
                  <a:pt x="770" y="1770"/>
                </a:lnTo>
                <a:lnTo>
                  <a:pt x="776" y="1674"/>
                </a:lnTo>
                <a:lnTo>
                  <a:pt x="781" y="1576"/>
                </a:lnTo>
                <a:lnTo>
                  <a:pt x="789" y="1378"/>
                </a:lnTo>
                <a:lnTo>
                  <a:pt x="793" y="1179"/>
                </a:lnTo>
                <a:lnTo>
                  <a:pt x="795" y="977"/>
                </a:lnTo>
                <a:lnTo>
                  <a:pt x="793" y="775"/>
                </a:lnTo>
                <a:lnTo>
                  <a:pt x="789" y="576"/>
                </a:lnTo>
                <a:lnTo>
                  <a:pt x="781" y="378"/>
                </a:lnTo>
                <a:lnTo>
                  <a:pt x="778" y="282"/>
                </a:lnTo>
                <a:lnTo>
                  <a:pt x="774" y="186"/>
                </a:lnTo>
                <a:lnTo>
                  <a:pt x="768" y="92"/>
                </a:lnTo>
                <a:lnTo>
                  <a:pt x="762" y="0"/>
                </a:lnTo>
                <a:lnTo>
                  <a:pt x="0" y="620"/>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 name="Line 12"/>
          <p:cNvSpPr>
            <a:spLocks noChangeShapeType="1"/>
          </p:cNvSpPr>
          <p:nvPr/>
        </p:nvSpPr>
        <p:spPr bwMode="auto">
          <a:xfrm flipV="1">
            <a:off x="1035050" y="4557458"/>
            <a:ext cx="460375" cy="420688"/>
          </a:xfrm>
          <a:prstGeom prst="line">
            <a:avLst/>
          </a:pr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 name="Freeform 13"/>
          <p:cNvSpPr/>
          <p:nvPr/>
        </p:nvSpPr>
        <p:spPr bwMode="auto">
          <a:xfrm>
            <a:off x="1419225" y="4544758"/>
            <a:ext cx="90488" cy="85725"/>
          </a:xfrm>
          <a:custGeom>
            <a:avLst/>
            <a:gdLst>
              <a:gd name="T0" fmla="*/ 0 w 113"/>
              <a:gd name="T1" fmla="*/ 46 h 108"/>
              <a:gd name="T2" fmla="*/ 113 w 113"/>
              <a:gd name="T3" fmla="*/ 0 h 108"/>
              <a:gd name="T4" fmla="*/ 57 w 113"/>
              <a:gd name="T5" fmla="*/ 108 h 108"/>
              <a:gd name="T6" fmla="*/ 54 w 113"/>
              <a:gd name="T7" fmla="*/ 96 h 108"/>
              <a:gd name="T8" fmla="*/ 50 w 113"/>
              <a:gd name="T9" fmla="*/ 86 h 108"/>
              <a:gd name="T10" fmla="*/ 46 w 113"/>
              <a:gd name="T11" fmla="*/ 77 h 108"/>
              <a:gd name="T12" fmla="*/ 38 w 113"/>
              <a:gd name="T13" fmla="*/ 67 h 108"/>
              <a:gd name="T14" fmla="*/ 31 w 113"/>
              <a:gd name="T15" fmla="*/ 60 h 108"/>
              <a:gd name="T16" fmla="*/ 21 w 113"/>
              <a:gd name="T17" fmla="*/ 54 h 108"/>
              <a:gd name="T18" fmla="*/ 11 w 113"/>
              <a:gd name="T19" fmla="*/ 48 h 108"/>
              <a:gd name="T20" fmla="*/ 0 w 113"/>
              <a:gd name="T21" fmla="*/ 46 h 108"/>
              <a:gd name="T22" fmla="*/ 0 w 113"/>
              <a:gd name="T23"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8" extrusionOk="0">
                <a:moveTo>
                  <a:pt x="0" y="46"/>
                </a:moveTo>
                <a:lnTo>
                  <a:pt x="113" y="0"/>
                </a:lnTo>
                <a:lnTo>
                  <a:pt x="57" y="108"/>
                </a:lnTo>
                <a:lnTo>
                  <a:pt x="54" y="96"/>
                </a:lnTo>
                <a:lnTo>
                  <a:pt x="50" y="86"/>
                </a:lnTo>
                <a:lnTo>
                  <a:pt x="46" y="77"/>
                </a:lnTo>
                <a:lnTo>
                  <a:pt x="38" y="67"/>
                </a:lnTo>
                <a:lnTo>
                  <a:pt x="31" y="60"/>
                </a:lnTo>
                <a:lnTo>
                  <a:pt x="21" y="54"/>
                </a:lnTo>
                <a:lnTo>
                  <a:pt x="11" y="48"/>
                </a:lnTo>
                <a:lnTo>
                  <a:pt x="0" y="46"/>
                </a:lnTo>
                <a:lnTo>
                  <a:pt x="0" y="4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 name="Line 14"/>
          <p:cNvSpPr>
            <a:spLocks noChangeShapeType="1"/>
          </p:cNvSpPr>
          <p:nvPr/>
        </p:nvSpPr>
        <p:spPr bwMode="auto">
          <a:xfrm flipV="1">
            <a:off x="1036638" y="3920870"/>
            <a:ext cx="576263" cy="508000"/>
          </a:xfrm>
          <a:prstGeom prst="line">
            <a:avLst/>
          </a:pr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 name="Freeform 15"/>
          <p:cNvSpPr/>
          <p:nvPr/>
        </p:nvSpPr>
        <p:spPr bwMode="auto">
          <a:xfrm>
            <a:off x="1536700" y="3909758"/>
            <a:ext cx="88900" cy="84138"/>
          </a:xfrm>
          <a:custGeom>
            <a:avLst/>
            <a:gdLst>
              <a:gd name="T0" fmla="*/ 0 w 113"/>
              <a:gd name="T1" fmla="*/ 44 h 108"/>
              <a:gd name="T2" fmla="*/ 113 w 113"/>
              <a:gd name="T3" fmla="*/ 0 h 108"/>
              <a:gd name="T4" fmla="*/ 55 w 113"/>
              <a:gd name="T5" fmla="*/ 108 h 108"/>
              <a:gd name="T6" fmla="*/ 53 w 113"/>
              <a:gd name="T7" fmla="*/ 96 h 108"/>
              <a:gd name="T8" fmla="*/ 50 w 113"/>
              <a:gd name="T9" fmla="*/ 85 h 108"/>
              <a:gd name="T10" fmla="*/ 44 w 113"/>
              <a:gd name="T11" fmla="*/ 75 h 108"/>
              <a:gd name="T12" fmla="*/ 38 w 113"/>
              <a:gd name="T13" fmla="*/ 68 h 108"/>
              <a:gd name="T14" fmla="*/ 30 w 113"/>
              <a:gd name="T15" fmla="*/ 60 h 108"/>
              <a:gd name="T16" fmla="*/ 21 w 113"/>
              <a:gd name="T17" fmla="*/ 52 h 108"/>
              <a:gd name="T18" fmla="*/ 11 w 113"/>
              <a:gd name="T19" fmla="*/ 48 h 108"/>
              <a:gd name="T20" fmla="*/ 0 w 113"/>
              <a:gd name="T21" fmla="*/ 44 h 108"/>
              <a:gd name="T22" fmla="*/ 0 w 113"/>
              <a:gd name="T2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8" extrusionOk="0">
                <a:moveTo>
                  <a:pt x="0" y="44"/>
                </a:moveTo>
                <a:lnTo>
                  <a:pt x="113" y="0"/>
                </a:lnTo>
                <a:lnTo>
                  <a:pt x="55" y="108"/>
                </a:lnTo>
                <a:lnTo>
                  <a:pt x="53" y="96"/>
                </a:lnTo>
                <a:lnTo>
                  <a:pt x="50" y="85"/>
                </a:lnTo>
                <a:lnTo>
                  <a:pt x="44" y="75"/>
                </a:lnTo>
                <a:lnTo>
                  <a:pt x="38" y="68"/>
                </a:lnTo>
                <a:lnTo>
                  <a:pt x="30" y="60"/>
                </a:lnTo>
                <a:lnTo>
                  <a:pt x="21" y="52"/>
                </a:lnTo>
                <a:lnTo>
                  <a:pt x="11" y="48"/>
                </a:lnTo>
                <a:lnTo>
                  <a:pt x="0" y="44"/>
                </a:lnTo>
                <a:lnTo>
                  <a:pt x="0" y="4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9" name="Line 16"/>
          <p:cNvSpPr>
            <a:spLocks noChangeShapeType="1"/>
          </p:cNvSpPr>
          <p:nvPr/>
        </p:nvSpPr>
        <p:spPr bwMode="auto">
          <a:xfrm flipV="1">
            <a:off x="1035050" y="3327145"/>
            <a:ext cx="617538" cy="565150"/>
          </a:xfrm>
          <a:prstGeom prst="line">
            <a:avLst/>
          </a:pr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 name="Freeform 17"/>
          <p:cNvSpPr/>
          <p:nvPr/>
        </p:nvSpPr>
        <p:spPr bwMode="auto">
          <a:xfrm>
            <a:off x="1576388" y="3314445"/>
            <a:ext cx="88900" cy="85725"/>
          </a:xfrm>
          <a:custGeom>
            <a:avLst/>
            <a:gdLst>
              <a:gd name="T0" fmla="*/ 0 w 113"/>
              <a:gd name="T1" fmla="*/ 47 h 108"/>
              <a:gd name="T2" fmla="*/ 113 w 113"/>
              <a:gd name="T3" fmla="*/ 0 h 108"/>
              <a:gd name="T4" fmla="*/ 57 w 113"/>
              <a:gd name="T5" fmla="*/ 108 h 108"/>
              <a:gd name="T6" fmla="*/ 53 w 113"/>
              <a:gd name="T7" fmla="*/ 96 h 108"/>
              <a:gd name="T8" fmla="*/ 49 w 113"/>
              <a:gd name="T9" fmla="*/ 87 h 108"/>
              <a:gd name="T10" fmla="*/ 44 w 113"/>
              <a:gd name="T11" fmla="*/ 77 h 108"/>
              <a:gd name="T12" fmla="*/ 38 w 113"/>
              <a:gd name="T13" fmla="*/ 68 h 108"/>
              <a:gd name="T14" fmla="*/ 30 w 113"/>
              <a:gd name="T15" fmla="*/ 60 h 108"/>
              <a:gd name="T16" fmla="*/ 21 w 113"/>
              <a:gd name="T17" fmla="*/ 54 h 108"/>
              <a:gd name="T18" fmla="*/ 11 w 113"/>
              <a:gd name="T19" fmla="*/ 48 h 108"/>
              <a:gd name="T20" fmla="*/ 0 w 113"/>
              <a:gd name="T21" fmla="*/ 47 h 108"/>
              <a:gd name="T22" fmla="*/ 0 w 113"/>
              <a:gd name="T23" fmla="*/ 4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8" extrusionOk="0">
                <a:moveTo>
                  <a:pt x="0" y="47"/>
                </a:moveTo>
                <a:lnTo>
                  <a:pt x="113" y="0"/>
                </a:lnTo>
                <a:lnTo>
                  <a:pt x="57" y="108"/>
                </a:lnTo>
                <a:lnTo>
                  <a:pt x="53" y="96"/>
                </a:lnTo>
                <a:lnTo>
                  <a:pt x="49" y="87"/>
                </a:lnTo>
                <a:lnTo>
                  <a:pt x="44" y="77"/>
                </a:lnTo>
                <a:lnTo>
                  <a:pt x="38" y="68"/>
                </a:lnTo>
                <a:lnTo>
                  <a:pt x="30" y="60"/>
                </a:lnTo>
                <a:lnTo>
                  <a:pt x="21" y="54"/>
                </a:lnTo>
                <a:lnTo>
                  <a:pt x="11" y="48"/>
                </a:lnTo>
                <a:lnTo>
                  <a:pt x="0" y="47"/>
                </a:lnTo>
                <a:lnTo>
                  <a:pt x="0" y="4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1" name="Line 18"/>
          <p:cNvSpPr>
            <a:spLocks noChangeShapeType="1"/>
          </p:cNvSpPr>
          <p:nvPr/>
        </p:nvSpPr>
        <p:spPr bwMode="auto">
          <a:xfrm flipV="1">
            <a:off x="1038225" y="2742945"/>
            <a:ext cx="611188" cy="515938"/>
          </a:xfrm>
          <a:prstGeom prst="line">
            <a:avLst/>
          </a:pr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 name="Rectangle 19"/>
          <p:cNvSpPr>
            <a:spLocks noChangeArrowheads="1"/>
          </p:cNvSpPr>
          <p:nvPr/>
        </p:nvSpPr>
        <p:spPr bwMode="auto">
          <a:xfrm>
            <a:off x="3371850" y="3022345"/>
            <a:ext cx="827088"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h = 600m</a:t>
            </a:r>
            <a:endParaRPr lang="de-DE" sz="1800" b="0" i="0" u="none" strike="noStrike" cap="none">
              <a:ln>
                <a:noFill/>
              </a:ln>
              <a:solidFill>
                <a:schemeClr val="tx1"/>
              </a:solidFill>
              <a:latin typeface="Arial"/>
            </a:endParaRPr>
          </a:p>
        </p:txBody>
      </p:sp>
      <p:sp>
        <p:nvSpPr>
          <p:cNvPr id="23" name="Rectangle 20"/>
          <p:cNvSpPr>
            <a:spLocks noChangeArrowheads="1"/>
          </p:cNvSpPr>
          <p:nvPr/>
        </p:nvSpPr>
        <p:spPr bwMode="auto">
          <a:xfrm>
            <a:off x="2460625" y="1692020"/>
            <a:ext cx="17780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d</a:t>
            </a:r>
            <a:endParaRPr lang="de-DE" sz="1800" b="0" i="0" u="none" strike="noStrike" cap="none">
              <a:ln>
                <a:noFill/>
              </a:ln>
              <a:solidFill>
                <a:schemeClr val="tx1"/>
              </a:solidFill>
              <a:latin typeface="Arial"/>
            </a:endParaRPr>
          </a:p>
        </p:txBody>
      </p:sp>
      <p:sp>
        <p:nvSpPr>
          <p:cNvPr id="24" name="Rectangle 21"/>
          <p:cNvSpPr>
            <a:spLocks noChangeArrowheads="1"/>
          </p:cNvSpPr>
          <p:nvPr/>
        </p:nvSpPr>
        <p:spPr bwMode="auto">
          <a:xfrm>
            <a:off x="3106738" y="1723770"/>
            <a:ext cx="17780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d</a:t>
            </a:r>
            <a:endParaRPr lang="de-DE" sz="1800" b="0" i="0" u="none" strike="noStrike" cap="none">
              <a:ln>
                <a:noFill/>
              </a:ln>
              <a:solidFill>
                <a:schemeClr val="tx1"/>
              </a:solidFill>
              <a:latin typeface="Arial"/>
            </a:endParaRPr>
          </a:p>
        </p:txBody>
      </p:sp>
      <p:sp>
        <p:nvSpPr>
          <p:cNvPr id="25" name="Freeform 22"/>
          <p:cNvSpPr/>
          <p:nvPr/>
        </p:nvSpPr>
        <p:spPr bwMode="auto">
          <a:xfrm>
            <a:off x="1571625" y="2731833"/>
            <a:ext cx="90488" cy="82550"/>
          </a:xfrm>
          <a:custGeom>
            <a:avLst/>
            <a:gdLst>
              <a:gd name="T0" fmla="*/ 0 w 115"/>
              <a:gd name="T1" fmla="*/ 40 h 106"/>
              <a:gd name="T2" fmla="*/ 115 w 115"/>
              <a:gd name="T3" fmla="*/ 0 h 106"/>
              <a:gd name="T4" fmla="*/ 55 w 115"/>
              <a:gd name="T5" fmla="*/ 106 h 106"/>
              <a:gd name="T6" fmla="*/ 54 w 115"/>
              <a:gd name="T7" fmla="*/ 94 h 106"/>
              <a:gd name="T8" fmla="*/ 50 w 115"/>
              <a:gd name="T9" fmla="*/ 85 h 106"/>
              <a:gd name="T10" fmla="*/ 44 w 115"/>
              <a:gd name="T11" fmla="*/ 73 h 106"/>
              <a:gd name="T12" fmla="*/ 38 w 115"/>
              <a:gd name="T13" fmla="*/ 65 h 106"/>
              <a:gd name="T14" fmla="*/ 31 w 115"/>
              <a:gd name="T15" fmla="*/ 58 h 106"/>
              <a:gd name="T16" fmla="*/ 21 w 115"/>
              <a:gd name="T17" fmla="*/ 50 h 106"/>
              <a:gd name="T18" fmla="*/ 11 w 115"/>
              <a:gd name="T19" fmla="*/ 44 h 106"/>
              <a:gd name="T20" fmla="*/ 0 w 115"/>
              <a:gd name="T21" fmla="*/ 40 h 106"/>
              <a:gd name="T22" fmla="*/ 0 w 115"/>
              <a:gd name="T23"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106" extrusionOk="0">
                <a:moveTo>
                  <a:pt x="0" y="40"/>
                </a:moveTo>
                <a:lnTo>
                  <a:pt x="115" y="0"/>
                </a:lnTo>
                <a:lnTo>
                  <a:pt x="55" y="106"/>
                </a:lnTo>
                <a:lnTo>
                  <a:pt x="54" y="94"/>
                </a:lnTo>
                <a:lnTo>
                  <a:pt x="50" y="85"/>
                </a:lnTo>
                <a:lnTo>
                  <a:pt x="44" y="73"/>
                </a:lnTo>
                <a:lnTo>
                  <a:pt x="38" y="65"/>
                </a:lnTo>
                <a:lnTo>
                  <a:pt x="31" y="58"/>
                </a:lnTo>
                <a:lnTo>
                  <a:pt x="21" y="50"/>
                </a:lnTo>
                <a:lnTo>
                  <a:pt x="11" y="44"/>
                </a:lnTo>
                <a:lnTo>
                  <a:pt x="0" y="40"/>
                </a:lnTo>
                <a:lnTo>
                  <a:pt x="0" y="4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 name="Rectangle 38"/>
          <p:cNvSpPr>
            <a:spLocks noChangeArrowheads="1"/>
          </p:cNvSpPr>
          <p:nvPr/>
        </p:nvSpPr>
        <p:spPr bwMode="auto">
          <a:xfrm>
            <a:off x="6068604" y="3349370"/>
            <a:ext cx="145097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Vertical cut along</a:t>
            </a:r>
            <a:endParaRPr lang="de-DE" sz="1800" b="0" i="0" u="none" strike="noStrike" cap="none">
              <a:ln>
                <a:noFill/>
              </a:ln>
              <a:solidFill>
                <a:schemeClr val="tx1"/>
              </a:solidFill>
              <a:latin typeface="Arial"/>
            </a:endParaRPr>
          </a:p>
        </p:txBody>
      </p:sp>
      <p:sp>
        <p:nvSpPr>
          <p:cNvPr id="27" name="Rectangle 39"/>
          <p:cNvSpPr>
            <a:spLocks noChangeArrowheads="1"/>
          </p:cNvSpPr>
          <p:nvPr/>
        </p:nvSpPr>
        <p:spPr bwMode="auto">
          <a:xfrm>
            <a:off x="5954304" y="5128645"/>
            <a:ext cx="165735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Horizontal cut along</a:t>
            </a:r>
            <a:endParaRPr lang="de-DE" sz="1800" b="0" i="0" u="none" strike="noStrike" cap="none">
              <a:ln>
                <a:noFill/>
              </a:ln>
              <a:solidFill>
                <a:schemeClr val="tx1"/>
              </a:solidFill>
              <a:latin typeface="Arial"/>
            </a:endParaRPr>
          </a:p>
        </p:txBody>
      </p:sp>
      <p:sp>
        <p:nvSpPr>
          <p:cNvPr id="28" name="Rectangle 64"/>
          <p:cNvSpPr>
            <a:spLocks noChangeArrowheads="1"/>
          </p:cNvSpPr>
          <p:nvPr/>
        </p:nvSpPr>
        <p:spPr bwMode="auto">
          <a:xfrm>
            <a:off x="1139825" y="1995233"/>
            <a:ext cx="938213"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V = 50 m/s</a:t>
            </a:r>
            <a:endParaRPr lang="de-DE" sz="1800" b="0" i="0" u="none" strike="noStrike" cap="none">
              <a:ln>
                <a:noFill/>
              </a:ln>
              <a:solidFill>
                <a:schemeClr val="tx1"/>
              </a:solidFill>
              <a:latin typeface="Arial"/>
            </a:endParaRPr>
          </a:p>
        </p:txBody>
      </p:sp>
      <p:sp>
        <p:nvSpPr>
          <p:cNvPr id="29" name="Line 66"/>
          <p:cNvSpPr>
            <a:spLocks noChangeShapeType="1"/>
          </p:cNvSpPr>
          <p:nvPr/>
        </p:nvSpPr>
        <p:spPr bwMode="auto">
          <a:xfrm flipV="1">
            <a:off x="4732338" y="2030158"/>
            <a:ext cx="2647949" cy="7366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 name="Line 67"/>
          <p:cNvSpPr>
            <a:spLocks noChangeShapeType="1"/>
          </p:cNvSpPr>
          <p:nvPr/>
        </p:nvSpPr>
        <p:spPr bwMode="auto">
          <a:xfrm>
            <a:off x="4732338" y="1833308"/>
            <a:ext cx="0" cy="933450"/>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 name="Line 68"/>
          <p:cNvSpPr>
            <a:spLocks noChangeShapeType="1"/>
          </p:cNvSpPr>
          <p:nvPr/>
        </p:nvSpPr>
        <p:spPr bwMode="auto">
          <a:xfrm>
            <a:off x="7380288" y="1096708"/>
            <a:ext cx="0" cy="933450"/>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 name="Line 69"/>
          <p:cNvSpPr>
            <a:spLocks noChangeShapeType="1"/>
          </p:cNvSpPr>
          <p:nvPr/>
        </p:nvSpPr>
        <p:spPr bwMode="auto">
          <a:xfrm flipV="1">
            <a:off x="4732338" y="1096708"/>
            <a:ext cx="2649538" cy="7366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 name="Line 70"/>
          <p:cNvSpPr>
            <a:spLocks noChangeShapeType="1"/>
          </p:cNvSpPr>
          <p:nvPr/>
        </p:nvSpPr>
        <p:spPr bwMode="auto">
          <a:xfrm flipV="1">
            <a:off x="5319713" y="2520695"/>
            <a:ext cx="2651125" cy="7366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 name="Line 71"/>
          <p:cNvSpPr>
            <a:spLocks noChangeShapeType="1"/>
          </p:cNvSpPr>
          <p:nvPr/>
        </p:nvSpPr>
        <p:spPr bwMode="auto">
          <a:xfrm>
            <a:off x="5319713" y="2323845"/>
            <a:ext cx="0" cy="933450"/>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 name="Line 72"/>
          <p:cNvSpPr>
            <a:spLocks noChangeShapeType="1"/>
          </p:cNvSpPr>
          <p:nvPr/>
        </p:nvSpPr>
        <p:spPr bwMode="auto">
          <a:xfrm>
            <a:off x="7969250" y="1587245"/>
            <a:ext cx="0" cy="933450"/>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 name="Line 73"/>
          <p:cNvSpPr>
            <a:spLocks noChangeShapeType="1"/>
          </p:cNvSpPr>
          <p:nvPr/>
        </p:nvSpPr>
        <p:spPr bwMode="auto">
          <a:xfrm flipV="1">
            <a:off x="5319713" y="1587245"/>
            <a:ext cx="2651125" cy="7366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 name="Line 74"/>
          <p:cNvSpPr>
            <a:spLocks noChangeShapeType="1"/>
          </p:cNvSpPr>
          <p:nvPr/>
        </p:nvSpPr>
        <p:spPr bwMode="auto">
          <a:xfrm>
            <a:off x="4732338" y="1833308"/>
            <a:ext cx="587375" cy="490538"/>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 name="Line 75"/>
          <p:cNvSpPr>
            <a:spLocks noChangeShapeType="1"/>
          </p:cNvSpPr>
          <p:nvPr/>
        </p:nvSpPr>
        <p:spPr bwMode="auto">
          <a:xfrm>
            <a:off x="4732338" y="2766758"/>
            <a:ext cx="587375" cy="492125"/>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 name="Line 76"/>
          <p:cNvSpPr>
            <a:spLocks noChangeShapeType="1"/>
          </p:cNvSpPr>
          <p:nvPr/>
        </p:nvSpPr>
        <p:spPr bwMode="auto">
          <a:xfrm flipH="1" flipV="1">
            <a:off x="7380288" y="2030158"/>
            <a:ext cx="590549" cy="490538"/>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0" name="Line 77"/>
          <p:cNvSpPr>
            <a:spLocks noChangeShapeType="1"/>
          </p:cNvSpPr>
          <p:nvPr/>
        </p:nvSpPr>
        <p:spPr bwMode="auto">
          <a:xfrm>
            <a:off x="7380288" y="1095120"/>
            <a:ext cx="590549" cy="492125"/>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1" name="Line 78"/>
          <p:cNvSpPr>
            <a:spLocks noChangeShapeType="1"/>
          </p:cNvSpPr>
          <p:nvPr/>
        </p:nvSpPr>
        <p:spPr bwMode="auto">
          <a:xfrm>
            <a:off x="6154738" y="2374645"/>
            <a:ext cx="588963" cy="492125"/>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2" name="Line 79"/>
          <p:cNvSpPr>
            <a:spLocks noChangeShapeType="1"/>
          </p:cNvSpPr>
          <p:nvPr/>
        </p:nvSpPr>
        <p:spPr bwMode="auto">
          <a:xfrm flipV="1">
            <a:off x="6410325" y="1968245"/>
            <a:ext cx="0" cy="712788"/>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3" name="Line 80"/>
          <p:cNvSpPr>
            <a:spLocks noChangeShapeType="1"/>
          </p:cNvSpPr>
          <p:nvPr/>
        </p:nvSpPr>
        <p:spPr bwMode="auto">
          <a:xfrm flipV="1">
            <a:off x="6557963" y="1930145"/>
            <a:ext cx="0" cy="7112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 name="Line 81"/>
          <p:cNvSpPr>
            <a:spLocks noChangeShapeType="1"/>
          </p:cNvSpPr>
          <p:nvPr/>
        </p:nvSpPr>
        <p:spPr bwMode="auto">
          <a:xfrm flipV="1">
            <a:off x="6410325" y="1933320"/>
            <a:ext cx="150813" cy="41275"/>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5" name="Line 82"/>
          <p:cNvSpPr>
            <a:spLocks noChangeShapeType="1"/>
          </p:cNvSpPr>
          <p:nvPr/>
        </p:nvSpPr>
        <p:spPr bwMode="auto">
          <a:xfrm flipV="1">
            <a:off x="6407150" y="2638170"/>
            <a:ext cx="150813" cy="39687"/>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6" name="Line 83"/>
          <p:cNvSpPr>
            <a:spLocks noChangeShapeType="1"/>
          </p:cNvSpPr>
          <p:nvPr/>
        </p:nvSpPr>
        <p:spPr bwMode="auto">
          <a:xfrm flipV="1">
            <a:off x="6308725" y="1872995"/>
            <a:ext cx="0" cy="7112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 name="Line 84"/>
          <p:cNvSpPr>
            <a:spLocks noChangeShapeType="1"/>
          </p:cNvSpPr>
          <p:nvPr/>
        </p:nvSpPr>
        <p:spPr bwMode="auto">
          <a:xfrm flipV="1">
            <a:off x="6456363" y="1834895"/>
            <a:ext cx="0" cy="70961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 name="Line 85"/>
          <p:cNvSpPr>
            <a:spLocks noChangeShapeType="1"/>
          </p:cNvSpPr>
          <p:nvPr/>
        </p:nvSpPr>
        <p:spPr bwMode="auto">
          <a:xfrm flipV="1">
            <a:off x="6308725" y="1838070"/>
            <a:ext cx="150813" cy="41275"/>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9" name="Line 86"/>
          <p:cNvSpPr>
            <a:spLocks noChangeShapeType="1"/>
          </p:cNvSpPr>
          <p:nvPr/>
        </p:nvSpPr>
        <p:spPr bwMode="auto">
          <a:xfrm flipV="1">
            <a:off x="6305550" y="2541333"/>
            <a:ext cx="150813" cy="41275"/>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0" name="Line 87"/>
          <p:cNvSpPr>
            <a:spLocks noChangeShapeType="1"/>
          </p:cNvSpPr>
          <p:nvPr/>
        </p:nvSpPr>
        <p:spPr bwMode="auto">
          <a:xfrm>
            <a:off x="6307138" y="2579432"/>
            <a:ext cx="104775" cy="1016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1" name="Line 88"/>
          <p:cNvSpPr>
            <a:spLocks noChangeShapeType="1"/>
          </p:cNvSpPr>
          <p:nvPr/>
        </p:nvSpPr>
        <p:spPr bwMode="auto">
          <a:xfrm>
            <a:off x="6454775" y="2538158"/>
            <a:ext cx="101600" cy="10001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2" name="Line 89"/>
          <p:cNvSpPr>
            <a:spLocks noChangeShapeType="1"/>
          </p:cNvSpPr>
          <p:nvPr/>
        </p:nvSpPr>
        <p:spPr bwMode="auto">
          <a:xfrm>
            <a:off x="6308725" y="1876170"/>
            <a:ext cx="104775" cy="10001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3" name="Line 90"/>
          <p:cNvSpPr>
            <a:spLocks noChangeShapeType="1"/>
          </p:cNvSpPr>
          <p:nvPr/>
        </p:nvSpPr>
        <p:spPr bwMode="auto">
          <a:xfrm>
            <a:off x="6454775" y="1833308"/>
            <a:ext cx="103188" cy="98425"/>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4" name="Line 91"/>
          <p:cNvSpPr>
            <a:spLocks noChangeShapeType="1"/>
          </p:cNvSpPr>
          <p:nvPr/>
        </p:nvSpPr>
        <p:spPr bwMode="auto">
          <a:xfrm flipV="1">
            <a:off x="5013325" y="2261933"/>
            <a:ext cx="2651125" cy="736600"/>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5" name="Rectangle 92"/>
          <p:cNvSpPr>
            <a:spLocks noChangeArrowheads="1"/>
          </p:cNvSpPr>
          <p:nvPr/>
        </p:nvSpPr>
        <p:spPr bwMode="auto">
          <a:xfrm>
            <a:off x="1862138" y="853955"/>
            <a:ext cx="138339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chemeClr val="tx1"/>
                </a:solidFill>
                <a:latin typeface="Arial"/>
              </a:rPr>
              <a:t>Real case / setup</a:t>
            </a:r>
          </a:p>
        </p:txBody>
      </p:sp>
      <p:sp>
        <p:nvSpPr>
          <p:cNvPr id="56" name="Rectangle 93"/>
          <p:cNvSpPr>
            <a:spLocks noChangeArrowheads="1"/>
          </p:cNvSpPr>
          <p:nvPr/>
        </p:nvSpPr>
        <p:spPr bwMode="auto">
          <a:xfrm>
            <a:off x="5213804" y="847605"/>
            <a:ext cx="225863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Numerical wind-tunnel setup</a:t>
            </a:r>
            <a:endParaRPr lang="de-DE" sz="1800" b="0" i="0" u="none" strike="noStrike" cap="none">
              <a:ln>
                <a:noFill/>
              </a:ln>
              <a:solidFill>
                <a:schemeClr val="tx1"/>
              </a:solidFill>
              <a:latin typeface="Arial"/>
            </a:endParaRPr>
          </a:p>
        </p:txBody>
      </p:sp>
      <p:sp>
        <p:nvSpPr>
          <p:cNvPr id="57" name="Rectangle 94"/>
          <p:cNvSpPr>
            <a:spLocks noChangeArrowheads="1"/>
          </p:cNvSpPr>
          <p:nvPr/>
        </p:nvSpPr>
        <p:spPr bwMode="auto">
          <a:xfrm>
            <a:off x="1635125" y="5543295"/>
            <a:ext cx="1354138"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assume h/d =10</a:t>
            </a:r>
            <a:endParaRPr lang="de-DE" sz="1800" b="0" i="0" u="none" strike="noStrike" cap="none">
              <a:ln>
                <a:noFill/>
              </a:ln>
              <a:solidFill>
                <a:schemeClr val="tx1"/>
              </a:solidFill>
              <a:latin typeface="Arial"/>
            </a:endParaRPr>
          </a:p>
        </p:txBody>
      </p:sp>
      <p:sp>
        <p:nvSpPr>
          <p:cNvPr id="58" name="Rectangle 95"/>
          <p:cNvSpPr>
            <a:spLocks noChangeArrowheads="1"/>
          </p:cNvSpPr>
          <p:nvPr/>
        </p:nvSpPr>
        <p:spPr bwMode="auto">
          <a:xfrm>
            <a:off x="1635125" y="5765545"/>
            <a:ext cx="172085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square cross section</a:t>
            </a:r>
            <a:endParaRPr lang="de-DE" sz="1800" b="0" i="0" u="none" strike="noStrike" cap="none">
              <a:ln>
                <a:noFill/>
              </a:ln>
              <a:solidFill>
                <a:schemeClr val="tx1"/>
              </a:solidFill>
              <a:latin typeface="Arial"/>
            </a:endParaRPr>
          </a:p>
        </p:txBody>
      </p:sp>
      <p:grpSp>
        <p:nvGrpSpPr>
          <p:cNvPr id="59" name="Group 159"/>
          <p:cNvGrpSpPr/>
          <p:nvPr/>
        </p:nvGrpSpPr>
        <p:grpSpPr bwMode="auto">
          <a:xfrm>
            <a:off x="5675188" y="3687226"/>
            <a:ext cx="1965326" cy="1325563"/>
            <a:chOff x="5710020" y="3722062"/>
            <a:chExt cx="1965326" cy="1325563"/>
          </a:xfrm>
        </p:grpSpPr>
        <p:sp>
          <p:nvSpPr>
            <p:cNvPr id="60" name="Rectangle 5"/>
            <p:cNvSpPr>
              <a:spLocks noChangeArrowheads="1"/>
            </p:cNvSpPr>
            <p:nvPr/>
          </p:nvSpPr>
          <p:spPr bwMode="auto">
            <a:xfrm>
              <a:off x="6808570" y="4042737"/>
              <a:ext cx="130175" cy="66675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61" name="Line 6"/>
            <p:cNvSpPr>
              <a:spLocks noChangeShapeType="1"/>
            </p:cNvSpPr>
            <p:nvPr/>
          </p:nvSpPr>
          <p:spPr bwMode="auto">
            <a:xfrm>
              <a:off x="6124358" y="4704724"/>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2" name="Line 7"/>
            <p:cNvSpPr>
              <a:spLocks noChangeShapeType="1"/>
            </p:cNvSpPr>
            <p:nvPr/>
          </p:nvSpPr>
          <p:spPr bwMode="auto">
            <a:xfrm flipH="1">
              <a:off x="6124358" y="3722062"/>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3" name="Line 11"/>
            <p:cNvSpPr>
              <a:spLocks noChangeShapeType="1"/>
            </p:cNvSpPr>
            <p:nvPr/>
          </p:nvSpPr>
          <p:spPr bwMode="auto">
            <a:xfrm>
              <a:off x="5710020" y="379667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4" name="Freeform 12"/>
            <p:cNvSpPr/>
            <p:nvPr/>
          </p:nvSpPr>
          <p:spPr bwMode="auto">
            <a:xfrm>
              <a:off x="5902108" y="3774449"/>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65" name="Line 13"/>
            <p:cNvSpPr>
              <a:spLocks noChangeShapeType="1"/>
            </p:cNvSpPr>
            <p:nvPr/>
          </p:nvSpPr>
          <p:spPr bwMode="auto">
            <a:xfrm>
              <a:off x="5710020" y="46285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6" name="Freeform 14"/>
            <p:cNvSpPr/>
            <p:nvPr/>
          </p:nvSpPr>
          <p:spPr bwMode="auto">
            <a:xfrm>
              <a:off x="5902108" y="4604712"/>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67" name="Line 15"/>
            <p:cNvSpPr>
              <a:spLocks noChangeShapeType="1"/>
            </p:cNvSpPr>
            <p:nvPr/>
          </p:nvSpPr>
          <p:spPr bwMode="auto">
            <a:xfrm>
              <a:off x="5710020" y="3964949"/>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8" name="Freeform 16"/>
            <p:cNvSpPr/>
            <p:nvPr/>
          </p:nvSpPr>
          <p:spPr bwMode="auto">
            <a:xfrm>
              <a:off x="5902108" y="3941137"/>
              <a:ext cx="65088" cy="46038"/>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8 h 60"/>
                <a:gd name="T12" fmla="*/ 10 w 81"/>
                <a:gd name="T13" fmla="*/ 31 h 60"/>
                <a:gd name="T14" fmla="*/ 10 w 81"/>
                <a:gd name="T15" fmla="*/ 23 h 60"/>
                <a:gd name="T16" fmla="*/ 8 w 81"/>
                <a:gd name="T17" fmla="*/ 15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69" name="Line 17"/>
            <p:cNvSpPr>
              <a:spLocks noChangeShapeType="1"/>
            </p:cNvSpPr>
            <p:nvPr/>
          </p:nvSpPr>
          <p:spPr bwMode="auto">
            <a:xfrm>
              <a:off x="5710020" y="41316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0" name="Freeform 18"/>
            <p:cNvSpPr/>
            <p:nvPr/>
          </p:nvSpPr>
          <p:spPr bwMode="auto">
            <a:xfrm>
              <a:off x="5902108" y="4106237"/>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71" name="Line 19"/>
            <p:cNvSpPr>
              <a:spLocks noChangeShapeType="1"/>
            </p:cNvSpPr>
            <p:nvPr/>
          </p:nvSpPr>
          <p:spPr bwMode="auto">
            <a:xfrm>
              <a:off x="5710020" y="42967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2" name="Freeform 20"/>
            <p:cNvSpPr/>
            <p:nvPr/>
          </p:nvSpPr>
          <p:spPr bwMode="auto">
            <a:xfrm>
              <a:off x="5902108" y="4272924"/>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73" name="Line 21"/>
            <p:cNvSpPr>
              <a:spLocks noChangeShapeType="1"/>
            </p:cNvSpPr>
            <p:nvPr/>
          </p:nvSpPr>
          <p:spPr bwMode="auto">
            <a:xfrm>
              <a:off x="5710020" y="44634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4" name="Freeform 22"/>
            <p:cNvSpPr/>
            <p:nvPr/>
          </p:nvSpPr>
          <p:spPr bwMode="auto">
            <a:xfrm>
              <a:off x="5902108" y="4438024"/>
              <a:ext cx="65088" cy="47625"/>
            </a:xfrm>
            <a:custGeom>
              <a:avLst/>
              <a:gdLst>
                <a:gd name="T0" fmla="*/ 0 w 81"/>
                <a:gd name="T1" fmla="*/ 0 h 59"/>
                <a:gd name="T2" fmla="*/ 81 w 81"/>
                <a:gd name="T3" fmla="*/ 31 h 59"/>
                <a:gd name="T4" fmla="*/ 0 w 81"/>
                <a:gd name="T5" fmla="*/ 59 h 59"/>
                <a:gd name="T6" fmla="*/ 4 w 81"/>
                <a:gd name="T7" fmla="*/ 54 h 59"/>
                <a:gd name="T8" fmla="*/ 8 w 81"/>
                <a:gd name="T9" fmla="*/ 46 h 59"/>
                <a:gd name="T10" fmla="*/ 10 w 81"/>
                <a:gd name="T11" fmla="*/ 38 h 59"/>
                <a:gd name="T12" fmla="*/ 10 w 81"/>
                <a:gd name="T13" fmla="*/ 31 h 59"/>
                <a:gd name="T14" fmla="*/ 10 w 81"/>
                <a:gd name="T15" fmla="*/ 23 h 59"/>
                <a:gd name="T16" fmla="*/ 8 w 81"/>
                <a:gd name="T17" fmla="*/ 15 h 59"/>
                <a:gd name="T18" fmla="*/ 4 w 81"/>
                <a:gd name="T19" fmla="*/ 8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1"/>
                  </a:lnTo>
                  <a:lnTo>
                    <a:pt x="0" y="59"/>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75" name="Line 35"/>
            <p:cNvSpPr>
              <a:spLocks noChangeShapeType="1"/>
            </p:cNvSpPr>
            <p:nvPr/>
          </p:nvSpPr>
          <p:spPr bwMode="auto">
            <a:xfrm flipV="1">
              <a:off x="5992595" y="3793499"/>
              <a:ext cx="16637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6" name="Freeform 36"/>
            <p:cNvSpPr/>
            <p:nvPr/>
          </p:nvSpPr>
          <p:spPr bwMode="auto">
            <a:xfrm>
              <a:off x="7629308" y="3782387"/>
              <a:ext cx="33338" cy="23813"/>
            </a:xfrm>
            <a:custGeom>
              <a:avLst/>
              <a:gdLst>
                <a:gd name="T0" fmla="*/ 0 w 42"/>
                <a:gd name="T1" fmla="*/ 0 h 31"/>
                <a:gd name="T2" fmla="*/ 42 w 42"/>
                <a:gd name="T3" fmla="*/ 16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9"/>
                  </a:lnTo>
                  <a:lnTo>
                    <a:pt x="4" y="25"/>
                  </a:lnTo>
                  <a:lnTo>
                    <a:pt x="6" y="21"/>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7" name="Freeform 37"/>
            <p:cNvSpPr/>
            <p:nvPr/>
          </p:nvSpPr>
          <p:spPr bwMode="auto">
            <a:xfrm>
              <a:off x="5987833" y="3998287"/>
              <a:ext cx="1677988" cy="638175"/>
            </a:xfrm>
            <a:custGeom>
              <a:avLst/>
              <a:gdLst>
                <a:gd name="T0" fmla="*/ 1 w 2113"/>
                <a:gd name="T1" fmla="*/ 805 h 805"/>
                <a:gd name="T2" fmla="*/ 19 w 2113"/>
                <a:gd name="T3" fmla="*/ 805 h 805"/>
                <a:gd name="T4" fmla="*/ 47 w 2113"/>
                <a:gd name="T5" fmla="*/ 805 h 805"/>
                <a:gd name="T6" fmla="*/ 88 w 2113"/>
                <a:gd name="T7" fmla="*/ 803 h 805"/>
                <a:gd name="T8" fmla="*/ 132 w 2113"/>
                <a:gd name="T9" fmla="*/ 803 h 805"/>
                <a:gd name="T10" fmla="*/ 199 w 2113"/>
                <a:gd name="T11" fmla="*/ 801 h 805"/>
                <a:gd name="T12" fmla="*/ 303 w 2113"/>
                <a:gd name="T13" fmla="*/ 793 h 805"/>
                <a:gd name="T14" fmla="*/ 349 w 2113"/>
                <a:gd name="T15" fmla="*/ 787 h 805"/>
                <a:gd name="T16" fmla="*/ 389 w 2113"/>
                <a:gd name="T17" fmla="*/ 780 h 805"/>
                <a:gd name="T18" fmla="*/ 431 w 2113"/>
                <a:gd name="T19" fmla="*/ 766 h 805"/>
                <a:gd name="T20" fmla="*/ 481 w 2113"/>
                <a:gd name="T21" fmla="*/ 743 h 805"/>
                <a:gd name="T22" fmla="*/ 526 w 2113"/>
                <a:gd name="T23" fmla="*/ 718 h 805"/>
                <a:gd name="T24" fmla="*/ 589 w 2113"/>
                <a:gd name="T25" fmla="*/ 668 h 805"/>
                <a:gd name="T26" fmla="*/ 646 w 2113"/>
                <a:gd name="T27" fmla="*/ 611 h 805"/>
                <a:gd name="T28" fmla="*/ 679 w 2113"/>
                <a:gd name="T29" fmla="*/ 574 h 805"/>
                <a:gd name="T30" fmla="*/ 735 w 2113"/>
                <a:gd name="T31" fmla="*/ 495 h 805"/>
                <a:gd name="T32" fmla="*/ 792 w 2113"/>
                <a:gd name="T33" fmla="*/ 405 h 805"/>
                <a:gd name="T34" fmla="*/ 825 w 2113"/>
                <a:gd name="T35" fmla="*/ 349 h 805"/>
                <a:gd name="T36" fmla="*/ 860 w 2113"/>
                <a:gd name="T37" fmla="*/ 286 h 805"/>
                <a:gd name="T38" fmla="*/ 904 w 2113"/>
                <a:gd name="T39" fmla="*/ 202 h 805"/>
                <a:gd name="T40" fmla="*/ 934 w 2113"/>
                <a:gd name="T41" fmla="*/ 144 h 805"/>
                <a:gd name="T42" fmla="*/ 954 w 2113"/>
                <a:gd name="T43" fmla="*/ 115 h 805"/>
                <a:gd name="T44" fmla="*/ 971 w 2113"/>
                <a:gd name="T45" fmla="*/ 92 h 805"/>
                <a:gd name="T46" fmla="*/ 1002 w 2113"/>
                <a:gd name="T47" fmla="*/ 61 h 805"/>
                <a:gd name="T48" fmla="*/ 1038 w 2113"/>
                <a:gd name="T49" fmla="*/ 35 h 805"/>
                <a:gd name="T50" fmla="*/ 1082 w 2113"/>
                <a:gd name="T51" fmla="*/ 15 h 805"/>
                <a:gd name="T52" fmla="*/ 1128 w 2113"/>
                <a:gd name="T53" fmla="*/ 4 h 805"/>
                <a:gd name="T54" fmla="*/ 1176 w 2113"/>
                <a:gd name="T55" fmla="*/ 0 h 805"/>
                <a:gd name="T56" fmla="*/ 1196 w 2113"/>
                <a:gd name="T57" fmla="*/ 2 h 805"/>
                <a:gd name="T58" fmla="*/ 1238 w 2113"/>
                <a:gd name="T59" fmla="*/ 8 h 805"/>
                <a:gd name="T60" fmla="*/ 1292 w 2113"/>
                <a:gd name="T61" fmla="*/ 17 h 805"/>
                <a:gd name="T62" fmla="*/ 1355 w 2113"/>
                <a:gd name="T63" fmla="*/ 29 h 805"/>
                <a:gd name="T64" fmla="*/ 1426 w 2113"/>
                <a:gd name="T65" fmla="*/ 46 h 805"/>
                <a:gd name="T66" fmla="*/ 1576 w 2113"/>
                <a:gd name="T67" fmla="*/ 83 h 805"/>
                <a:gd name="T68" fmla="*/ 1672 w 2113"/>
                <a:gd name="T69" fmla="*/ 111 h 805"/>
                <a:gd name="T70" fmla="*/ 1737 w 2113"/>
                <a:gd name="T71" fmla="*/ 134 h 805"/>
                <a:gd name="T72" fmla="*/ 1795 w 2113"/>
                <a:gd name="T73" fmla="*/ 157 h 805"/>
                <a:gd name="T74" fmla="*/ 1835 w 2113"/>
                <a:gd name="T75" fmla="*/ 179 h 805"/>
                <a:gd name="T76" fmla="*/ 1866 w 2113"/>
                <a:gd name="T77" fmla="*/ 200 h 805"/>
                <a:gd name="T78" fmla="*/ 1898 w 2113"/>
                <a:gd name="T79" fmla="*/ 225 h 805"/>
                <a:gd name="T80" fmla="*/ 1958 w 2113"/>
                <a:gd name="T81" fmla="*/ 276 h 805"/>
                <a:gd name="T82" fmla="*/ 2027 w 2113"/>
                <a:gd name="T83" fmla="*/ 340 h 805"/>
                <a:gd name="T84" fmla="*/ 2058 w 2113"/>
                <a:gd name="T85" fmla="*/ 371 h 805"/>
                <a:gd name="T86" fmla="*/ 2083 w 2113"/>
                <a:gd name="T87" fmla="*/ 396 h 805"/>
                <a:gd name="T88" fmla="*/ 2102 w 2113"/>
                <a:gd name="T89" fmla="*/ 415 h 805"/>
                <a:gd name="T90" fmla="*/ 2111 w 2113"/>
                <a:gd name="T91" fmla="*/ 424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3" h="805" extrusionOk="0">
                  <a:moveTo>
                    <a:pt x="0" y="805"/>
                  </a:moveTo>
                  <a:lnTo>
                    <a:pt x="0" y="805"/>
                  </a:lnTo>
                  <a:lnTo>
                    <a:pt x="1" y="805"/>
                  </a:lnTo>
                  <a:lnTo>
                    <a:pt x="7" y="805"/>
                  </a:lnTo>
                  <a:lnTo>
                    <a:pt x="13" y="805"/>
                  </a:lnTo>
                  <a:lnTo>
                    <a:pt x="19" y="805"/>
                  </a:lnTo>
                  <a:lnTo>
                    <a:pt x="28" y="805"/>
                  </a:lnTo>
                  <a:lnTo>
                    <a:pt x="38" y="805"/>
                  </a:lnTo>
                  <a:lnTo>
                    <a:pt x="47" y="805"/>
                  </a:lnTo>
                  <a:lnTo>
                    <a:pt x="61" y="805"/>
                  </a:lnTo>
                  <a:lnTo>
                    <a:pt x="72" y="803"/>
                  </a:lnTo>
                  <a:lnTo>
                    <a:pt x="88" y="803"/>
                  </a:lnTo>
                  <a:lnTo>
                    <a:pt x="101" y="803"/>
                  </a:lnTo>
                  <a:lnTo>
                    <a:pt x="117" y="803"/>
                  </a:lnTo>
                  <a:lnTo>
                    <a:pt x="132" y="803"/>
                  </a:lnTo>
                  <a:lnTo>
                    <a:pt x="149" y="803"/>
                  </a:lnTo>
                  <a:lnTo>
                    <a:pt x="167" y="801"/>
                  </a:lnTo>
                  <a:lnTo>
                    <a:pt x="199" y="801"/>
                  </a:lnTo>
                  <a:lnTo>
                    <a:pt x="234" y="799"/>
                  </a:lnTo>
                  <a:lnTo>
                    <a:pt x="268" y="795"/>
                  </a:lnTo>
                  <a:lnTo>
                    <a:pt x="303" y="793"/>
                  </a:lnTo>
                  <a:lnTo>
                    <a:pt x="318" y="791"/>
                  </a:lnTo>
                  <a:lnTo>
                    <a:pt x="334" y="789"/>
                  </a:lnTo>
                  <a:lnTo>
                    <a:pt x="349" y="787"/>
                  </a:lnTo>
                  <a:lnTo>
                    <a:pt x="364" y="783"/>
                  </a:lnTo>
                  <a:lnTo>
                    <a:pt x="378" y="782"/>
                  </a:lnTo>
                  <a:lnTo>
                    <a:pt x="389" y="780"/>
                  </a:lnTo>
                  <a:lnTo>
                    <a:pt x="401" y="776"/>
                  </a:lnTo>
                  <a:lnTo>
                    <a:pt x="412" y="774"/>
                  </a:lnTo>
                  <a:lnTo>
                    <a:pt x="431" y="766"/>
                  </a:lnTo>
                  <a:lnTo>
                    <a:pt x="449" y="758"/>
                  </a:lnTo>
                  <a:lnTo>
                    <a:pt x="466" y="751"/>
                  </a:lnTo>
                  <a:lnTo>
                    <a:pt x="481" y="743"/>
                  </a:lnTo>
                  <a:lnTo>
                    <a:pt x="497" y="735"/>
                  </a:lnTo>
                  <a:lnTo>
                    <a:pt x="512" y="726"/>
                  </a:lnTo>
                  <a:lnTo>
                    <a:pt x="526" y="718"/>
                  </a:lnTo>
                  <a:lnTo>
                    <a:pt x="539" y="709"/>
                  </a:lnTo>
                  <a:lnTo>
                    <a:pt x="564" y="689"/>
                  </a:lnTo>
                  <a:lnTo>
                    <a:pt x="589" y="668"/>
                  </a:lnTo>
                  <a:lnTo>
                    <a:pt x="612" y="645"/>
                  </a:lnTo>
                  <a:lnTo>
                    <a:pt x="635" y="622"/>
                  </a:lnTo>
                  <a:lnTo>
                    <a:pt x="646" y="611"/>
                  </a:lnTo>
                  <a:lnTo>
                    <a:pt x="658" y="599"/>
                  </a:lnTo>
                  <a:lnTo>
                    <a:pt x="670" y="586"/>
                  </a:lnTo>
                  <a:lnTo>
                    <a:pt x="679" y="574"/>
                  </a:lnTo>
                  <a:lnTo>
                    <a:pt x="698" y="549"/>
                  </a:lnTo>
                  <a:lnTo>
                    <a:pt x="718" y="522"/>
                  </a:lnTo>
                  <a:lnTo>
                    <a:pt x="735" y="495"/>
                  </a:lnTo>
                  <a:lnTo>
                    <a:pt x="754" y="467"/>
                  </a:lnTo>
                  <a:lnTo>
                    <a:pt x="773" y="436"/>
                  </a:lnTo>
                  <a:lnTo>
                    <a:pt x="792" y="405"/>
                  </a:lnTo>
                  <a:lnTo>
                    <a:pt x="802" y="388"/>
                  </a:lnTo>
                  <a:lnTo>
                    <a:pt x="814" y="369"/>
                  </a:lnTo>
                  <a:lnTo>
                    <a:pt x="825" y="349"/>
                  </a:lnTo>
                  <a:lnTo>
                    <a:pt x="837" y="328"/>
                  </a:lnTo>
                  <a:lnTo>
                    <a:pt x="848" y="307"/>
                  </a:lnTo>
                  <a:lnTo>
                    <a:pt x="860" y="286"/>
                  </a:lnTo>
                  <a:lnTo>
                    <a:pt x="883" y="242"/>
                  </a:lnTo>
                  <a:lnTo>
                    <a:pt x="894" y="221"/>
                  </a:lnTo>
                  <a:lnTo>
                    <a:pt x="904" y="202"/>
                  </a:lnTo>
                  <a:lnTo>
                    <a:pt x="915" y="180"/>
                  </a:lnTo>
                  <a:lnTo>
                    <a:pt x="925" y="163"/>
                  </a:lnTo>
                  <a:lnTo>
                    <a:pt x="934" y="144"/>
                  </a:lnTo>
                  <a:lnTo>
                    <a:pt x="944" y="129"/>
                  </a:lnTo>
                  <a:lnTo>
                    <a:pt x="950" y="121"/>
                  </a:lnTo>
                  <a:lnTo>
                    <a:pt x="954" y="115"/>
                  </a:lnTo>
                  <a:lnTo>
                    <a:pt x="958" y="109"/>
                  </a:lnTo>
                  <a:lnTo>
                    <a:pt x="961" y="104"/>
                  </a:lnTo>
                  <a:lnTo>
                    <a:pt x="971" y="92"/>
                  </a:lnTo>
                  <a:lnTo>
                    <a:pt x="979" y="81"/>
                  </a:lnTo>
                  <a:lnTo>
                    <a:pt x="990" y="71"/>
                  </a:lnTo>
                  <a:lnTo>
                    <a:pt x="1002" y="61"/>
                  </a:lnTo>
                  <a:lnTo>
                    <a:pt x="1013" y="52"/>
                  </a:lnTo>
                  <a:lnTo>
                    <a:pt x="1025" y="44"/>
                  </a:lnTo>
                  <a:lnTo>
                    <a:pt x="1038" y="35"/>
                  </a:lnTo>
                  <a:lnTo>
                    <a:pt x="1054" y="29"/>
                  </a:lnTo>
                  <a:lnTo>
                    <a:pt x="1067" y="21"/>
                  </a:lnTo>
                  <a:lnTo>
                    <a:pt x="1082" y="15"/>
                  </a:lnTo>
                  <a:lnTo>
                    <a:pt x="1098" y="12"/>
                  </a:lnTo>
                  <a:lnTo>
                    <a:pt x="1113" y="8"/>
                  </a:lnTo>
                  <a:lnTo>
                    <a:pt x="1128" y="4"/>
                  </a:lnTo>
                  <a:lnTo>
                    <a:pt x="1146" y="2"/>
                  </a:lnTo>
                  <a:lnTo>
                    <a:pt x="1161" y="0"/>
                  </a:lnTo>
                  <a:lnTo>
                    <a:pt x="1176" y="0"/>
                  </a:lnTo>
                  <a:lnTo>
                    <a:pt x="1180" y="0"/>
                  </a:lnTo>
                  <a:lnTo>
                    <a:pt x="1186" y="2"/>
                  </a:lnTo>
                  <a:lnTo>
                    <a:pt x="1196" y="2"/>
                  </a:lnTo>
                  <a:lnTo>
                    <a:pt x="1209" y="4"/>
                  </a:lnTo>
                  <a:lnTo>
                    <a:pt x="1222" y="6"/>
                  </a:lnTo>
                  <a:lnTo>
                    <a:pt x="1238" y="8"/>
                  </a:lnTo>
                  <a:lnTo>
                    <a:pt x="1255" y="10"/>
                  </a:lnTo>
                  <a:lnTo>
                    <a:pt x="1272" y="13"/>
                  </a:lnTo>
                  <a:lnTo>
                    <a:pt x="1292" y="17"/>
                  </a:lnTo>
                  <a:lnTo>
                    <a:pt x="1313" y="21"/>
                  </a:lnTo>
                  <a:lnTo>
                    <a:pt x="1334" y="25"/>
                  </a:lnTo>
                  <a:lnTo>
                    <a:pt x="1355" y="29"/>
                  </a:lnTo>
                  <a:lnTo>
                    <a:pt x="1378" y="35"/>
                  </a:lnTo>
                  <a:lnTo>
                    <a:pt x="1401" y="40"/>
                  </a:lnTo>
                  <a:lnTo>
                    <a:pt x="1426" y="46"/>
                  </a:lnTo>
                  <a:lnTo>
                    <a:pt x="1476" y="58"/>
                  </a:lnTo>
                  <a:lnTo>
                    <a:pt x="1526" y="69"/>
                  </a:lnTo>
                  <a:lnTo>
                    <a:pt x="1576" y="83"/>
                  </a:lnTo>
                  <a:lnTo>
                    <a:pt x="1624" y="98"/>
                  </a:lnTo>
                  <a:lnTo>
                    <a:pt x="1649" y="104"/>
                  </a:lnTo>
                  <a:lnTo>
                    <a:pt x="1672" y="111"/>
                  </a:lnTo>
                  <a:lnTo>
                    <a:pt x="1695" y="119"/>
                  </a:lnTo>
                  <a:lnTo>
                    <a:pt x="1716" y="127"/>
                  </a:lnTo>
                  <a:lnTo>
                    <a:pt x="1737" y="134"/>
                  </a:lnTo>
                  <a:lnTo>
                    <a:pt x="1758" y="142"/>
                  </a:lnTo>
                  <a:lnTo>
                    <a:pt x="1777" y="150"/>
                  </a:lnTo>
                  <a:lnTo>
                    <a:pt x="1795" y="157"/>
                  </a:lnTo>
                  <a:lnTo>
                    <a:pt x="1810" y="165"/>
                  </a:lnTo>
                  <a:lnTo>
                    <a:pt x="1825" y="173"/>
                  </a:lnTo>
                  <a:lnTo>
                    <a:pt x="1835" y="179"/>
                  </a:lnTo>
                  <a:lnTo>
                    <a:pt x="1844" y="184"/>
                  </a:lnTo>
                  <a:lnTo>
                    <a:pt x="1854" y="192"/>
                  </a:lnTo>
                  <a:lnTo>
                    <a:pt x="1866" y="200"/>
                  </a:lnTo>
                  <a:lnTo>
                    <a:pt x="1875" y="207"/>
                  </a:lnTo>
                  <a:lnTo>
                    <a:pt x="1887" y="217"/>
                  </a:lnTo>
                  <a:lnTo>
                    <a:pt x="1898" y="225"/>
                  </a:lnTo>
                  <a:lnTo>
                    <a:pt x="1910" y="234"/>
                  </a:lnTo>
                  <a:lnTo>
                    <a:pt x="1933" y="255"/>
                  </a:lnTo>
                  <a:lnTo>
                    <a:pt x="1958" y="276"/>
                  </a:lnTo>
                  <a:lnTo>
                    <a:pt x="1981" y="298"/>
                  </a:lnTo>
                  <a:lnTo>
                    <a:pt x="2004" y="321"/>
                  </a:lnTo>
                  <a:lnTo>
                    <a:pt x="2027" y="340"/>
                  </a:lnTo>
                  <a:lnTo>
                    <a:pt x="2036" y="351"/>
                  </a:lnTo>
                  <a:lnTo>
                    <a:pt x="2048" y="361"/>
                  </a:lnTo>
                  <a:lnTo>
                    <a:pt x="2058" y="371"/>
                  </a:lnTo>
                  <a:lnTo>
                    <a:pt x="2065" y="378"/>
                  </a:lnTo>
                  <a:lnTo>
                    <a:pt x="2075" y="388"/>
                  </a:lnTo>
                  <a:lnTo>
                    <a:pt x="2083" y="396"/>
                  </a:lnTo>
                  <a:lnTo>
                    <a:pt x="2088" y="401"/>
                  </a:lnTo>
                  <a:lnTo>
                    <a:pt x="2096" y="409"/>
                  </a:lnTo>
                  <a:lnTo>
                    <a:pt x="2102" y="415"/>
                  </a:lnTo>
                  <a:lnTo>
                    <a:pt x="2106" y="419"/>
                  </a:lnTo>
                  <a:lnTo>
                    <a:pt x="2109" y="422"/>
                  </a:lnTo>
                  <a:lnTo>
                    <a:pt x="2111" y="424"/>
                  </a:lnTo>
                  <a:lnTo>
                    <a:pt x="2113" y="426"/>
                  </a:lnTo>
                  <a:lnTo>
                    <a:pt x="2113" y="428"/>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8" name="Freeform 38"/>
            <p:cNvSpPr/>
            <p:nvPr/>
          </p:nvSpPr>
          <p:spPr bwMode="auto">
            <a:xfrm>
              <a:off x="6284695" y="4609474"/>
              <a:ext cx="36513" cy="22225"/>
            </a:xfrm>
            <a:custGeom>
              <a:avLst/>
              <a:gdLst>
                <a:gd name="T0" fmla="*/ 0 w 46"/>
                <a:gd name="T1" fmla="*/ 0 h 29"/>
                <a:gd name="T2" fmla="*/ 46 w 46"/>
                <a:gd name="T3" fmla="*/ 0 h 29"/>
                <a:gd name="T4" fmla="*/ 9 w 46"/>
                <a:gd name="T5" fmla="*/ 29 h 29"/>
                <a:gd name="T6" fmla="*/ 11 w 46"/>
                <a:gd name="T7" fmla="*/ 25 h 29"/>
                <a:gd name="T8" fmla="*/ 11 w 46"/>
                <a:gd name="T9" fmla="*/ 19 h 29"/>
                <a:gd name="T10" fmla="*/ 11 w 46"/>
                <a:gd name="T11" fmla="*/ 15 h 29"/>
                <a:gd name="T12" fmla="*/ 9 w 46"/>
                <a:gd name="T13" fmla="*/ 12 h 29"/>
                <a:gd name="T14" fmla="*/ 9 w 46"/>
                <a:gd name="T15" fmla="*/ 8 h 29"/>
                <a:gd name="T16" fmla="*/ 8 w 46"/>
                <a:gd name="T17" fmla="*/ 4 h 29"/>
                <a:gd name="T18" fmla="*/ 4 w 46"/>
                <a:gd name="T19" fmla="*/ 2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0"/>
                  </a:lnTo>
                  <a:lnTo>
                    <a:pt x="9" y="29"/>
                  </a:lnTo>
                  <a:lnTo>
                    <a:pt x="11" y="25"/>
                  </a:lnTo>
                  <a:lnTo>
                    <a:pt x="11" y="19"/>
                  </a:lnTo>
                  <a:lnTo>
                    <a:pt x="11" y="15"/>
                  </a:lnTo>
                  <a:lnTo>
                    <a:pt x="9" y="12"/>
                  </a:lnTo>
                  <a:lnTo>
                    <a:pt x="9" y="8"/>
                  </a:lnTo>
                  <a:lnTo>
                    <a:pt x="8" y="4"/>
                  </a:lnTo>
                  <a:lnTo>
                    <a:pt x="4"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9" name="Freeform 39"/>
            <p:cNvSpPr/>
            <p:nvPr/>
          </p:nvSpPr>
          <p:spPr bwMode="auto">
            <a:xfrm>
              <a:off x="6465670" y="4487237"/>
              <a:ext cx="31750" cy="31750"/>
            </a:xfrm>
            <a:custGeom>
              <a:avLst/>
              <a:gdLst>
                <a:gd name="T0" fmla="*/ 0 w 41"/>
                <a:gd name="T1" fmla="*/ 20 h 41"/>
                <a:gd name="T2" fmla="*/ 41 w 41"/>
                <a:gd name="T3" fmla="*/ 0 h 41"/>
                <a:gd name="T4" fmla="*/ 22 w 41"/>
                <a:gd name="T5" fmla="*/ 41 h 41"/>
                <a:gd name="T6" fmla="*/ 22 w 41"/>
                <a:gd name="T7" fmla="*/ 37 h 41"/>
                <a:gd name="T8" fmla="*/ 20 w 41"/>
                <a:gd name="T9" fmla="*/ 33 h 41"/>
                <a:gd name="T10" fmla="*/ 18 w 41"/>
                <a:gd name="T11" fmla="*/ 29 h 41"/>
                <a:gd name="T12" fmla="*/ 16 w 41"/>
                <a:gd name="T13" fmla="*/ 25 h 41"/>
                <a:gd name="T14" fmla="*/ 12 w 41"/>
                <a:gd name="T15" fmla="*/ 23 h 41"/>
                <a:gd name="T16" fmla="*/ 8 w 41"/>
                <a:gd name="T17" fmla="*/ 21 h 41"/>
                <a:gd name="T18" fmla="*/ 4 w 41"/>
                <a:gd name="T19" fmla="*/ 20 h 41"/>
                <a:gd name="T20" fmla="*/ 0 w 41"/>
                <a:gd name="T21" fmla="*/ 20 h 41"/>
                <a:gd name="T22" fmla="*/ 0 w 41"/>
                <a:gd name="T2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1" extrusionOk="0">
                  <a:moveTo>
                    <a:pt x="0" y="20"/>
                  </a:moveTo>
                  <a:lnTo>
                    <a:pt x="41" y="0"/>
                  </a:lnTo>
                  <a:lnTo>
                    <a:pt x="22" y="41"/>
                  </a:lnTo>
                  <a:lnTo>
                    <a:pt x="22" y="37"/>
                  </a:lnTo>
                  <a:lnTo>
                    <a:pt x="20" y="33"/>
                  </a:lnTo>
                  <a:lnTo>
                    <a:pt x="18" y="29"/>
                  </a:lnTo>
                  <a:lnTo>
                    <a:pt x="16" y="25"/>
                  </a:lnTo>
                  <a:lnTo>
                    <a:pt x="12" y="23"/>
                  </a:lnTo>
                  <a:lnTo>
                    <a:pt x="8" y="21"/>
                  </a:lnTo>
                  <a:lnTo>
                    <a:pt x="4" y="20"/>
                  </a:lnTo>
                  <a:lnTo>
                    <a:pt x="0" y="20"/>
                  </a:lnTo>
                  <a:lnTo>
                    <a:pt x="0"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0" name="Freeform 40"/>
            <p:cNvSpPr/>
            <p:nvPr/>
          </p:nvSpPr>
          <p:spPr bwMode="auto">
            <a:xfrm>
              <a:off x="6592670" y="4314199"/>
              <a:ext cx="28575" cy="34925"/>
            </a:xfrm>
            <a:custGeom>
              <a:avLst/>
              <a:gdLst>
                <a:gd name="T0" fmla="*/ 0 w 34"/>
                <a:gd name="T1" fmla="*/ 27 h 45"/>
                <a:gd name="T2" fmla="*/ 34 w 34"/>
                <a:gd name="T3" fmla="*/ 0 h 45"/>
                <a:gd name="T4" fmla="*/ 25 w 34"/>
                <a:gd name="T5" fmla="*/ 45 h 45"/>
                <a:gd name="T6" fmla="*/ 23 w 34"/>
                <a:gd name="T7" fmla="*/ 41 h 45"/>
                <a:gd name="T8" fmla="*/ 21 w 34"/>
                <a:gd name="T9" fmla="*/ 37 h 45"/>
                <a:gd name="T10" fmla="*/ 19 w 34"/>
                <a:gd name="T11" fmla="*/ 35 h 45"/>
                <a:gd name="T12" fmla="*/ 15 w 34"/>
                <a:gd name="T13" fmla="*/ 31 h 45"/>
                <a:gd name="T14" fmla="*/ 11 w 34"/>
                <a:gd name="T15" fmla="*/ 29 h 45"/>
                <a:gd name="T16" fmla="*/ 7 w 34"/>
                <a:gd name="T17" fmla="*/ 27 h 45"/>
                <a:gd name="T18" fmla="*/ 4 w 34"/>
                <a:gd name="T19" fmla="*/ 27 h 45"/>
                <a:gd name="T20" fmla="*/ 0 w 34"/>
                <a:gd name="T21" fmla="*/ 27 h 45"/>
                <a:gd name="T22" fmla="*/ 0 w 34"/>
                <a:gd name="T23"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5" extrusionOk="0">
                  <a:moveTo>
                    <a:pt x="0" y="27"/>
                  </a:moveTo>
                  <a:lnTo>
                    <a:pt x="34" y="0"/>
                  </a:lnTo>
                  <a:lnTo>
                    <a:pt x="25" y="45"/>
                  </a:lnTo>
                  <a:lnTo>
                    <a:pt x="23" y="41"/>
                  </a:lnTo>
                  <a:lnTo>
                    <a:pt x="21" y="37"/>
                  </a:lnTo>
                  <a:lnTo>
                    <a:pt x="19" y="35"/>
                  </a:lnTo>
                  <a:lnTo>
                    <a:pt x="15" y="31"/>
                  </a:lnTo>
                  <a:lnTo>
                    <a:pt x="11" y="29"/>
                  </a:lnTo>
                  <a:lnTo>
                    <a:pt x="7" y="27"/>
                  </a:lnTo>
                  <a:lnTo>
                    <a:pt x="4" y="27"/>
                  </a:lnTo>
                  <a:lnTo>
                    <a:pt x="0" y="27"/>
                  </a:lnTo>
                  <a:lnTo>
                    <a:pt x="0" y="2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1" name="Freeform 41"/>
            <p:cNvSpPr/>
            <p:nvPr/>
          </p:nvSpPr>
          <p:spPr bwMode="auto">
            <a:xfrm>
              <a:off x="6727607" y="4074487"/>
              <a:ext cx="28575" cy="34925"/>
            </a:xfrm>
            <a:custGeom>
              <a:avLst/>
              <a:gdLst>
                <a:gd name="T0" fmla="*/ 0 w 36"/>
                <a:gd name="T1" fmla="*/ 25 h 44"/>
                <a:gd name="T2" fmla="*/ 36 w 36"/>
                <a:gd name="T3" fmla="*/ 0 h 44"/>
                <a:gd name="T4" fmla="*/ 25 w 36"/>
                <a:gd name="T5" fmla="*/ 44 h 44"/>
                <a:gd name="T6" fmla="*/ 23 w 36"/>
                <a:gd name="T7" fmla="*/ 40 h 44"/>
                <a:gd name="T8" fmla="*/ 21 w 36"/>
                <a:gd name="T9" fmla="*/ 36 h 44"/>
                <a:gd name="T10" fmla="*/ 17 w 36"/>
                <a:gd name="T11" fmla="*/ 33 h 44"/>
                <a:gd name="T12" fmla="*/ 15 w 36"/>
                <a:gd name="T13" fmla="*/ 31 h 44"/>
                <a:gd name="T14" fmla="*/ 11 w 36"/>
                <a:gd name="T15" fmla="*/ 29 h 44"/>
                <a:gd name="T16" fmla="*/ 7 w 36"/>
                <a:gd name="T17" fmla="*/ 27 h 44"/>
                <a:gd name="T18" fmla="*/ 3 w 36"/>
                <a:gd name="T19" fmla="*/ 27 h 44"/>
                <a:gd name="T20" fmla="*/ 0 w 36"/>
                <a:gd name="T21" fmla="*/ 25 h 44"/>
                <a:gd name="T22" fmla="*/ 0 w 36"/>
                <a:gd name="T23" fmla="*/ 2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4" extrusionOk="0">
                  <a:moveTo>
                    <a:pt x="0" y="25"/>
                  </a:moveTo>
                  <a:lnTo>
                    <a:pt x="36" y="0"/>
                  </a:lnTo>
                  <a:lnTo>
                    <a:pt x="25" y="44"/>
                  </a:lnTo>
                  <a:lnTo>
                    <a:pt x="23" y="40"/>
                  </a:lnTo>
                  <a:lnTo>
                    <a:pt x="21" y="36"/>
                  </a:lnTo>
                  <a:lnTo>
                    <a:pt x="17" y="33"/>
                  </a:lnTo>
                  <a:lnTo>
                    <a:pt x="15" y="31"/>
                  </a:lnTo>
                  <a:lnTo>
                    <a:pt x="11" y="29"/>
                  </a:lnTo>
                  <a:lnTo>
                    <a:pt x="7" y="27"/>
                  </a:lnTo>
                  <a:lnTo>
                    <a:pt x="3" y="27"/>
                  </a:lnTo>
                  <a:lnTo>
                    <a:pt x="0" y="25"/>
                  </a:lnTo>
                  <a:lnTo>
                    <a:pt x="0" y="2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2" name="Freeform 42"/>
            <p:cNvSpPr/>
            <p:nvPr/>
          </p:nvSpPr>
          <p:spPr bwMode="auto">
            <a:xfrm>
              <a:off x="6894295" y="3985587"/>
              <a:ext cx="34925" cy="25400"/>
            </a:xfrm>
            <a:custGeom>
              <a:avLst/>
              <a:gdLst>
                <a:gd name="T0" fmla="*/ 2 w 42"/>
                <a:gd name="T1" fmla="*/ 0 h 30"/>
                <a:gd name="T2" fmla="*/ 42 w 42"/>
                <a:gd name="T3" fmla="*/ 17 h 30"/>
                <a:gd name="T4" fmla="*/ 0 w 42"/>
                <a:gd name="T5" fmla="*/ 30 h 30"/>
                <a:gd name="T6" fmla="*/ 4 w 42"/>
                <a:gd name="T7" fmla="*/ 27 h 30"/>
                <a:gd name="T8" fmla="*/ 4 w 42"/>
                <a:gd name="T9" fmla="*/ 23 h 30"/>
                <a:gd name="T10" fmla="*/ 6 w 42"/>
                <a:gd name="T11" fmla="*/ 19 h 30"/>
                <a:gd name="T12" fmla="*/ 6 w 42"/>
                <a:gd name="T13" fmla="*/ 15 h 30"/>
                <a:gd name="T14" fmla="*/ 6 w 42"/>
                <a:gd name="T15" fmla="*/ 11 h 30"/>
                <a:gd name="T16" fmla="*/ 6 w 42"/>
                <a:gd name="T17" fmla="*/ 7 h 30"/>
                <a:gd name="T18" fmla="*/ 4 w 42"/>
                <a:gd name="T19" fmla="*/ 3 h 30"/>
                <a:gd name="T20" fmla="*/ 2 w 42"/>
                <a:gd name="T21" fmla="*/ 0 h 30"/>
                <a:gd name="T22" fmla="*/ 2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2" y="0"/>
                  </a:moveTo>
                  <a:lnTo>
                    <a:pt x="42" y="17"/>
                  </a:lnTo>
                  <a:lnTo>
                    <a:pt x="0" y="30"/>
                  </a:lnTo>
                  <a:lnTo>
                    <a:pt x="4" y="27"/>
                  </a:lnTo>
                  <a:lnTo>
                    <a:pt x="4" y="23"/>
                  </a:lnTo>
                  <a:lnTo>
                    <a:pt x="6" y="19"/>
                  </a:lnTo>
                  <a:lnTo>
                    <a:pt x="6" y="15"/>
                  </a:lnTo>
                  <a:lnTo>
                    <a:pt x="6" y="11"/>
                  </a:lnTo>
                  <a:lnTo>
                    <a:pt x="6" y="7"/>
                  </a:lnTo>
                  <a:lnTo>
                    <a:pt x="4" y="3"/>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3" name="Freeform 43"/>
            <p:cNvSpPr/>
            <p:nvPr/>
          </p:nvSpPr>
          <p:spPr bwMode="auto">
            <a:xfrm>
              <a:off x="7408645" y="4112587"/>
              <a:ext cx="34925" cy="26988"/>
            </a:xfrm>
            <a:custGeom>
              <a:avLst/>
              <a:gdLst>
                <a:gd name="T0" fmla="*/ 15 w 44"/>
                <a:gd name="T1" fmla="*/ 0 h 35"/>
                <a:gd name="T2" fmla="*/ 44 w 44"/>
                <a:gd name="T3" fmla="*/ 35 h 35"/>
                <a:gd name="T4" fmla="*/ 0 w 44"/>
                <a:gd name="T5" fmla="*/ 27 h 35"/>
                <a:gd name="T6" fmla="*/ 4 w 44"/>
                <a:gd name="T7" fmla="*/ 25 h 35"/>
                <a:gd name="T8" fmla="*/ 7 w 44"/>
                <a:gd name="T9" fmla="*/ 23 h 35"/>
                <a:gd name="T10" fmla="*/ 9 w 44"/>
                <a:gd name="T11" fmla="*/ 19 h 35"/>
                <a:gd name="T12" fmla="*/ 11 w 44"/>
                <a:gd name="T13" fmla="*/ 15 h 35"/>
                <a:gd name="T14" fmla="*/ 13 w 44"/>
                <a:gd name="T15" fmla="*/ 12 h 35"/>
                <a:gd name="T16" fmla="*/ 15 w 44"/>
                <a:gd name="T17" fmla="*/ 8 h 35"/>
                <a:gd name="T18" fmla="*/ 15 w 44"/>
                <a:gd name="T19" fmla="*/ 4 h 35"/>
                <a:gd name="T20" fmla="*/ 15 w 44"/>
                <a:gd name="T21" fmla="*/ 0 h 35"/>
                <a:gd name="T22" fmla="*/ 15 w 44"/>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5" extrusionOk="0">
                  <a:moveTo>
                    <a:pt x="15" y="0"/>
                  </a:moveTo>
                  <a:lnTo>
                    <a:pt x="44" y="35"/>
                  </a:lnTo>
                  <a:lnTo>
                    <a:pt x="0" y="27"/>
                  </a:lnTo>
                  <a:lnTo>
                    <a:pt x="4" y="25"/>
                  </a:lnTo>
                  <a:lnTo>
                    <a:pt x="7" y="23"/>
                  </a:lnTo>
                  <a:lnTo>
                    <a:pt x="9" y="19"/>
                  </a:lnTo>
                  <a:lnTo>
                    <a:pt x="11" y="15"/>
                  </a:lnTo>
                  <a:lnTo>
                    <a:pt x="13" y="12"/>
                  </a:lnTo>
                  <a:lnTo>
                    <a:pt x="15" y="8"/>
                  </a:lnTo>
                  <a:lnTo>
                    <a:pt x="15" y="4"/>
                  </a:lnTo>
                  <a:lnTo>
                    <a:pt x="15" y="0"/>
                  </a:lnTo>
                  <a:lnTo>
                    <a:pt x="15"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4" name="Freeform 44"/>
            <p:cNvSpPr/>
            <p:nvPr/>
          </p:nvSpPr>
          <p:spPr bwMode="auto">
            <a:xfrm>
              <a:off x="7640420" y="4311024"/>
              <a:ext cx="30162" cy="31750"/>
            </a:xfrm>
            <a:custGeom>
              <a:avLst/>
              <a:gdLst>
                <a:gd name="T0" fmla="*/ 21 w 38"/>
                <a:gd name="T1" fmla="*/ 0 h 40"/>
                <a:gd name="T2" fmla="*/ 38 w 38"/>
                <a:gd name="T3" fmla="*/ 40 h 40"/>
                <a:gd name="T4" fmla="*/ 0 w 38"/>
                <a:gd name="T5" fmla="*/ 21 h 40"/>
                <a:gd name="T6" fmla="*/ 3 w 38"/>
                <a:gd name="T7" fmla="*/ 19 h 40"/>
                <a:gd name="T8" fmla="*/ 7 w 38"/>
                <a:gd name="T9" fmla="*/ 19 h 40"/>
                <a:gd name="T10" fmla="*/ 11 w 38"/>
                <a:gd name="T11" fmla="*/ 15 h 40"/>
                <a:gd name="T12" fmla="*/ 13 w 38"/>
                <a:gd name="T13" fmla="*/ 13 h 40"/>
                <a:gd name="T14" fmla="*/ 17 w 38"/>
                <a:gd name="T15" fmla="*/ 11 h 40"/>
                <a:gd name="T16" fmla="*/ 19 w 38"/>
                <a:gd name="T17" fmla="*/ 7 h 40"/>
                <a:gd name="T18" fmla="*/ 21 w 38"/>
                <a:gd name="T19" fmla="*/ 3 h 40"/>
                <a:gd name="T20" fmla="*/ 21 w 38"/>
                <a:gd name="T21" fmla="*/ 0 h 40"/>
                <a:gd name="T22" fmla="*/ 21 w 38"/>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0" extrusionOk="0">
                  <a:moveTo>
                    <a:pt x="21" y="0"/>
                  </a:moveTo>
                  <a:lnTo>
                    <a:pt x="38" y="40"/>
                  </a:lnTo>
                  <a:lnTo>
                    <a:pt x="0" y="21"/>
                  </a:lnTo>
                  <a:lnTo>
                    <a:pt x="3" y="19"/>
                  </a:lnTo>
                  <a:lnTo>
                    <a:pt x="7" y="19"/>
                  </a:lnTo>
                  <a:lnTo>
                    <a:pt x="11" y="15"/>
                  </a:lnTo>
                  <a:lnTo>
                    <a:pt x="13" y="13"/>
                  </a:lnTo>
                  <a:lnTo>
                    <a:pt x="17" y="11"/>
                  </a:lnTo>
                  <a:lnTo>
                    <a:pt x="19" y="7"/>
                  </a:lnTo>
                  <a:lnTo>
                    <a:pt x="21" y="3"/>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5" name="Freeform 45"/>
            <p:cNvSpPr/>
            <p:nvPr/>
          </p:nvSpPr>
          <p:spPr bwMode="auto">
            <a:xfrm>
              <a:off x="5991008" y="3950662"/>
              <a:ext cx="1677988" cy="506413"/>
            </a:xfrm>
            <a:custGeom>
              <a:avLst/>
              <a:gdLst>
                <a:gd name="T0" fmla="*/ 2 w 2114"/>
                <a:gd name="T1" fmla="*/ 638 h 638"/>
                <a:gd name="T2" fmla="*/ 8 w 2114"/>
                <a:gd name="T3" fmla="*/ 638 h 638"/>
                <a:gd name="T4" fmla="*/ 18 w 2114"/>
                <a:gd name="T5" fmla="*/ 636 h 638"/>
                <a:gd name="T6" fmla="*/ 33 w 2114"/>
                <a:gd name="T7" fmla="*/ 636 h 638"/>
                <a:gd name="T8" fmla="*/ 50 w 2114"/>
                <a:gd name="T9" fmla="*/ 634 h 638"/>
                <a:gd name="T10" fmla="*/ 73 w 2114"/>
                <a:gd name="T11" fmla="*/ 634 h 638"/>
                <a:gd name="T12" fmla="*/ 96 w 2114"/>
                <a:gd name="T13" fmla="*/ 632 h 638"/>
                <a:gd name="T14" fmla="*/ 137 w 2114"/>
                <a:gd name="T15" fmla="*/ 628 h 638"/>
                <a:gd name="T16" fmla="*/ 194 w 2114"/>
                <a:gd name="T17" fmla="*/ 621 h 638"/>
                <a:gd name="T18" fmla="*/ 250 w 2114"/>
                <a:gd name="T19" fmla="*/ 613 h 638"/>
                <a:gd name="T20" fmla="*/ 290 w 2114"/>
                <a:gd name="T21" fmla="*/ 603 h 638"/>
                <a:gd name="T22" fmla="*/ 313 w 2114"/>
                <a:gd name="T23" fmla="*/ 598 h 638"/>
                <a:gd name="T24" fmla="*/ 334 w 2114"/>
                <a:gd name="T25" fmla="*/ 590 h 638"/>
                <a:gd name="T26" fmla="*/ 361 w 2114"/>
                <a:gd name="T27" fmla="*/ 578 h 638"/>
                <a:gd name="T28" fmla="*/ 396 w 2114"/>
                <a:gd name="T29" fmla="*/ 557 h 638"/>
                <a:gd name="T30" fmla="*/ 427 w 2114"/>
                <a:gd name="T31" fmla="*/ 536 h 638"/>
                <a:gd name="T32" fmla="*/ 469 w 2114"/>
                <a:gd name="T33" fmla="*/ 500 h 638"/>
                <a:gd name="T34" fmla="*/ 521 w 2114"/>
                <a:gd name="T35" fmla="*/ 446 h 638"/>
                <a:gd name="T36" fmla="*/ 569 w 2114"/>
                <a:gd name="T37" fmla="*/ 394 h 638"/>
                <a:gd name="T38" fmla="*/ 617 w 2114"/>
                <a:gd name="T39" fmla="*/ 331 h 638"/>
                <a:gd name="T40" fmla="*/ 649 w 2114"/>
                <a:gd name="T41" fmla="*/ 290 h 638"/>
                <a:gd name="T42" fmla="*/ 682 w 2114"/>
                <a:gd name="T43" fmla="*/ 252 h 638"/>
                <a:gd name="T44" fmla="*/ 718 w 2114"/>
                <a:gd name="T45" fmla="*/ 216 h 638"/>
                <a:gd name="T46" fmla="*/ 753 w 2114"/>
                <a:gd name="T47" fmla="*/ 181 h 638"/>
                <a:gd name="T48" fmla="*/ 791 w 2114"/>
                <a:gd name="T49" fmla="*/ 150 h 638"/>
                <a:gd name="T50" fmla="*/ 830 w 2114"/>
                <a:gd name="T51" fmla="*/ 121 h 638"/>
                <a:gd name="T52" fmla="*/ 870 w 2114"/>
                <a:gd name="T53" fmla="*/ 96 h 638"/>
                <a:gd name="T54" fmla="*/ 912 w 2114"/>
                <a:gd name="T55" fmla="*/ 72 h 638"/>
                <a:gd name="T56" fmla="*/ 955 w 2114"/>
                <a:gd name="T57" fmla="*/ 52 h 638"/>
                <a:gd name="T58" fmla="*/ 1001 w 2114"/>
                <a:gd name="T59" fmla="*/ 35 h 638"/>
                <a:gd name="T60" fmla="*/ 1049 w 2114"/>
                <a:gd name="T61" fmla="*/ 22 h 638"/>
                <a:gd name="T62" fmla="*/ 1099 w 2114"/>
                <a:gd name="T63" fmla="*/ 10 h 638"/>
                <a:gd name="T64" fmla="*/ 1150 w 2114"/>
                <a:gd name="T65" fmla="*/ 2 h 638"/>
                <a:gd name="T66" fmla="*/ 1206 w 2114"/>
                <a:gd name="T67" fmla="*/ 0 h 638"/>
                <a:gd name="T68" fmla="*/ 1244 w 2114"/>
                <a:gd name="T69" fmla="*/ 0 h 638"/>
                <a:gd name="T70" fmla="*/ 1264 w 2114"/>
                <a:gd name="T71" fmla="*/ 2 h 638"/>
                <a:gd name="T72" fmla="*/ 1287 w 2114"/>
                <a:gd name="T73" fmla="*/ 4 h 638"/>
                <a:gd name="T74" fmla="*/ 1314 w 2114"/>
                <a:gd name="T75" fmla="*/ 8 h 638"/>
                <a:gd name="T76" fmla="*/ 1340 w 2114"/>
                <a:gd name="T77" fmla="*/ 14 h 638"/>
                <a:gd name="T78" fmla="*/ 1386 w 2114"/>
                <a:gd name="T79" fmla="*/ 22 h 638"/>
                <a:gd name="T80" fmla="*/ 1452 w 2114"/>
                <a:gd name="T81" fmla="*/ 37 h 638"/>
                <a:gd name="T82" fmla="*/ 1523 w 2114"/>
                <a:gd name="T83" fmla="*/ 52 h 638"/>
                <a:gd name="T84" fmla="*/ 1596 w 2114"/>
                <a:gd name="T85" fmla="*/ 72 h 638"/>
                <a:gd name="T86" fmla="*/ 1709 w 2114"/>
                <a:gd name="T87" fmla="*/ 100 h 638"/>
                <a:gd name="T88" fmla="*/ 1782 w 2114"/>
                <a:gd name="T89" fmla="*/ 121 h 638"/>
                <a:gd name="T90" fmla="*/ 1853 w 2114"/>
                <a:gd name="T91" fmla="*/ 141 h 638"/>
                <a:gd name="T92" fmla="*/ 1918 w 2114"/>
                <a:gd name="T93" fmla="*/ 160 h 638"/>
                <a:gd name="T94" fmla="*/ 1962 w 2114"/>
                <a:gd name="T95" fmla="*/ 173 h 638"/>
                <a:gd name="T96" fmla="*/ 1991 w 2114"/>
                <a:gd name="T97" fmla="*/ 181 h 638"/>
                <a:gd name="T98" fmla="*/ 2016 w 2114"/>
                <a:gd name="T99" fmla="*/ 189 h 638"/>
                <a:gd name="T100" fmla="*/ 2039 w 2114"/>
                <a:gd name="T101" fmla="*/ 196 h 638"/>
                <a:gd name="T102" fmla="*/ 2058 w 2114"/>
                <a:gd name="T103" fmla="*/ 202 h 638"/>
                <a:gd name="T104" fmla="*/ 2076 w 2114"/>
                <a:gd name="T105" fmla="*/ 208 h 638"/>
                <a:gd name="T106" fmla="*/ 2091 w 2114"/>
                <a:gd name="T107" fmla="*/ 212 h 638"/>
                <a:gd name="T108" fmla="*/ 2103 w 2114"/>
                <a:gd name="T109" fmla="*/ 216 h 638"/>
                <a:gd name="T110" fmla="*/ 2110 w 2114"/>
                <a:gd name="T111" fmla="*/ 217 h 638"/>
                <a:gd name="T112" fmla="*/ 2114 w 2114"/>
                <a:gd name="T113" fmla="*/ 21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14" h="638" extrusionOk="0">
                  <a:moveTo>
                    <a:pt x="0" y="638"/>
                  </a:moveTo>
                  <a:lnTo>
                    <a:pt x="2" y="638"/>
                  </a:lnTo>
                  <a:lnTo>
                    <a:pt x="4" y="638"/>
                  </a:lnTo>
                  <a:lnTo>
                    <a:pt x="8" y="638"/>
                  </a:lnTo>
                  <a:lnTo>
                    <a:pt x="12" y="636"/>
                  </a:lnTo>
                  <a:lnTo>
                    <a:pt x="18" y="636"/>
                  </a:lnTo>
                  <a:lnTo>
                    <a:pt x="25" y="636"/>
                  </a:lnTo>
                  <a:lnTo>
                    <a:pt x="33" y="636"/>
                  </a:lnTo>
                  <a:lnTo>
                    <a:pt x="41" y="636"/>
                  </a:lnTo>
                  <a:lnTo>
                    <a:pt x="50" y="634"/>
                  </a:lnTo>
                  <a:lnTo>
                    <a:pt x="62" y="634"/>
                  </a:lnTo>
                  <a:lnTo>
                    <a:pt x="73" y="634"/>
                  </a:lnTo>
                  <a:lnTo>
                    <a:pt x="85" y="632"/>
                  </a:lnTo>
                  <a:lnTo>
                    <a:pt x="96" y="632"/>
                  </a:lnTo>
                  <a:lnTo>
                    <a:pt x="110" y="630"/>
                  </a:lnTo>
                  <a:lnTo>
                    <a:pt x="137" y="628"/>
                  </a:lnTo>
                  <a:lnTo>
                    <a:pt x="165" y="625"/>
                  </a:lnTo>
                  <a:lnTo>
                    <a:pt x="194" y="621"/>
                  </a:lnTo>
                  <a:lnTo>
                    <a:pt x="223" y="617"/>
                  </a:lnTo>
                  <a:lnTo>
                    <a:pt x="250" y="613"/>
                  </a:lnTo>
                  <a:lnTo>
                    <a:pt x="277" y="607"/>
                  </a:lnTo>
                  <a:lnTo>
                    <a:pt x="290" y="603"/>
                  </a:lnTo>
                  <a:lnTo>
                    <a:pt x="302" y="601"/>
                  </a:lnTo>
                  <a:lnTo>
                    <a:pt x="313" y="598"/>
                  </a:lnTo>
                  <a:lnTo>
                    <a:pt x="325" y="594"/>
                  </a:lnTo>
                  <a:lnTo>
                    <a:pt x="334" y="590"/>
                  </a:lnTo>
                  <a:lnTo>
                    <a:pt x="344" y="586"/>
                  </a:lnTo>
                  <a:lnTo>
                    <a:pt x="361" y="578"/>
                  </a:lnTo>
                  <a:lnTo>
                    <a:pt x="379" y="569"/>
                  </a:lnTo>
                  <a:lnTo>
                    <a:pt x="396" y="557"/>
                  </a:lnTo>
                  <a:lnTo>
                    <a:pt x="411" y="548"/>
                  </a:lnTo>
                  <a:lnTo>
                    <a:pt x="427" y="536"/>
                  </a:lnTo>
                  <a:lnTo>
                    <a:pt x="440" y="525"/>
                  </a:lnTo>
                  <a:lnTo>
                    <a:pt x="469" y="500"/>
                  </a:lnTo>
                  <a:lnTo>
                    <a:pt x="494" y="473"/>
                  </a:lnTo>
                  <a:lnTo>
                    <a:pt x="521" y="446"/>
                  </a:lnTo>
                  <a:lnTo>
                    <a:pt x="544" y="419"/>
                  </a:lnTo>
                  <a:lnTo>
                    <a:pt x="569" y="394"/>
                  </a:lnTo>
                  <a:lnTo>
                    <a:pt x="599" y="352"/>
                  </a:lnTo>
                  <a:lnTo>
                    <a:pt x="617" y="331"/>
                  </a:lnTo>
                  <a:lnTo>
                    <a:pt x="632" y="310"/>
                  </a:lnTo>
                  <a:lnTo>
                    <a:pt x="649" y="290"/>
                  </a:lnTo>
                  <a:lnTo>
                    <a:pt x="667" y="271"/>
                  </a:lnTo>
                  <a:lnTo>
                    <a:pt x="682" y="252"/>
                  </a:lnTo>
                  <a:lnTo>
                    <a:pt x="699" y="233"/>
                  </a:lnTo>
                  <a:lnTo>
                    <a:pt x="718" y="216"/>
                  </a:lnTo>
                  <a:lnTo>
                    <a:pt x="736" y="198"/>
                  </a:lnTo>
                  <a:lnTo>
                    <a:pt x="753" y="181"/>
                  </a:lnTo>
                  <a:lnTo>
                    <a:pt x="772" y="166"/>
                  </a:lnTo>
                  <a:lnTo>
                    <a:pt x="791" y="150"/>
                  </a:lnTo>
                  <a:lnTo>
                    <a:pt x="811" y="135"/>
                  </a:lnTo>
                  <a:lnTo>
                    <a:pt x="830" y="121"/>
                  </a:lnTo>
                  <a:lnTo>
                    <a:pt x="849" y="108"/>
                  </a:lnTo>
                  <a:lnTo>
                    <a:pt x="870" y="96"/>
                  </a:lnTo>
                  <a:lnTo>
                    <a:pt x="891" y="83"/>
                  </a:lnTo>
                  <a:lnTo>
                    <a:pt x="912" y="72"/>
                  </a:lnTo>
                  <a:lnTo>
                    <a:pt x="933" y="62"/>
                  </a:lnTo>
                  <a:lnTo>
                    <a:pt x="955" y="52"/>
                  </a:lnTo>
                  <a:lnTo>
                    <a:pt x="978" y="43"/>
                  </a:lnTo>
                  <a:lnTo>
                    <a:pt x="1001" y="35"/>
                  </a:lnTo>
                  <a:lnTo>
                    <a:pt x="1024" y="27"/>
                  </a:lnTo>
                  <a:lnTo>
                    <a:pt x="1049" y="22"/>
                  </a:lnTo>
                  <a:lnTo>
                    <a:pt x="1074" y="16"/>
                  </a:lnTo>
                  <a:lnTo>
                    <a:pt x="1099" y="10"/>
                  </a:lnTo>
                  <a:lnTo>
                    <a:pt x="1125" y="6"/>
                  </a:lnTo>
                  <a:lnTo>
                    <a:pt x="1150" y="2"/>
                  </a:lnTo>
                  <a:lnTo>
                    <a:pt x="1177" y="0"/>
                  </a:lnTo>
                  <a:lnTo>
                    <a:pt x="1206" y="0"/>
                  </a:lnTo>
                  <a:lnTo>
                    <a:pt x="1235" y="0"/>
                  </a:lnTo>
                  <a:lnTo>
                    <a:pt x="1244" y="0"/>
                  </a:lnTo>
                  <a:lnTo>
                    <a:pt x="1254" y="0"/>
                  </a:lnTo>
                  <a:lnTo>
                    <a:pt x="1264" y="2"/>
                  </a:lnTo>
                  <a:lnTo>
                    <a:pt x="1275" y="2"/>
                  </a:lnTo>
                  <a:lnTo>
                    <a:pt x="1287" y="4"/>
                  </a:lnTo>
                  <a:lnTo>
                    <a:pt x="1300" y="6"/>
                  </a:lnTo>
                  <a:lnTo>
                    <a:pt x="1314" y="8"/>
                  </a:lnTo>
                  <a:lnTo>
                    <a:pt x="1327" y="10"/>
                  </a:lnTo>
                  <a:lnTo>
                    <a:pt x="1340" y="14"/>
                  </a:lnTo>
                  <a:lnTo>
                    <a:pt x="1356" y="16"/>
                  </a:lnTo>
                  <a:lnTo>
                    <a:pt x="1386" y="22"/>
                  </a:lnTo>
                  <a:lnTo>
                    <a:pt x="1417" y="29"/>
                  </a:lnTo>
                  <a:lnTo>
                    <a:pt x="1452" y="37"/>
                  </a:lnTo>
                  <a:lnTo>
                    <a:pt x="1486" y="45"/>
                  </a:lnTo>
                  <a:lnTo>
                    <a:pt x="1523" y="52"/>
                  </a:lnTo>
                  <a:lnTo>
                    <a:pt x="1559" y="62"/>
                  </a:lnTo>
                  <a:lnTo>
                    <a:pt x="1596" y="72"/>
                  </a:lnTo>
                  <a:lnTo>
                    <a:pt x="1671" y="91"/>
                  </a:lnTo>
                  <a:lnTo>
                    <a:pt x="1709" y="100"/>
                  </a:lnTo>
                  <a:lnTo>
                    <a:pt x="1745" y="112"/>
                  </a:lnTo>
                  <a:lnTo>
                    <a:pt x="1782" y="121"/>
                  </a:lnTo>
                  <a:lnTo>
                    <a:pt x="1817" y="131"/>
                  </a:lnTo>
                  <a:lnTo>
                    <a:pt x="1853" y="141"/>
                  </a:lnTo>
                  <a:lnTo>
                    <a:pt x="1886" y="150"/>
                  </a:lnTo>
                  <a:lnTo>
                    <a:pt x="1918" y="160"/>
                  </a:lnTo>
                  <a:lnTo>
                    <a:pt x="1949" y="169"/>
                  </a:lnTo>
                  <a:lnTo>
                    <a:pt x="1962" y="173"/>
                  </a:lnTo>
                  <a:lnTo>
                    <a:pt x="1976" y="177"/>
                  </a:lnTo>
                  <a:lnTo>
                    <a:pt x="1991" y="181"/>
                  </a:lnTo>
                  <a:lnTo>
                    <a:pt x="2003" y="185"/>
                  </a:lnTo>
                  <a:lnTo>
                    <a:pt x="2016" y="189"/>
                  </a:lnTo>
                  <a:lnTo>
                    <a:pt x="2028" y="192"/>
                  </a:lnTo>
                  <a:lnTo>
                    <a:pt x="2039" y="196"/>
                  </a:lnTo>
                  <a:lnTo>
                    <a:pt x="2049" y="200"/>
                  </a:lnTo>
                  <a:lnTo>
                    <a:pt x="2058" y="202"/>
                  </a:lnTo>
                  <a:lnTo>
                    <a:pt x="2068" y="206"/>
                  </a:lnTo>
                  <a:lnTo>
                    <a:pt x="2076" y="208"/>
                  </a:lnTo>
                  <a:lnTo>
                    <a:pt x="2083" y="210"/>
                  </a:lnTo>
                  <a:lnTo>
                    <a:pt x="2091" y="212"/>
                  </a:lnTo>
                  <a:lnTo>
                    <a:pt x="2097" y="214"/>
                  </a:lnTo>
                  <a:lnTo>
                    <a:pt x="2103" y="216"/>
                  </a:lnTo>
                  <a:lnTo>
                    <a:pt x="2106" y="217"/>
                  </a:lnTo>
                  <a:lnTo>
                    <a:pt x="2110" y="217"/>
                  </a:lnTo>
                  <a:lnTo>
                    <a:pt x="2112" y="219"/>
                  </a:lnTo>
                  <a:lnTo>
                    <a:pt x="2114" y="219"/>
                  </a:lnTo>
                  <a:lnTo>
                    <a:pt x="2114" y="21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6" name="Freeform 46"/>
            <p:cNvSpPr/>
            <p:nvPr/>
          </p:nvSpPr>
          <p:spPr bwMode="auto">
            <a:xfrm>
              <a:off x="6235483" y="4412624"/>
              <a:ext cx="34925" cy="25400"/>
            </a:xfrm>
            <a:custGeom>
              <a:avLst/>
              <a:gdLst>
                <a:gd name="T0" fmla="*/ 0 w 44"/>
                <a:gd name="T1" fmla="*/ 4 h 33"/>
                <a:gd name="T2" fmla="*/ 44 w 44"/>
                <a:gd name="T3" fmla="*/ 0 h 33"/>
                <a:gd name="T4" fmla="*/ 13 w 44"/>
                <a:gd name="T5" fmla="*/ 33 h 33"/>
                <a:gd name="T6" fmla="*/ 13 w 44"/>
                <a:gd name="T7" fmla="*/ 27 h 33"/>
                <a:gd name="T8" fmla="*/ 13 w 44"/>
                <a:gd name="T9" fmla="*/ 23 h 33"/>
                <a:gd name="T10" fmla="*/ 11 w 44"/>
                <a:gd name="T11" fmla="*/ 19 h 33"/>
                <a:gd name="T12" fmla="*/ 11 w 44"/>
                <a:gd name="T13" fmla="*/ 16 h 33"/>
                <a:gd name="T14" fmla="*/ 9 w 44"/>
                <a:gd name="T15" fmla="*/ 12 h 33"/>
                <a:gd name="T16" fmla="*/ 5 w 44"/>
                <a:gd name="T17" fmla="*/ 10 h 33"/>
                <a:gd name="T18" fmla="*/ 3 w 44"/>
                <a:gd name="T19" fmla="*/ 6 h 33"/>
                <a:gd name="T20" fmla="*/ 0 w 44"/>
                <a:gd name="T21" fmla="*/ 4 h 33"/>
                <a:gd name="T22" fmla="*/ 0 w 44"/>
                <a:gd name="T2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3" extrusionOk="0">
                  <a:moveTo>
                    <a:pt x="0" y="4"/>
                  </a:moveTo>
                  <a:lnTo>
                    <a:pt x="44" y="0"/>
                  </a:lnTo>
                  <a:lnTo>
                    <a:pt x="13" y="33"/>
                  </a:lnTo>
                  <a:lnTo>
                    <a:pt x="13" y="27"/>
                  </a:lnTo>
                  <a:lnTo>
                    <a:pt x="13" y="23"/>
                  </a:lnTo>
                  <a:lnTo>
                    <a:pt x="11" y="19"/>
                  </a:lnTo>
                  <a:lnTo>
                    <a:pt x="11" y="16"/>
                  </a:lnTo>
                  <a:lnTo>
                    <a:pt x="9" y="12"/>
                  </a:lnTo>
                  <a:lnTo>
                    <a:pt x="5" y="10"/>
                  </a:lnTo>
                  <a:lnTo>
                    <a:pt x="3" y="6"/>
                  </a:lnTo>
                  <a:lnTo>
                    <a:pt x="0" y="4"/>
                  </a:lnTo>
                  <a:lnTo>
                    <a:pt x="0" y="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7" name="Freeform 47"/>
            <p:cNvSpPr/>
            <p:nvPr/>
          </p:nvSpPr>
          <p:spPr bwMode="auto">
            <a:xfrm>
              <a:off x="6416458" y="4258637"/>
              <a:ext cx="30162" cy="33338"/>
            </a:xfrm>
            <a:custGeom>
              <a:avLst/>
              <a:gdLst>
                <a:gd name="T0" fmla="*/ 0 w 38"/>
                <a:gd name="T1" fmla="*/ 21 h 43"/>
                <a:gd name="T2" fmla="*/ 38 w 38"/>
                <a:gd name="T3" fmla="*/ 0 h 43"/>
                <a:gd name="T4" fmla="*/ 23 w 38"/>
                <a:gd name="T5" fmla="*/ 43 h 43"/>
                <a:gd name="T6" fmla="*/ 21 w 38"/>
                <a:gd name="T7" fmla="*/ 37 h 43"/>
                <a:gd name="T8" fmla="*/ 19 w 38"/>
                <a:gd name="T9" fmla="*/ 35 h 43"/>
                <a:gd name="T10" fmla="*/ 17 w 38"/>
                <a:gd name="T11" fmla="*/ 31 h 43"/>
                <a:gd name="T12" fmla="*/ 13 w 38"/>
                <a:gd name="T13" fmla="*/ 27 h 43"/>
                <a:gd name="T14" fmla="*/ 12 w 38"/>
                <a:gd name="T15" fmla="*/ 25 h 43"/>
                <a:gd name="T16" fmla="*/ 8 w 38"/>
                <a:gd name="T17" fmla="*/ 23 h 43"/>
                <a:gd name="T18" fmla="*/ 4 w 38"/>
                <a:gd name="T19" fmla="*/ 23 h 43"/>
                <a:gd name="T20" fmla="*/ 0 w 38"/>
                <a:gd name="T21" fmla="*/ 21 h 43"/>
                <a:gd name="T22" fmla="*/ 0 w 38"/>
                <a:gd name="T2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3" extrusionOk="0">
                  <a:moveTo>
                    <a:pt x="0" y="21"/>
                  </a:moveTo>
                  <a:lnTo>
                    <a:pt x="38" y="0"/>
                  </a:lnTo>
                  <a:lnTo>
                    <a:pt x="23" y="43"/>
                  </a:lnTo>
                  <a:lnTo>
                    <a:pt x="21" y="37"/>
                  </a:lnTo>
                  <a:lnTo>
                    <a:pt x="19" y="35"/>
                  </a:lnTo>
                  <a:lnTo>
                    <a:pt x="17" y="31"/>
                  </a:lnTo>
                  <a:lnTo>
                    <a:pt x="13" y="27"/>
                  </a:lnTo>
                  <a:lnTo>
                    <a:pt x="12" y="25"/>
                  </a:lnTo>
                  <a:lnTo>
                    <a:pt x="8" y="23"/>
                  </a:lnTo>
                  <a:lnTo>
                    <a:pt x="4" y="23"/>
                  </a:lnTo>
                  <a:lnTo>
                    <a:pt x="0" y="21"/>
                  </a:lnTo>
                  <a:lnTo>
                    <a:pt x="0"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8" name="Freeform 48"/>
            <p:cNvSpPr/>
            <p:nvPr/>
          </p:nvSpPr>
          <p:spPr bwMode="auto">
            <a:xfrm>
              <a:off x="6943508" y="3937962"/>
              <a:ext cx="33338" cy="23813"/>
            </a:xfrm>
            <a:custGeom>
              <a:avLst/>
              <a:gdLst>
                <a:gd name="T0" fmla="*/ 0 w 42"/>
                <a:gd name="T1" fmla="*/ 0 h 31"/>
                <a:gd name="T2" fmla="*/ 42 w 42"/>
                <a:gd name="T3" fmla="*/ 17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4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7"/>
                  </a:lnTo>
                  <a:lnTo>
                    <a:pt x="0" y="31"/>
                  </a:lnTo>
                  <a:lnTo>
                    <a:pt x="2" y="29"/>
                  </a:lnTo>
                  <a:lnTo>
                    <a:pt x="4" y="25"/>
                  </a:lnTo>
                  <a:lnTo>
                    <a:pt x="6" y="21"/>
                  </a:lnTo>
                  <a:lnTo>
                    <a:pt x="6" y="16"/>
                  </a:lnTo>
                  <a:lnTo>
                    <a:pt x="6" y="12"/>
                  </a:lnTo>
                  <a:lnTo>
                    <a:pt x="4" y="8"/>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9" name="Freeform 49"/>
            <p:cNvSpPr/>
            <p:nvPr/>
          </p:nvSpPr>
          <p:spPr bwMode="auto">
            <a:xfrm>
              <a:off x="7640420" y="4104649"/>
              <a:ext cx="34925" cy="23813"/>
            </a:xfrm>
            <a:custGeom>
              <a:avLst/>
              <a:gdLst>
                <a:gd name="T0" fmla="*/ 9 w 44"/>
                <a:gd name="T1" fmla="*/ 0 h 29"/>
                <a:gd name="T2" fmla="*/ 44 w 44"/>
                <a:gd name="T3" fmla="*/ 27 h 29"/>
                <a:gd name="T4" fmla="*/ 0 w 44"/>
                <a:gd name="T5" fmla="*/ 29 h 29"/>
                <a:gd name="T6" fmla="*/ 3 w 44"/>
                <a:gd name="T7" fmla="*/ 27 h 29"/>
                <a:gd name="T8" fmla="*/ 5 w 44"/>
                <a:gd name="T9" fmla="*/ 23 h 29"/>
                <a:gd name="T10" fmla="*/ 7 w 44"/>
                <a:gd name="T11" fmla="*/ 22 h 29"/>
                <a:gd name="T12" fmla="*/ 9 w 44"/>
                <a:gd name="T13" fmla="*/ 18 h 29"/>
                <a:gd name="T14" fmla="*/ 9 w 44"/>
                <a:gd name="T15" fmla="*/ 12 h 29"/>
                <a:gd name="T16" fmla="*/ 11 w 44"/>
                <a:gd name="T17" fmla="*/ 8 h 29"/>
                <a:gd name="T18" fmla="*/ 9 w 44"/>
                <a:gd name="T19" fmla="*/ 4 h 29"/>
                <a:gd name="T20" fmla="*/ 9 w 44"/>
                <a:gd name="T21" fmla="*/ 0 h 29"/>
                <a:gd name="T22" fmla="*/ 9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9" y="0"/>
                  </a:moveTo>
                  <a:lnTo>
                    <a:pt x="44" y="27"/>
                  </a:lnTo>
                  <a:lnTo>
                    <a:pt x="0" y="29"/>
                  </a:lnTo>
                  <a:lnTo>
                    <a:pt x="3" y="27"/>
                  </a:lnTo>
                  <a:lnTo>
                    <a:pt x="5" y="23"/>
                  </a:lnTo>
                  <a:lnTo>
                    <a:pt x="7" y="22"/>
                  </a:lnTo>
                  <a:lnTo>
                    <a:pt x="9" y="18"/>
                  </a:lnTo>
                  <a:lnTo>
                    <a:pt x="9" y="12"/>
                  </a:lnTo>
                  <a:lnTo>
                    <a:pt x="11" y="8"/>
                  </a:lnTo>
                  <a:lnTo>
                    <a:pt x="9" y="4"/>
                  </a:lnTo>
                  <a:lnTo>
                    <a:pt x="9" y="0"/>
                  </a:lnTo>
                  <a:lnTo>
                    <a:pt x="9"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0" name="Freeform 50"/>
            <p:cNvSpPr/>
            <p:nvPr/>
          </p:nvSpPr>
          <p:spPr bwMode="auto">
            <a:xfrm>
              <a:off x="5991008" y="3887162"/>
              <a:ext cx="1676400" cy="401638"/>
            </a:xfrm>
            <a:custGeom>
              <a:avLst/>
              <a:gdLst>
                <a:gd name="T0" fmla="*/ 0 w 2112"/>
                <a:gd name="T1" fmla="*/ 507 h 507"/>
                <a:gd name="T2" fmla="*/ 8 w 2112"/>
                <a:gd name="T3" fmla="*/ 505 h 507"/>
                <a:gd name="T4" fmla="*/ 20 w 2112"/>
                <a:gd name="T5" fmla="*/ 501 h 507"/>
                <a:gd name="T6" fmla="*/ 37 w 2112"/>
                <a:gd name="T7" fmla="*/ 495 h 507"/>
                <a:gd name="T8" fmla="*/ 58 w 2112"/>
                <a:gd name="T9" fmla="*/ 488 h 507"/>
                <a:gd name="T10" fmla="*/ 83 w 2112"/>
                <a:gd name="T11" fmla="*/ 480 h 507"/>
                <a:gd name="T12" fmla="*/ 110 w 2112"/>
                <a:gd name="T13" fmla="*/ 470 h 507"/>
                <a:gd name="T14" fmla="*/ 156 w 2112"/>
                <a:gd name="T15" fmla="*/ 455 h 507"/>
                <a:gd name="T16" fmla="*/ 221 w 2112"/>
                <a:gd name="T17" fmla="*/ 432 h 507"/>
                <a:gd name="T18" fmla="*/ 284 w 2112"/>
                <a:gd name="T19" fmla="*/ 409 h 507"/>
                <a:gd name="T20" fmla="*/ 315 w 2112"/>
                <a:gd name="T21" fmla="*/ 395 h 507"/>
                <a:gd name="T22" fmla="*/ 342 w 2112"/>
                <a:gd name="T23" fmla="*/ 384 h 507"/>
                <a:gd name="T24" fmla="*/ 367 w 2112"/>
                <a:gd name="T25" fmla="*/ 372 h 507"/>
                <a:gd name="T26" fmla="*/ 388 w 2112"/>
                <a:gd name="T27" fmla="*/ 361 h 507"/>
                <a:gd name="T28" fmla="*/ 465 w 2112"/>
                <a:gd name="T29" fmla="*/ 301 h 507"/>
                <a:gd name="T30" fmla="*/ 536 w 2112"/>
                <a:gd name="T31" fmla="*/ 246 h 507"/>
                <a:gd name="T32" fmla="*/ 607 w 2112"/>
                <a:gd name="T33" fmla="*/ 196 h 507"/>
                <a:gd name="T34" fmla="*/ 676 w 2112"/>
                <a:gd name="T35" fmla="*/ 152 h 507"/>
                <a:gd name="T36" fmla="*/ 749 w 2112"/>
                <a:gd name="T37" fmla="*/ 113 h 507"/>
                <a:gd name="T38" fmla="*/ 826 w 2112"/>
                <a:gd name="T39" fmla="*/ 80 h 507"/>
                <a:gd name="T40" fmla="*/ 868 w 2112"/>
                <a:gd name="T41" fmla="*/ 65 h 507"/>
                <a:gd name="T42" fmla="*/ 910 w 2112"/>
                <a:gd name="T43" fmla="*/ 52 h 507"/>
                <a:gd name="T44" fmla="*/ 956 w 2112"/>
                <a:gd name="T45" fmla="*/ 40 h 507"/>
                <a:gd name="T46" fmla="*/ 1004 w 2112"/>
                <a:gd name="T47" fmla="*/ 29 h 507"/>
                <a:gd name="T48" fmla="*/ 1052 w 2112"/>
                <a:gd name="T49" fmla="*/ 19 h 507"/>
                <a:gd name="T50" fmla="*/ 1145 w 2112"/>
                <a:gd name="T51" fmla="*/ 6 h 507"/>
                <a:gd name="T52" fmla="*/ 1191 w 2112"/>
                <a:gd name="T53" fmla="*/ 2 h 507"/>
                <a:gd name="T54" fmla="*/ 1241 w 2112"/>
                <a:gd name="T55" fmla="*/ 0 h 507"/>
                <a:gd name="T56" fmla="*/ 1294 w 2112"/>
                <a:gd name="T57" fmla="*/ 0 h 507"/>
                <a:gd name="T58" fmla="*/ 1352 w 2112"/>
                <a:gd name="T59" fmla="*/ 2 h 507"/>
                <a:gd name="T60" fmla="*/ 1400 w 2112"/>
                <a:gd name="T61" fmla="*/ 6 h 507"/>
                <a:gd name="T62" fmla="*/ 1425 w 2112"/>
                <a:gd name="T63" fmla="*/ 7 h 507"/>
                <a:gd name="T64" fmla="*/ 1454 w 2112"/>
                <a:gd name="T65" fmla="*/ 9 h 507"/>
                <a:gd name="T66" fmla="*/ 1500 w 2112"/>
                <a:gd name="T67" fmla="*/ 15 h 507"/>
                <a:gd name="T68" fmla="*/ 1548 w 2112"/>
                <a:gd name="T69" fmla="*/ 25 h 507"/>
                <a:gd name="T70" fmla="*/ 1603 w 2112"/>
                <a:gd name="T71" fmla="*/ 34 h 507"/>
                <a:gd name="T72" fmla="*/ 1659 w 2112"/>
                <a:gd name="T73" fmla="*/ 46 h 507"/>
                <a:gd name="T74" fmla="*/ 1776 w 2112"/>
                <a:gd name="T75" fmla="*/ 71 h 507"/>
                <a:gd name="T76" fmla="*/ 1834 w 2112"/>
                <a:gd name="T77" fmla="*/ 84 h 507"/>
                <a:gd name="T78" fmla="*/ 1889 w 2112"/>
                <a:gd name="T79" fmla="*/ 98 h 507"/>
                <a:gd name="T80" fmla="*/ 1941 w 2112"/>
                <a:gd name="T81" fmla="*/ 111 h 507"/>
                <a:gd name="T82" fmla="*/ 1987 w 2112"/>
                <a:gd name="T83" fmla="*/ 123 h 507"/>
                <a:gd name="T84" fmla="*/ 2030 w 2112"/>
                <a:gd name="T85" fmla="*/ 134 h 507"/>
                <a:gd name="T86" fmla="*/ 2049 w 2112"/>
                <a:gd name="T87" fmla="*/ 138 h 507"/>
                <a:gd name="T88" fmla="*/ 2064 w 2112"/>
                <a:gd name="T89" fmla="*/ 142 h 507"/>
                <a:gd name="T90" fmla="*/ 2078 w 2112"/>
                <a:gd name="T91" fmla="*/ 146 h 507"/>
                <a:gd name="T92" fmla="*/ 2091 w 2112"/>
                <a:gd name="T93" fmla="*/ 150 h 507"/>
                <a:gd name="T94" fmla="*/ 2101 w 2112"/>
                <a:gd name="T95" fmla="*/ 152 h 507"/>
                <a:gd name="T96" fmla="*/ 2106 w 2112"/>
                <a:gd name="T97" fmla="*/ 153 h 507"/>
                <a:gd name="T98" fmla="*/ 2110 w 2112"/>
                <a:gd name="T99" fmla="*/ 153 h 507"/>
                <a:gd name="T100" fmla="*/ 2112 w 2112"/>
                <a:gd name="T101" fmla="*/ 1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12" h="507" extrusionOk="0">
                  <a:moveTo>
                    <a:pt x="0" y="507"/>
                  </a:moveTo>
                  <a:lnTo>
                    <a:pt x="0" y="507"/>
                  </a:lnTo>
                  <a:lnTo>
                    <a:pt x="4" y="505"/>
                  </a:lnTo>
                  <a:lnTo>
                    <a:pt x="8" y="505"/>
                  </a:lnTo>
                  <a:lnTo>
                    <a:pt x="12" y="503"/>
                  </a:lnTo>
                  <a:lnTo>
                    <a:pt x="20" y="501"/>
                  </a:lnTo>
                  <a:lnTo>
                    <a:pt x="27" y="497"/>
                  </a:lnTo>
                  <a:lnTo>
                    <a:pt x="37" y="495"/>
                  </a:lnTo>
                  <a:lnTo>
                    <a:pt x="46" y="491"/>
                  </a:lnTo>
                  <a:lnTo>
                    <a:pt x="58" y="488"/>
                  </a:lnTo>
                  <a:lnTo>
                    <a:pt x="69" y="484"/>
                  </a:lnTo>
                  <a:lnTo>
                    <a:pt x="83" y="480"/>
                  </a:lnTo>
                  <a:lnTo>
                    <a:pt x="96" y="476"/>
                  </a:lnTo>
                  <a:lnTo>
                    <a:pt x="110" y="470"/>
                  </a:lnTo>
                  <a:lnTo>
                    <a:pt x="125" y="466"/>
                  </a:lnTo>
                  <a:lnTo>
                    <a:pt x="156" y="455"/>
                  </a:lnTo>
                  <a:lnTo>
                    <a:pt x="188" y="443"/>
                  </a:lnTo>
                  <a:lnTo>
                    <a:pt x="221" y="432"/>
                  </a:lnTo>
                  <a:lnTo>
                    <a:pt x="254" y="420"/>
                  </a:lnTo>
                  <a:lnTo>
                    <a:pt x="284" y="409"/>
                  </a:lnTo>
                  <a:lnTo>
                    <a:pt x="300" y="401"/>
                  </a:lnTo>
                  <a:lnTo>
                    <a:pt x="315" y="395"/>
                  </a:lnTo>
                  <a:lnTo>
                    <a:pt x="329" y="390"/>
                  </a:lnTo>
                  <a:lnTo>
                    <a:pt x="342" y="384"/>
                  </a:lnTo>
                  <a:lnTo>
                    <a:pt x="356" y="378"/>
                  </a:lnTo>
                  <a:lnTo>
                    <a:pt x="367" y="372"/>
                  </a:lnTo>
                  <a:lnTo>
                    <a:pt x="379" y="367"/>
                  </a:lnTo>
                  <a:lnTo>
                    <a:pt x="388" y="361"/>
                  </a:lnTo>
                  <a:lnTo>
                    <a:pt x="427" y="330"/>
                  </a:lnTo>
                  <a:lnTo>
                    <a:pt x="465" y="301"/>
                  </a:lnTo>
                  <a:lnTo>
                    <a:pt x="501" y="272"/>
                  </a:lnTo>
                  <a:lnTo>
                    <a:pt x="536" y="246"/>
                  </a:lnTo>
                  <a:lnTo>
                    <a:pt x="571" y="221"/>
                  </a:lnTo>
                  <a:lnTo>
                    <a:pt x="607" y="196"/>
                  </a:lnTo>
                  <a:lnTo>
                    <a:pt x="642" y="173"/>
                  </a:lnTo>
                  <a:lnTo>
                    <a:pt x="676" y="152"/>
                  </a:lnTo>
                  <a:lnTo>
                    <a:pt x="713" y="132"/>
                  </a:lnTo>
                  <a:lnTo>
                    <a:pt x="749" y="113"/>
                  </a:lnTo>
                  <a:lnTo>
                    <a:pt x="787" y="96"/>
                  </a:lnTo>
                  <a:lnTo>
                    <a:pt x="826" y="80"/>
                  </a:lnTo>
                  <a:lnTo>
                    <a:pt x="847" y="73"/>
                  </a:lnTo>
                  <a:lnTo>
                    <a:pt x="868" y="65"/>
                  </a:lnTo>
                  <a:lnTo>
                    <a:pt x="889" y="57"/>
                  </a:lnTo>
                  <a:lnTo>
                    <a:pt x="910" y="52"/>
                  </a:lnTo>
                  <a:lnTo>
                    <a:pt x="933" y="46"/>
                  </a:lnTo>
                  <a:lnTo>
                    <a:pt x="956" y="40"/>
                  </a:lnTo>
                  <a:lnTo>
                    <a:pt x="979" y="34"/>
                  </a:lnTo>
                  <a:lnTo>
                    <a:pt x="1004" y="29"/>
                  </a:lnTo>
                  <a:lnTo>
                    <a:pt x="1027" y="23"/>
                  </a:lnTo>
                  <a:lnTo>
                    <a:pt x="1052" y="19"/>
                  </a:lnTo>
                  <a:lnTo>
                    <a:pt x="1099" y="11"/>
                  </a:lnTo>
                  <a:lnTo>
                    <a:pt x="1145" y="6"/>
                  </a:lnTo>
                  <a:lnTo>
                    <a:pt x="1168" y="4"/>
                  </a:lnTo>
                  <a:lnTo>
                    <a:pt x="1191" y="2"/>
                  </a:lnTo>
                  <a:lnTo>
                    <a:pt x="1216" y="2"/>
                  </a:lnTo>
                  <a:lnTo>
                    <a:pt x="1241" y="0"/>
                  </a:lnTo>
                  <a:lnTo>
                    <a:pt x="1266" y="0"/>
                  </a:lnTo>
                  <a:lnTo>
                    <a:pt x="1294" y="0"/>
                  </a:lnTo>
                  <a:lnTo>
                    <a:pt x="1321" y="2"/>
                  </a:lnTo>
                  <a:lnTo>
                    <a:pt x="1352" y="2"/>
                  </a:lnTo>
                  <a:lnTo>
                    <a:pt x="1383" y="4"/>
                  </a:lnTo>
                  <a:lnTo>
                    <a:pt x="1400" y="6"/>
                  </a:lnTo>
                  <a:lnTo>
                    <a:pt x="1417" y="6"/>
                  </a:lnTo>
                  <a:lnTo>
                    <a:pt x="1425" y="7"/>
                  </a:lnTo>
                  <a:lnTo>
                    <a:pt x="1434" y="7"/>
                  </a:lnTo>
                  <a:lnTo>
                    <a:pt x="1454" y="9"/>
                  </a:lnTo>
                  <a:lnTo>
                    <a:pt x="1477" y="13"/>
                  </a:lnTo>
                  <a:lnTo>
                    <a:pt x="1500" y="15"/>
                  </a:lnTo>
                  <a:lnTo>
                    <a:pt x="1523" y="19"/>
                  </a:lnTo>
                  <a:lnTo>
                    <a:pt x="1548" y="25"/>
                  </a:lnTo>
                  <a:lnTo>
                    <a:pt x="1575" y="29"/>
                  </a:lnTo>
                  <a:lnTo>
                    <a:pt x="1603" y="34"/>
                  </a:lnTo>
                  <a:lnTo>
                    <a:pt x="1630" y="40"/>
                  </a:lnTo>
                  <a:lnTo>
                    <a:pt x="1659" y="46"/>
                  </a:lnTo>
                  <a:lnTo>
                    <a:pt x="1717" y="59"/>
                  </a:lnTo>
                  <a:lnTo>
                    <a:pt x="1776" y="71"/>
                  </a:lnTo>
                  <a:lnTo>
                    <a:pt x="1805" y="79"/>
                  </a:lnTo>
                  <a:lnTo>
                    <a:pt x="1834" y="84"/>
                  </a:lnTo>
                  <a:lnTo>
                    <a:pt x="1861" y="92"/>
                  </a:lnTo>
                  <a:lnTo>
                    <a:pt x="1889" y="98"/>
                  </a:lnTo>
                  <a:lnTo>
                    <a:pt x="1914" y="105"/>
                  </a:lnTo>
                  <a:lnTo>
                    <a:pt x="1941" y="111"/>
                  </a:lnTo>
                  <a:lnTo>
                    <a:pt x="1964" y="117"/>
                  </a:lnTo>
                  <a:lnTo>
                    <a:pt x="1987" y="123"/>
                  </a:lnTo>
                  <a:lnTo>
                    <a:pt x="2010" y="128"/>
                  </a:lnTo>
                  <a:lnTo>
                    <a:pt x="2030" y="134"/>
                  </a:lnTo>
                  <a:lnTo>
                    <a:pt x="2039" y="136"/>
                  </a:lnTo>
                  <a:lnTo>
                    <a:pt x="2049" y="138"/>
                  </a:lnTo>
                  <a:lnTo>
                    <a:pt x="2057" y="140"/>
                  </a:lnTo>
                  <a:lnTo>
                    <a:pt x="2064" y="142"/>
                  </a:lnTo>
                  <a:lnTo>
                    <a:pt x="2072" y="144"/>
                  </a:lnTo>
                  <a:lnTo>
                    <a:pt x="2078" y="146"/>
                  </a:lnTo>
                  <a:lnTo>
                    <a:pt x="2085" y="148"/>
                  </a:lnTo>
                  <a:lnTo>
                    <a:pt x="2091" y="150"/>
                  </a:lnTo>
                  <a:lnTo>
                    <a:pt x="2095" y="150"/>
                  </a:lnTo>
                  <a:lnTo>
                    <a:pt x="2101" y="152"/>
                  </a:lnTo>
                  <a:lnTo>
                    <a:pt x="2105" y="152"/>
                  </a:lnTo>
                  <a:lnTo>
                    <a:pt x="2106" y="153"/>
                  </a:lnTo>
                  <a:lnTo>
                    <a:pt x="2110" y="153"/>
                  </a:lnTo>
                  <a:lnTo>
                    <a:pt x="2110" y="153"/>
                  </a:lnTo>
                  <a:lnTo>
                    <a:pt x="2112" y="155"/>
                  </a:lnTo>
                  <a:lnTo>
                    <a:pt x="2112" y="155"/>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1" name="Freeform 51"/>
            <p:cNvSpPr/>
            <p:nvPr/>
          </p:nvSpPr>
          <p:spPr bwMode="auto">
            <a:xfrm>
              <a:off x="6271995" y="4169737"/>
              <a:ext cx="33338" cy="30162"/>
            </a:xfrm>
            <a:custGeom>
              <a:avLst/>
              <a:gdLst>
                <a:gd name="T0" fmla="*/ 0 w 42"/>
                <a:gd name="T1" fmla="*/ 11 h 36"/>
                <a:gd name="T2" fmla="*/ 42 w 42"/>
                <a:gd name="T3" fmla="*/ 0 h 36"/>
                <a:gd name="T4" fmla="*/ 17 w 42"/>
                <a:gd name="T5" fmla="*/ 36 h 36"/>
                <a:gd name="T6" fmla="*/ 15 w 42"/>
                <a:gd name="T7" fmla="*/ 33 h 36"/>
                <a:gd name="T8" fmla="*/ 15 w 42"/>
                <a:gd name="T9" fmla="*/ 29 h 36"/>
                <a:gd name="T10" fmla="*/ 13 w 42"/>
                <a:gd name="T11" fmla="*/ 25 h 36"/>
                <a:gd name="T12" fmla="*/ 11 w 42"/>
                <a:gd name="T13" fmla="*/ 21 h 36"/>
                <a:gd name="T14" fmla="*/ 9 w 42"/>
                <a:gd name="T15" fmla="*/ 17 h 36"/>
                <a:gd name="T16" fmla="*/ 5 w 42"/>
                <a:gd name="T17" fmla="*/ 15 h 36"/>
                <a:gd name="T18" fmla="*/ 3 w 42"/>
                <a:gd name="T19" fmla="*/ 13 h 36"/>
                <a:gd name="T20" fmla="*/ 0 w 42"/>
                <a:gd name="T21" fmla="*/ 11 h 36"/>
                <a:gd name="T22" fmla="*/ 0 w 42"/>
                <a:gd name="T23"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6" extrusionOk="0">
                  <a:moveTo>
                    <a:pt x="0" y="11"/>
                  </a:moveTo>
                  <a:lnTo>
                    <a:pt x="42" y="0"/>
                  </a:lnTo>
                  <a:lnTo>
                    <a:pt x="17" y="36"/>
                  </a:lnTo>
                  <a:lnTo>
                    <a:pt x="15" y="33"/>
                  </a:lnTo>
                  <a:lnTo>
                    <a:pt x="15" y="29"/>
                  </a:lnTo>
                  <a:lnTo>
                    <a:pt x="13" y="25"/>
                  </a:lnTo>
                  <a:lnTo>
                    <a:pt x="11" y="21"/>
                  </a:lnTo>
                  <a:lnTo>
                    <a:pt x="9" y="17"/>
                  </a:lnTo>
                  <a:lnTo>
                    <a:pt x="5" y="15"/>
                  </a:lnTo>
                  <a:lnTo>
                    <a:pt x="3" y="13"/>
                  </a:lnTo>
                  <a:lnTo>
                    <a:pt x="0" y="11"/>
                  </a:lnTo>
                  <a:lnTo>
                    <a:pt x="0" y="1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2" name="Freeform 52"/>
            <p:cNvSpPr/>
            <p:nvPr/>
          </p:nvSpPr>
          <p:spPr bwMode="auto">
            <a:xfrm>
              <a:off x="6759358" y="3903037"/>
              <a:ext cx="34925" cy="23813"/>
            </a:xfrm>
            <a:custGeom>
              <a:avLst/>
              <a:gdLst>
                <a:gd name="T0" fmla="*/ 0 w 44"/>
                <a:gd name="T1" fmla="*/ 0 h 29"/>
                <a:gd name="T2" fmla="*/ 44 w 44"/>
                <a:gd name="T3" fmla="*/ 6 h 29"/>
                <a:gd name="T4" fmla="*/ 6 w 44"/>
                <a:gd name="T5" fmla="*/ 29 h 29"/>
                <a:gd name="T6" fmla="*/ 8 w 44"/>
                <a:gd name="T7" fmla="*/ 25 h 29"/>
                <a:gd name="T8" fmla="*/ 8 w 44"/>
                <a:gd name="T9" fmla="*/ 21 h 29"/>
                <a:gd name="T10" fmla="*/ 8 w 44"/>
                <a:gd name="T11" fmla="*/ 17 h 29"/>
                <a:gd name="T12" fmla="*/ 8 w 44"/>
                <a:gd name="T13" fmla="*/ 13 h 29"/>
                <a:gd name="T14" fmla="*/ 8 w 44"/>
                <a:gd name="T15" fmla="*/ 10 h 29"/>
                <a:gd name="T16" fmla="*/ 6 w 44"/>
                <a:gd name="T17" fmla="*/ 6 h 29"/>
                <a:gd name="T18" fmla="*/ 2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6"/>
                  </a:lnTo>
                  <a:lnTo>
                    <a:pt x="6" y="29"/>
                  </a:lnTo>
                  <a:lnTo>
                    <a:pt x="8" y="25"/>
                  </a:lnTo>
                  <a:lnTo>
                    <a:pt x="8" y="21"/>
                  </a:lnTo>
                  <a:lnTo>
                    <a:pt x="8" y="17"/>
                  </a:lnTo>
                  <a:lnTo>
                    <a:pt x="8" y="13"/>
                  </a:lnTo>
                  <a:lnTo>
                    <a:pt x="8" y="10"/>
                  </a:lnTo>
                  <a:lnTo>
                    <a:pt x="6"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3" name="Freeform 53"/>
            <p:cNvSpPr/>
            <p:nvPr/>
          </p:nvSpPr>
          <p:spPr bwMode="auto">
            <a:xfrm>
              <a:off x="7087970" y="3877637"/>
              <a:ext cx="33338" cy="25400"/>
            </a:xfrm>
            <a:custGeom>
              <a:avLst/>
              <a:gdLst>
                <a:gd name="T0" fmla="*/ 2 w 42"/>
                <a:gd name="T1" fmla="*/ 0 h 31"/>
                <a:gd name="T2" fmla="*/ 42 w 42"/>
                <a:gd name="T3" fmla="*/ 19 h 31"/>
                <a:gd name="T4" fmla="*/ 0 w 42"/>
                <a:gd name="T5" fmla="*/ 31 h 31"/>
                <a:gd name="T6" fmla="*/ 2 w 42"/>
                <a:gd name="T7" fmla="*/ 27 h 31"/>
                <a:gd name="T8" fmla="*/ 3 w 42"/>
                <a:gd name="T9" fmla="*/ 23 h 31"/>
                <a:gd name="T10" fmla="*/ 5 w 42"/>
                <a:gd name="T11" fmla="*/ 19 h 31"/>
                <a:gd name="T12" fmla="*/ 5 w 42"/>
                <a:gd name="T13" fmla="*/ 16 h 31"/>
                <a:gd name="T14" fmla="*/ 5 w 42"/>
                <a:gd name="T15" fmla="*/ 12 h 31"/>
                <a:gd name="T16" fmla="*/ 5 w 42"/>
                <a:gd name="T17" fmla="*/ 8 h 31"/>
                <a:gd name="T18" fmla="*/ 3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3" y="23"/>
                  </a:lnTo>
                  <a:lnTo>
                    <a:pt x="5" y="19"/>
                  </a:lnTo>
                  <a:lnTo>
                    <a:pt x="5" y="16"/>
                  </a:lnTo>
                  <a:lnTo>
                    <a:pt x="5" y="12"/>
                  </a:lnTo>
                  <a:lnTo>
                    <a:pt x="5" y="8"/>
                  </a:lnTo>
                  <a:lnTo>
                    <a:pt x="3"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4" name="Freeform 54"/>
            <p:cNvSpPr/>
            <p:nvPr/>
          </p:nvSpPr>
          <p:spPr bwMode="auto">
            <a:xfrm>
              <a:off x="7638833" y="3991937"/>
              <a:ext cx="36513" cy="23813"/>
            </a:xfrm>
            <a:custGeom>
              <a:avLst/>
              <a:gdLst>
                <a:gd name="T0" fmla="*/ 7 w 46"/>
                <a:gd name="T1" fmla="*/ 0 h 29"/>
                <a:gd name="T2" fmla="*/ 46 w 46"/>
                <a:gd name="T3" fmla="*/ 25 h 29"/>
                <a:gd name="T4" fmla="*/ 0 w 46"/>
                <a:gd name="T5" fmla="*/ 29 h 29"/>
                <a:gd name="T6" fmla="*/ 4 w 46"/>
                <a:gd name="T7" fmla="*/ 27 h 29"/>
                <a:gd name="T8" fmla="*/ 5 w 46"/>
                <a:gd name="T9" fmla="*/ 23 h 29"/>
                <a:gd name="T10" fmla="*/ 7 w 46"/>
                <a:gd name="T11" fmla="*/ 20 h 29"/>
                <a:gd name="T12" fmla="*/ 9 w 46"/>
                <a:gd name="T13" fmla="*/ 16 h 29"/>
                <a:gd name="T14" fmla="*/ 9 w 46"/>
                <a:gd name="T15" fmla="*/ 12 h 29"/>
                <a:gd name="T16" fmla="*/ 9 w 46"/>
                <a:gd name="T17" fmla="*/ 8 h 29"/>
                <a:gd name="T18" fmla="*/ 9 w 46"/>
                <a:gd name="T19" fmla="*/ 4 h 29"/>
                <a:gd name="T20" fmla="*/ 7 w 46"/>
                <a:gd name="T21" fmla="*/ 0 h 29"/>
                <a:gd name="T22" fmla="*/ 7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7" y="0"/>
                  </a:moveTo>
                  <a:lnTo>
                    <a:pt x="46" y="25"/>
                  </a:lnTo>
                  <a:lnTo>
                    <a:pt x="0" y="29"/>
                  </a:lnTo>
                  <a:lnTo>
                    <a:pt x="4" y="27"/>
                  </a:lnTo>
                  <a:lnTo>
                    <a:pt x="5" y="23"/>
                  </a:lnTo>
                  <a:lnTo>
                    <a:pt x="7" y="20"/>
                  </a:lnTo>
                  <a:lnTo>
                    <a:pt x="9" y="16"/>
                  </a:lnTo>
                  <a:lnTo>
                    <a:pt x="9" y="12"/>
                  </a:lnTo>
                  <a:lnTo>
                    <a:pt x="9" y="8"/>
                  </a:lnTo>
                  <a:lnTo>
                    <a:pt x="9" y="4"/>
                  </a:lnTo>
                  <a:lnTo>
                    <a:pt x="7" y="0"/>
                  </a:lnTo>
                  <a:lnTo>
                    <a:pt x="7"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5" name="Freeform 55"/>
            <p:cNvSpPr/>
            <p:nvPr/>
          </p:nvSpPr>
          <p:spPr bwMode="auto">
            <a:xfrm>
              <a:off x="5989420" y="3847474"/>
              <a:ext cx="1670050" cy="276225"/>
            </a:xfrm>
            <a:custGeom>
              <a:avLst/>
              <a:gdLst>
                <a:gd name="T0" fmla="*/ 0 w 2105"/>
                <a:gd name="T1" fmla="*/ 347 h 347"/>
                <a:gd name="T2" fmla="*/ 2 w 2105"/>
                <a:gd name="T3" fmla="*/ 346 h 347"/>
                <a:gd name="T4" fmla="*/ 8 w 2105"/>
                <a:gd name="T5" fmla="*/ 344 h 347"/>
                <a:gd name="T6" fmla="*/ 16 w 2105"/>
                <a:gd name="T7" fmla="*/ 342 h 347"/>
                <a:gd name="T8" fmla="*/ 23 w 2105"/>
                <a:gd name="T9" fmla="*/ 338 h 347"/>
                <a:gd name="T10" fmla="*/ 35 w 2105"/>
                <a:gd name="T11" fmla="*/ 334 h 347"/>
                <a:gd name="T12" fmla="*/ 56 w 2105"/>
                <a:gd name="T13" fmla="*/ 326 h 347"/>
                <a:gd name="T14" fmla="*/ 89 w 2105"/>
                <a:gd name="T15" fmla="*/ 315 h 347"/>
                <a:gd name="T16" fmla="*/ 127 w 2105"/>
                <a:gd name="T17" fmla="*/ 301 h 347"/>
                <a:gd name="T18" fmla="*/ 169 w 2105"/>
                <a:gd name="T19" fmla="*/ 284 h 347"/>
                <a:gd name="T20" fmla="*/ 215 w 2105"/>
                <a:gd name="T21" fmla="*/ 269 h 347"/>
                <a:gd name="T22" fmla="*/ 290 w 2105"/>
                <a:gd name="T23" fmla="*/ 242 h 347"/>
                <a:gd name="T24" fmla="*/ 390 w 2105"/>
                <a:gd name="T25" fmla="*/ 205 h 347"/>
                <a:gd name="T26" fmla="*/ 440 w 2105"/>
                <a:gd name="T27" fmla="*/ 188 h 347"/>
                <a:gd name="T28" fmla="*/ 486 w 2105"/>
                <a:gd name="T29" fmla="*/ 173 h 347"/>
                <a:gd name="T30" fmla="*/ 530 w 2105"/>
                <a:gd name="T31" fmla="*/ 157 h 347"/>
                <a:gd name="T32" fmla="*/ 569 w 2105"/>
                <a:gd name="T33" fmla="*/ 144 h 347"/>
                <a:gd name="T34" fmla="*/ 601 w 2105"/>
                <a:gd name="T35" fmla="*/ 132 h 347"/>
                <a:gd name="T36" fmla="*/ 661 w 2105"/>
                <a:gd name="T37" fmla="*/ 113 h 347"/>
                <a:gd name="T38" fmla="*/ 715 w 2105"/>
                <a:gd name="T39" fmla="*/ 96 h 347"/>
                <a:gd name="T40" fmla="*/ 765 w 2105"/>
                <a:gd name="T41" fmla="*/ 79 h 347"/>
                <a:gd name="T42" fmla="*/ 811 w 2105"/>
                <a:gd name="T43" fmla="*/ 63 h 347"/>
                <a:gd name="T44" fmla="*/ 901 w 2105"/>
                <a:gd name="T45" fmla="*/ 36 h 347"/>
                <a:gd name="T46" fmla="*/ 970 w 2105"/>
                <a:gd name="T47" fmla="*/ 21 h 347"/>
                <a:gd name="T48" fmla="*/ 1016 w 2105"/>
                <a:gd name="T49" fmla="*/ 13 h 347"/>
                <a:gd name="T50" fmla="*/ 1064 w 2105"/>
                <a:gd name="T51" fmla="*/ 8 h 347"/>
                <a:gd name="T52" fmla="*/ 1133 w 2105"/>
                <a:gd name="T53" fmla="*/ 2 h 347"/>
                <a:gd name="T54" fmla="*/ 1225 w 2105"/>
                <a:gd name="T55" fmla="*/ 0 h 347"/>
                <a:gd name="T56" fmla="*/ 1316 w 2105"/>
                <a:gd name="T57" fmla="*/ 0 h 347"/>
                <a:gd name="T58" fmla="*/ 1406 w 2105"/>
                <a:gd name="T59" fmla="*/ 4 h 347"/>
                <a:gd name="T60" fmla="*/ 1492 w 2105"/>
                <a:gd name="T61" fmla="*/ 8 h 347"/>
                <a:gd name="T62" fmla="*/ 1579 w 2105"/>
                <a:gd name="T63" fmla="*/ 15 h 347"/>
                <a:gd name="T64" fmla="*/ 1667 w 2105"/>
                <a:gd name="T65" fmla="*/ 25 h 347"/>
                <a:gd name="T66" fmla="*/ 1724 w 2105"/>
                <a:gd name="T67" fmla="*/ 33 h 347"/>
                <a:gd name="T68" fmla="*/ 1751 w 2105"/>
                <a:gd name="T69" fmla="*/ 36 h 347"/>
                <a:gd name="T70" fmla="*/ 1780 w 2105"/>
                <a:gd name="T71" fmla="*/ 42 h 347"/>
                <a:gd name="T72" fmla="*/ 1826 w 2105"/>
                <a:gd name="T73" fmla="*/ 52 h 347"/>
                <a:gd name="T74" fmla="*/ 1891 w 2105"/>
                <a:gd name="T75" fmla="*/ 67 h 347"/>
                <a:gd name="T76" fmla="*/ 1957 w 2105"/>
                <a:gd name="T77" fmla="*/ 82 h 347"/>
                <a:gd name="T78" fmla="*/ 1986 w 2105"/>
                <a:gd name="T79" fmla="*/ 90 h 347"/>
                <a:gd name="T80" fmla="*/ 2014 w 2105"/>
                <a:gd name="T81" fmla="*/ 98 h 347"/>
                <a:gd name="T82" fmla="*/ 2039 w 2105"/>
                <a:gd name="T83" fmla="*/ 104 h 347"/>
                <a:gd name="T84" fmla="*/ 2062 w 2105"/>
                <a:gd name="T85" fmla="*/ 111 h 347"/>
                <a:gd name="T86" fmla="*/ 2080 w 2105"/>
                <a:gd name="T87" fmla="*/ 115 h 347"/>
                <a:gd name="T88" fmla="*/ 2093 w 2105"/>
                <a:gd name="T89" fmla="*/ 119 h 347"/>
                <a:gd name="T90" fmla="*/ 2103 w 2105"/>
                <a:gd name="T91" fmla="*/ 121 h 347"/>
                <a:gd name="T92" fmla="*/ 2105 w 2105"/>
                <a:gd name="T93" fmla="*/ 1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05" h="347" extrusionOk="0">
                  <a:moveTo>
                    <a:pt x="0" y="347"/>
                  </a:moveTo>
                  <a:lnTo>
                    <a:pt x="0" y="347"/>
                  </a:lnTo>
                  <a:lnTo>
                    <a:pt x="0" y="346"/>
                  </a:lnTo>
                  <a:lnTo>
                    <a:pt x="2" y="346"/>
                  </a:lnTo>
                  <a:lnTo>
                    <a:pt x="4" y="346"/>
                  </a:lnTo>
                  <a:lnTo>
                    <a:pt x="8" y="344"/>
                  </a:lnTo>
                  <a:lnTo>
                    <a:pt x="12" y="344"/>
                  </a:lnTo>
                  <a:lnTo>
                    <a:pt x="16" y="342"/>
                  </a:lnTo>
                  <a:lnTo>
                    <a:pt x="20" y="340"/>
                  </a:lnTo>
                  <a:lnTo>
                    <a:pt x="23" y="338"/>
                  </a:lnTo>
                  <a:lnTo>
                    <a:pt x="29" y="336"/>
                  </a:lnTo>
                  <a:lnTo>
                    <a:pt x="35" y="334"/>
                  </a:lnTo>
                  <a:lnTo>
                    <a:pt x="43" y="332"/>
                  </a:lnTo>
                  <a:lnTo>
                    <a:pt x="56" y="326"/>
                  </a:lnTo>
                  <a:lnTo>
                    <a:pt x="71" y="321"/>
                  </a:lnTo>
                  <a:lnTo>
                    <a:pt x="89" y="315"/>
                  </a:lnTo>
                  <a:lnTo>
                    <a:pt x="108" y="307"/>
                  </a:lnTo>
                  <a:lnTo>
                    <a:pt x="127" y="301"/>
                  </a:lnTo>
                  <a:lnTo>
                    <a:pt x="148" y="294"/>
                  </a:lnTo>
                  <a:lnTo>
                    <a:pt x="169" y="284"/>
                  </a:lnTo>
                  <a:lnTo>
                    <a:pt x="192" y="276"/>
                  </a:lnTo>
                  <a:lnTo>
                    <a:pt x="215" y="269"/>
                  </a:lnTo>
                  <a:lnTo>
                    <a:pt x="240" y="259"/>
                  </a:lnTo>
                  <a:lnTo>
                    <a:pt x="290" y="242"/>
                  </a:lnTo>
                  <a:lnTo>
                    <a:pt x="340" y="223"/>
                  </a:lnTo>
                  <a:lnTo>
                    <a:pt x="390" y="205"/>
                  </a:lnTo>
                  <a:lnTo>
                    <a:pt x="415" y="198"/>
                  </a:lnTo>
                  <a:lnTo>
                    <a:pt x="440" y="188"/>
                  </a:lnTo>
                  <a:lnTo>
                    <a:pt x="463" y="180"/>
                  </a:lnTo>
                  <a:lnTo>
                    <a:pt x="486" y="173"/>
                  </a:lnTo>
                  <a:lnTo>
                    <a:pt x="509" y="165"/>
                  </a:lnTo>
                  <a:lnTo>
                    <a:pt x="530" y="157"/>
                  </a:lnTo>
                  <a:lnTo>
                    <a:pt x="550" y="150"/>
                  </a:lnTo>
                  <a:lnTo>
                    <a:pt x="569" y="144"/>
                  </a:lnTo>
                  <a:lnTo>
                    <a:pt x="586" y="138"/>
                  </a:lnTo>
                  <a:lnTo>
                    <a:pt x="601" y="132"/>
                  </a:lnTo>
                  <a:lnTo>
                    <a:pt x="632" y="123"/>
                  </a:lnTo>
                  <a:lnTo>
                    <a:pt x="661" y="113"/>
                  </a:lnTo>
                  <a:lnTo>
                    <a:pt x="688" y="106"/>
                  </a:lnTo>
                  <a:lnTo>
                    <a:pt x="715" y="96"/>
                  </a:lnTo>
                  <a:lnTo>
                    <a:pt x="740" y="88"/>
                  </a:lnTo>
                  <a:lnTo>
                    <a:pt x="765" y="79"/>
                  </a:lnTo>
                  <a:lnTo>
                    <a:pt x="788" y="71"/>
                  </a:lnTo>
                  <a:lnTo>
                    <a:pt x="811" y="63"/>
                  </a:lnTo>
                  <a:lnTo>
                    <a:pt x="857" y="50"/>
                  </a:lnTo>
                  <a:lnTo>
                    <a:pt x="901" y="36"/>
                  </a:lnTo>
                  <a:lnTo>
                    <a:pt x="947" y="27"/>
                  </a:lnTo>
                  <a:lnTo>
                    <a:pt x="970" y="21"/>
                  </a:lnTo>
                  <a:lnTo>
                    <a:pt x="993" y="17"/>
                  </a:lnTo>
                  <a:lnTo>
                    <a:pt x="1016" y="13"/>
                  </a:lnTo>
                  <a:lnTo>
                    <a:pt x="1041" y="11"/>
                  </a:lnTo>
                  <a:lnTo>
                    <a:pt x="1064" y="8"/>
                  </a:lnTo>
                  <a:lnTo>
                    <a:pt x="1087" y="6"/>
                  </a:lnTo>
                  <a:lnTo>
                    <a:pt x="1133" y="2"/>
                  </a:lnTo>
                  <a:lnTo>
                    <a:pt x="1179" y="0"/>
                  </a:lnTo>
                  <a:lnTo>
                    <a:pt x="1225" y="0"/>
                  </a:lnTo>
                  <a:lnTo>
                    <a:pt x="1271" y="0"/>
                  </a:lnTo>
                  <a:lnTo>
                    <a:pt x="1316" y="0"/>
                  </a:lnTo>
                  <a:lnTo>
                    <a:pt x="1362" y="2"/>
                  </a:lnTo>
                  <a:lnTo>
                    <a:pt x="1406" y="4"/>
                  </a:lnTo>
                  <a:lnTo>
                    <a:pt x="1450" y="6"/>
                  </a:lnTo>
                  <a:lnTo>
                    <a:pt x="1492" y="8"/>
                  </a:lnTo>
                  <a:lnTo>
                    <a:pt x="1536" y="11"/>
                  </a:lnTo>
                  <a:lnTo>
                    <a:pt x="1579" y="15"/>
                  </a:lnTo>
                  <a:lnTo>
                    <a:pt x="1623" y="19"/>
                  </a:lnTo>
                  <a:lnTo>
                    <a:pt x="1667" y="25"/>
                  </a:lnTo>
                  <a:lnTo>
                    <a:pt x="1713" y="31"/>
                  </a:lnTo>
                  <a:lnTo>
                    <a:pt x="1724" y="33"/>
                  </a:lnTo>
                  <a:lnTo>
                    <a:pt x="1738" y="34"/>
                  </a:lnTo>
                  <a:lnTo>
                    <a:pt x="1751" y="36"/>
                  </a:lnTo>
                  <a:lnTo>
                    <a:pt x="1765" y="38"/>
                  </a:lnTo>
                  <a:lnTo>
                    <a:pt x="1780" y="42"/>
                  </a:lnTo>
                  <a:lnTo>
                    <a:pt x="1795" y="46"/>
                  </a:lnTo>
                  <a:lnTo>
                    <a:pt x="1826" y="52"/>
                  </a:lnTo>
                  <a:lnTo>
                    <a:pt x="1859" y="59"/>
                  </a:lnTo>
                  <a:lnTo>
                    <a:pt x="1891" y="67"/>
                  </a:lnTo>
                  <a:lnTo>
                    <a:pt x="1924" y="75"/>
                  </a:lnTo>
                  <a:lnTo>
                    <a:pt x="1957" y="82"/>
                  </a:lnTo>
                  <a:lnTo>
                    <a:pt x="1972" y="86"/>
                  </a:lnTo>
                  <a:lnTo>
                    <a:pt x="1986" y="90"/>
                  </a:lnTo>
                  <a:lnTo>
                    <a:pt x="2001" y="94"/>
                  </a:lnTo>
                  <a:lnTo>
                    <a:pt x="2014" y="98"/>
                  </a:lnTo>
                  <a:lnTo>
                    <a:pt x="2028" y="102"/>
                  </a:lnTo>
                  <a:lnTo>
                    <a:pt x="2039" y="104"/>
                  </a:lnTo>
                  <a:lnTo>
                    <a:pt x="2051" y="107"/>
                  </a:lnTo>
                  <a:lnTo>
                    <a:pt x="2062" y="111"/>
                  </a:lnTo>
                  <a:lnTo>
                    <a:pt x="2072" y="113"/>
                  </a:lnTo>
                  <a:lnTo>
                    <a:pt x="2080" y="115"/>
                  </a:lnTo>
                  <a:lnTo>
                    <a:pt x="2087" y="117"/>
                  </a:lnTo>
                  <a:lnTo>
                    <a:pt x="2093" y="119"/>
                  </a:lnTo>
                  <a:lnTo>
                    <a:pt x="2099" y="121"/>
                  </a:lnTo>
                  <a:lnTo>
                    <a:pt x="2103" y="121"/>
                  </a:lnTo>
                  <a:lnTo>
                    <a:pt x="2105" y="123"/>
                  </a:lnTo>
                  <a:lnTo>
                    <a:pt x="2105" y="12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6" name="Freeform 56"/>
            <p:cNvSpPr/>
            <p:nvPr/>
          </p:nvSpPr>
          <p:spPr bwMode="auto">
            <a:xfrm>
              <a:off x="6437095" y="3949074"/>
              <a:ext cx="36513" cy="23813"/>
            </a:xfrm>
            <a:custGeom>
              <a:avLst/>
              <a:gdLst>
                <a:gd name="T0" fmla="*/ 0 w 46"/>
                <a:gd name="T1" fmla="*/ 0 h 28"/>
                <a:gd name="T2" fmla="*/ 46 w 46"/>
                <a:gd name="T3" fmla="*/ 1 h 28"/>
                <a:gd name="T4" fmla="*/ 9 w 46"/>
                <a:gd name="T5" fmla="*/ 28 h 28"/>
                <a:gd name="T6" fmla="*/ 11 w 46"/>
                <a:gd name="T7" fmla="*/ 25 h 28"/>
                <a:gd name="T8" fmla="*/ 11 w 46"/>
                <a:gd name="T9" fmla="*/ 21 h 28"/>
                <a:gd name="T10" fmla="*/ 11 w 46"/>
                <a:gd name="T11" fmla="*/ 17 h 28"/>
                <a:gd name="T12" fmla="*/ 9 w 46"/>
                <a:gd name="T13" fmla="*/ 13 h 28"/>
                <a:gd name="T14" fmla="*/ 9 w 46"/>
                <a:gd name="T15" fmla="*/ 9 h 28"/>
                <a:gd name="T16" fmla="*/ 8 w 46"/>
                <a:gd name="T17" fmla="*/ 5 h 28"/>
                <a:gd name="T18" fmla="*/ 4 w 46"/>
                <a:gd name="T19" fmla="*/ 1 h 28"/>
                <a:gd name="T20" fmla="*/ 0 w 46"/>
                <a:gd name="T21" fmla="*/ 0 h 28"/>
                <a:gd name="T22" fmla="*/ 0 w 4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8" extrusionOk="0">
                  <a:moveTo>
                    <a:pt x="0" y="0"/>
                  </a:moveTo>
                  <a:lnTo>
                    <a:pt x="46" y="1"/>
                  </a:lnTo>
                  <a:lnTo>
                    <a:pt x="9" y="28"/>
                  </a:lnTo>
                  <a:lnTo>
                    <a:pt x="11" y="25"/>
                  </a:lnTo>
                  <a:lnTo>
                    <a:pt x="11" y="21"/>
                  </a:lnTo>
                  <a:lnTo>
                    <a:pt x="11" y="17"/>
                  </a:lnTo>
                  <a:lnTo>
                    <a:pt x="9" y="13"/>
                  </a:lnTo>
                  <a:lnTo>
                    <a:pt x="9" y="9"/>
                  </a:lnTo>
                  <a:lnTo>
                    <a:pt x="8" y="5"/>
                  </a:lnTo>
                  <a:lnTo>
                    <a:pt x="4" y="1"/>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7" name="Freeform 57"/>
            <p:cNvSpPr/>
            <p:nvPr/>
          </p:nvSpPr>
          <p:spPr bwMode="auto">
            <a:xfrm>
              <a:off x="6748245" y="3853824"/>
              <a:ext cx="34925" cy="23813"/>
            </a:xfrm>
            <a:custGeom>
              <a:avLst/>
              <a:gdLst>
                <a:gd name="T0" fmla="*/ 0 w 44"/>
                <a:gd name="T1" fmla="*/ 0 h 30"/>
                <a:gd name="T2" fmla="*/ 44 w 44"/>
                <a:gd name="T3" fmla="*/ 7 h 30"/>
                <a:gd name="T4" fmla="*/ 5 w 44"/>
                <a:gd name="T5" fmla="*/ 30 h 30"/>
                <a:gd name="T6" fmla="*/ 7 w 44"/>
                <a:gd name="T7" fmla="*/ 26 h 30"/>
                <a:gd name="T8" fmla="*/ 7 w 44"/>
                <a:gd name="T9" fmla="*/ 23 h 30"/>
                <a:gd name="T10" fmla="*/ 9 w 44"/>
                <a:gd name="T11" fmla="*/ 19 h 30"/>
                <a:gd name="T12" fmla="*/ 7 w 44"/>
                <a:gd name="T13" fmla="*/ 15 h 30"/>
                <a:gd name="T14" fmla="*/ 7 w 44"/>
                <a:gd name="T15" fmla="*/ 11 h 30"/>
                <a:gd name="T16" fmla="*/ 5 w 44"/>
                <a:gd name="T17" fmla="*/ 7 h 30"/>
                <a:gd name="T18" fmla="*/ 3 w 44"/>
                <a:gd name="T19" fmla="*/ 3 h 30"/>
                <a:gd name="T20" fmla="*/ 0 w 44"/>
                <a:gd name="T21" fmla="*/ 0 h 30"/>
                <a:gd name="T22" fmla="*/ 0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0" y="0"/>
                  </a:moveTo>
                  <a:lnTo>
                    <a:pt x="44" y="7"/>
                  </a:lnTo>
                  <a:lnTo>
                    <a:pt x="5" y="30"/>
                  </a:lnTo>
                  <a:lnTo>
                    <a:pt x="7" y="26"/>
                  </a:lnTo>
                  <a:lnTo>
                    <a:pt x="7" y="23"/>
                  </a:lnTo>
                  <a:lnTo>
                    <a:pt x="9" y="19"/>
                  </a:lnTo>
                  <a:lnTo>
                    <a:pt x="7" y="15"/>
                  </a:lnTo>
                  <a:lnTo>
                    <a:pt x="7" y="11"/>
                  </a:lnTo>
                  <a:lnTo>
                    <a:pt x="5" y="7"/>
                  </a:lnTo>
                  <a:lnTo>
                    <a:pt x="3"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8" name="Freeform 58"/>
            <p:cNvSpPr/>
            <p:nvPr/>
          </p:nvSpPr>
          <p:spPr bwMode="auto">
            <a:xfrm>
              <a:off x="7043520" y="3836362"/>
              <a:ext cx="33338" cy="25400"/>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20 h 31"/>
                <a:gd name="T12" fmla="*/ 6 w 42"/>
                <a:gd name="T13" fmla="*/ 16 h 31"/>
                <a:gd name="T14" fmla="*/ 6 w 42"/>
                <a:gd name="T15" fmla="*/ 12 h 31"/>
                <a:gd name="T16" fmla="*/ 4 w 42"/>
                <a:gd name="T17" fmla="*/ 6 h 31"/>
                <a:gd name="T18" fmla="*/ 2 w 42"/>
                <a:gd name="T19" fmla="*/ 2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20"/>
                  </a:lnTo>
                  <a:lnTo>
                    <a:pt x="6" y="16"/>
                  </a:lnTo>
                  <a:lnTo>
                    <a:pt x="6" y="12"/>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9" name="Freeform 59"/>
            <p:cNvSpPr/>
            <p:nvPr/>
          </p:nvSpPr>
          <p:spPr bwMode="auto">
            <a:xfrm>
              <a:off x="7321333" y="3856999"/>
              <a:ext cx="33338" cy="23813"/>
            </a:xfrm>
            <a:custGeom>
              <a:avLst/>
              <a:gdLst>
                <a:gd name="T0" fmla="*/ 4 w 43"/>
                <a:gd name="T1" fmla="*/ 0 h 31"/>
                <a:gd name="T2" fmla="*/ 43 w 43"/>
                <a:gd name="T3" fmla="*/ 20 h 31"/>
                <a:gd name="T4" fmla="*/ 0 w 43"/>
                <a:gd name="T5" fmla="*/ 31 h 31"/>
                <a:gd name="T6" fmla="*/ 2 w 43"/>
                <a:gd name="T7" fmla="*/ 27 h 31"/>
                <a:gd name="T8" fmla="*/ 4 w 43"/>
                <a:gd name="T9" fmla="*/ 23 h 31"/>
                <a:gd name="T10" fmla="*/ 6 w 43"/>
                <a:gd name="T11" fmla="*/ 20 h 31"/>
                <a:gd name="T12" fmla="*/ 6 w 43"/>
                <a:gd name="T13" fmla="*/ 16 h 31"/>
                <a:gd name="T14" fmla="*/ 8 w 43"/>
                <a:gd name="T15" fmla="*/ 12 h 31"/>
                <a:gd name="T16" fmla="*/ 6 w 43"/>
                <a:gd name="T17" fmla="*/ 8 h 31"/>
                <a:gd name="T18" fmla="*/ 6 w 43"/>
                <a:gd name="T19" fmla="*/ 4 h 31"/>
                <a:gd name="T20" fmla="*/ 4 w 43"/>
                <a:gd name="T21" fmla="*/ 0 h 31"/>
                <a:gd name="T22" fmla="*/ 4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4" y="0"/>
                  </a:moveTo>
                  <a:lnTo>
                    <a:pt x="43" y="20"/>
                  </a:lnTo>
                  <a:lnTo>
                    <a:pt x="0" y="31"/>
                  </a:lnTo>
                  <a:lnTo>
                    <a:pt x="2" y="27"/>
                  </a:lnTo>
                  <a:lnTo>
                    <a:pt x="4" y="23"/>
                  </a:lnTo>
                  <a:lnTo>
                    <a:pt x="6" y="20"/>
                  </a:lnTo>
                  <a:lnTo>
                    <a:pt x="6" y="16"/>
                  </a:lnTo>
                  <a:lnTo>
                    <a:pt x="8" y="12"/>
                  </a:lnTo>
                  <a:lnTo>
                    <a:pt x="6" y="8"/>
                  </a:lnTo>
                  <a:lnTo>
                    <a:pt x="6" y="4"/>
                  </a:lnTo>
                  <a:lnTo>
                    <a:pt x="4" y="0"/>
                  </a:lnTo>
                  <a:lnTo>
                    <a:pt x="4"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0" name="Freeform 60"/>
            <p:cNvSpPr/>
            <p:nvPr/>
          </p:nvSpPr>
          <p:spPr bwMode="auto">
            <a:xfrm>
              <a:off x="7630895" y="3925262"/>
              <a:ext cx="36513" cy="23813"/>
            </a:xfrm>
            <a:custGeom>
              <a:avLst/>
              <a:gdLst>
                <a:gd name="T0" fmla="*/ 10 w 46"/>
                <a:gd name="T1" fmla="*/ 0 h 31"/>
                <a:gd name="T2" fmla="*/ 46 w 46"/>
                <a:gd name="T3" fmla="*/ 27 h 31"/>
                <a:gd name="T4" fmla="*/ 0 w 46"/>
                <a:gd name="T5" fmla="*/ 31 h 31"/>
                <a:gd name="T6" fmla="*/ 4 w 46"/>
                <a:gd name="T7" fmla="*/ 27 h 31"/>
                <a:gd name="T8" fmla="*/ 6 w 46"/>
                <a:gd name="T9" fmla="*/ 25 h 31"/>
                <a:gd name="T10" fmla="*/ 8 w 46"/>
                <a:gd name="T11" fmla="*/ 21 h 31"/>
                <a:gd name="T12" fmla="*/ 10 w 46"/>
                <a:gd name="T13" fmla="*/ 17 h 31"/>
                <a:gd name="T14" fmla="*/ 12 w 46"/>
                <a:gd name="T15" fmla="*/ 13 h 31"/>
                <a:gd name="T16" fmla="*/ 12 w 46"/>
                <a:gd name="T17" fmla="*/ 9 h 31"/>
                <a:gd name="T18" fmla="*/ 10 w 46"/>
                <a:gd name="T19" fmla="*/ 4 h 31"/>
                <a:gd name="T20" fmla="*/ 10 w 46"/>
                <a:gd name="T21" fmla="*/ 0 h 31"/>
                <a:gd name="T22" fmla="*/ 10 w 4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31" extrusionOk="0">
                  <a:moveTo>
                    <a:pt x="10" y="0"/>
                  </a:moveTo>
                  <a:lnTo>
                    <a:pt x="46" y="27"/>
                  </a:lnTo>
                  <a:lnTo>
                    <a:pt x="0" y="31"/>
                  </a:lnTo>
                  <a:lnTo>
                    <a:pt x="4" y="27"/>
                  </a:lnTo>
                  <a:lnTo>
                    <a:pt x="6" y="25"/>
                  </a:lnTo>
                  <a:lnTo>
                    <a:pt x="8" y="21"/>
                  </a:lnTo>
                  <a:lnTo>
                    <a:pt x="10" y="17"/>
                  </a:lnTo>
                  <a:lnTo>
                    <a:pt x="12" y="13"/>
                  </a:lnTo>
                  <a:lnTo>
                    <a:pt x="12" y="9"/>
                  </a:lnTo>
                  <a:lnTo>
                    <a:pt x="10" y="4"/>
                  </a:lnTo>
                  <a:lnTo>
                    <a:pt x="10" y="0"/>
                  </a:lnTo>
                  <a:lnTo>
                    <a:pt x="1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1" name="Freeform 61"/>
            <p:cNvSpPr/>
            <p:nvPr/>
          </p:nvSpPr>
          <p:spPr bwMode="auto">
            <a:xfrm>
              <a:off x="5991008" y="3815724"/>
              <a:ext cx="1663700" cy="144463"/>
            </a:xfrm>
            <a:custGeom>
              <a:avLst/>
              <a:gdLst>
                <a:gd name="T0" fmla="*/ 0 w 2097"/>
                <a:gd name="T1" fmla="*/ 180 h 182"/>
                <a:gd name="T2" fmla="*/ 4 w 2097"/>
                <a:gd name="T3" fmla="*/ 180 h 182"/>
                <a:gd name="T4" fmla="*/ 10 w 2097"/>
                <a:gd name="T5" fmla="*/ 180 h 182"/>
                <a:gd name="T6" fmla="*/ 20 w 2097"/>
                <a:gd name="T7" fmla="*/ 178 h 182"/>
                <a:gd name="T8" fmla="*/ 31 w 2097"/>
                <a:gd name="T9" fmla="*/ 174 h 182"/>
                <a:gd name="T10" fmla="*/ 46 w 2097"/>
                <a:gd name="T11" fmla="*/ 172 h 182"/>
                <a:gd name="T12" fmla="*/ 64 w 2097"/>
                <a:gd name="T13" fmla="*/ 169 h 182"/>
                <a:gd name="T14" fmla="*/ 83 w 2097"/>
                <a:gd name="T15" fmla="*/ 165 h 182"/>
                <a:gd name="T16" fmla="*/ 104 w 2097"/>
                <a:gd name="T17" fmla="*/ 161 h 182"/>
                <a:gd name="T18" fmla="*/ 139 w 2097"/>
                <a:gd name="T19" fmla="*/ 155 h 182"/>
                <a:gd name="T20" fmla="*/ 190 w 2097"/>
                <a:gd name="T21" fmla="*/ 146 h 182"/>
                <a:gd name="T22" fmla="*/ 248 w 2097"/>
                <a:gd name="T23" fmla="*/ 134 h 182"/>
                <a:gd name="T24" fmla="*/ 309 w 2097"/>
                <a:gd name="T25" fmla="*/ 122 h 182"/>
                <a:gd name="T26" fmla="*/ 373 w 2097"/>
                <a:gd name="T27" fmla="*/ 111 h 182"/>
                <a:gd name="T28" fmla="*/ 469 w 2097"/>
                <a:gd name="T29" fmla="*/ 94 h 182"/>
                <a:gd name="T30" fmla="*/ 530 w 2097"/>
                <a:gd name="T31" fmla="*/ 82 h 182"/>
                <a:gd name="T32" fmla="*/ 590 w 2097"/>
                <a:gd name="T33" fmla="*/ 73 h 182"/>
                <a:gd name="T34" fmla="*/ 645 w 2097"/>
                <a:gd name="T35" fmla="*/ 63 h 182"/>
                <a:gd name="T36" fmla="*/ 695 w 2097"/>
                <a:gd name="T37" fmla="*/ 53 h 182"/>
                <a:gd name="T38" fmla="*/ 728 w 2097"/>
                <a:gd name="T39" fmla="*/ 49 h 182"/>
                <a:gd name="T40" fmla="*/ 749 w 2097"/>
                <a:gd name="T41" fmla="*/ 46 h 182"/>
                <a:gd name="T42" fmla="*/ 774 w 2097"/>
                <a:gd name="T43" fmla="*/ 42 h 182"/>
                <a:gd name="T44" fmla="*/ 807 w 2097"/>
                <a:gd name="T45" fmla="*/ 38 h 182"/>
                <a:gd name="T46" fmla="*/ 837 w 2097"/>
                <a:gd name="T47" fmla="*/ 34 h 182"/>
                <a:gd name="T48" fmla="*/ 864 w 2097"/>
                <a:gd name="T49" fmla="*/ 30 h 182"/>
                <a:gd name="T50" fmla="*/ 903 w 2097"/>
                <a:gd name="T51" fmla="*/ 26 h 182"/>
                <a:gd name="T52" fmla="*/ 947 w 2097"/>
                <a:gd name="T53" fmla="*/ 21 h 182"/>
                <a:gd name="T54" fmla="*/ 989 w 2097"/>
                <a:gd name="T55" fmla="*/ 17 h 182"/>
                <a:gd name="T56" fmla="*/ 1047 w 2097"/>
                <a:gd name="T57" fmla="*/ 11 h 182"/>
                <a:gd name="T58" fmla="*/ 1085 w 2097"/>
                <a:gd name="T59" fmla="*/ 9 h 182"/>
                <a:gd name="T60" fmla="*/ 1125 w 2097"/>
                <a:gd name="T61" fmla="*/ 5 h 182"/>
                <a:gd name="T62" fmla="*/ 1166 w 2097"/>
                <a:gd name="T63" fmla="*/ 3 h 182"/>
                <a:gd name="T64" fmla="*/ 1200 w 2097"/>
                <a:gd name="T65" fmla="*/ 1 h 182"/>
                <a:gd name="T66" fmla="*/ 1233 w 2097"/>
                <a:gd name="T67" fmla="*/ 1 h 182"/>
                <a:gd name="T68" fmla="*/ 1283 w 2097"/>
                <a:gd name="T69" fmla="*/ 0 h 182"/>
                <a:gd name="T70" fmla="*/ 1319 w 2097"/>
                <a:gd name="T71" fmla="*/ 0 h 182"/>
                <a:gd name="T72" fmla="*/ 1360 w 2097"/>
                <a:gd name="T73" fmla="*/ 1 h 182"/>
                <a:gd name="T74" fmla="*/ 1394 w 2097"/>
                <a:gd name="T75" fmla="*/ 1 h 182"/>
                <a:gd name="T76" fmla="*/ 1419 w 2097"/>
                <a:gd name="T77" fmla="*/ 3 h 182"/>
                <a:gd name="T78" fmla="*/ 1448 w 2097"/>
                <a:gd name="T79" fmla="*/ 3 h 182"/>
                <a:gd name="T80" fmla="*/ 1481 w 2097"/>
                <a:gd name="T81" fmla="*/ 5 h 182"/>
                <a:gd name="T82" fmla="*/ 1519 w 2097"/>
                <a:gd name="T83" fmla="*/ 7 h 182"/>
                <a:gd name="T84" fmla="*/ 1559 w 2097"/>
                <a:gd name="T85" fmla="*/ 9 h 182"/>
                <a:gd name="T86" fmla="*/ 1605 w 2097"/>
                <a:gd name="T87" fmla="*/ 13 h 182"/>
                <a:gd name="T88" fmla="*/ 1653 w 2097"/>
                <a:gd name="T89" fmla="*/ 17 h 182"/>
                <a:gd name="T90" fmla="*/ 1726 w 2097"/>
                <a:gd name="T91" fmla="*/ 23 h 182"/>
                <a:gd name="T92" fmla="*/ 1826 w 2097"/>
                <a:gd name="T93" fmla="*/ 32 h 182"/>
                <a:gd name="T94" fmla="*/ 1876 w 2097"/>
                <a:gd name="T95" fmla="*/ 36 h 182"/>
                <a:gd name="T96" fmla="*/ 1922 w 2097"/>
                <a:gd name="T97" fmla="*/ 40 h 182"/>
                <a:gd name="T98" fmla="*/ 1966 w 2097"/>
                <a:gd name="T99" fmla="*/ 46 h 182"/>
                <a:gd name="T100" fmla="*/ 2005 w 2097"/>
                <a:gd name="T101" fmla="*/ 49 h 182"/>
                <a:gd name="T102" fmla="*/ 2041 w 2097"/>
                <a:gd name="T103" fmla="*/ 53 h 182"/>
                <a:gd name="T104" fmla="*/ 2072 w 2097"/>
                <a:gd name="T105" fmla="*/ 57 h 182"/>
                <a:gd name="T106" fmla="*/ 2097 w 2097"/>
                <a:gd name="T107" fmla="*/ 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97" h="182" extrusionOk="0">
                  <a:moveTo>
                    <a:pt x="0" y="182"/>
                  </a:moveTo>
                  <a:lnTo>
                    <a:pt x="0" y="180"/>
                  </a:lnTo>
                  <a:lnTo>
                    <a:pt x="2" y="180"/>
                  </a:lnTo>
                  <a:lnTo>
                    <a:pt x="4" y="180"/>
                  </a:lnTo>
                  <a:lnTo>
                    <a:pt x="6" y="180"/>
                  </a:lnTo>
                  <a:lnTo>
                    <a:pt x="10" y="180"/>
                  </a:lnTo>
                  <a:lnTo>
                    <a:pt x="14" y="178"/>
                  </a:lnTo>
                  <a:lnTo>
                    <a:pt x="20" y="178"/>
                  </a:lnTo>
                  <a:lnTo>
                    <a:pt x="25" y="176"/>
                  </a:lnTo>
                  <a:lnTo>
                    <a:pt x="31" y="174"/>
                  </a:lnTo>
                  <a:lnTo>
                    <a:pt x="39" y="174"/>
                  </a:lnTo>
                  <a:lnTo>
                    <a:pt x="46" y="172"/>
                  </a:lnTo>
                  <a:lnTo>
                    <a:pt x="54" y="170"/>
                  </a:lnTo>
                  <a:lnTo>
                    <a:pt x="64" y="169"/>
                  </a:lnTo>
                  <a:lnTo>
                    <a:pt x="71" y="167"/>
                  </a:lnTo>
                  <a:lnTo>
                    <a:pt x="83" y="165"/>
                  </a:lnTo>
                  <a:lnTo>
                    <a:pt x="92" y="163"/>
                  </a:lnTo>
                  <a:lnTo>
                    <a:pt x="104" y="161"/>
                  </a:lnTo>
                  <a:lnTo>
                    <a:pt x="114" y="159"/>
                  </a:lnTo>
                  <a:lnTo>
                    <a:pt x="139" y="155"/>
                  </a:lnTo>
                  <a:lnTo>
                    <a:pt x="164" y="149"/>
                  </a:lnTo>
                  <a:lnTo>
                    <a:pt x="190" y="146"/>
                  </a:lnTo>
                  <a:lnTo>
                    <a:pt x="219" y="140"/>
                  </a:lnTo>
                  <a:lnTo>
                    <a:pt x="248" y="134"/>
                  </a:lnTo>
                  <a:lnTo>
                    <a:pt x="279" y="128"/>
                  </a:lnTo>
                  <a:lnTo>
                    <a:pt x="309" y="122"/>
                  </a:lnTo>
                  <a:lnTo>
                    <a:pt x="340" y="117"/>
                  </a:lnTo>
                  <a:lnTo>
                    <a:pt x="373" y="111"/>
                  </a:lnTo>
                  <a:lnTo>
                    <a:pt x="436" y="99"/>
                  </a:lnTo>
                  <a:lnTo>
                    <a:pt x="469" y="94"/>
                  </a:lnTo>
                  <a:lnTo>
                    <a:pt x="500" y="88"/>
                  </a:lnTo>
                  <a:lnTo>
                    <a:pt x="530" y="82"/>
                  </a:lnTo>
                  <a:lnTo>
                    <a:pt x="561" y="76"/>
                  </a:lnTo>
                  <a:lnTo>
                    <a:pt x="590" y="73"/>
                  </a:lnTo>
                  <a:lnTo>
                    <a:pt x="619" y="67"/>
                  </a:lnTo>
                  <a:lnTo>
                    <a:pt x="645" y="63"/>
                  </a:lnTo>
                  <a:lnTo>
                    <a:pt x="672" y="57"/>
                  </a:lnTo>
                  <a:lnTo>
                    <a:pt x="695" y="53"/>
                  </a:lnTo>
                  <a:lnTo>
                    <a:pt x="718" y="49"/>
                  </a:lnTo>
                  <a:lnTo>
                    <a:pt x="728" y="49"/>
                  </a:lnTo>
                  <a:lnTo>
                    <a:pt x="739" y="48"/>
                  </a:lnTo>
                  <a:lnTo>
                    <a:pt x="749" y="46"/>
                  </a:lnTo>
                  <a:lnTo>
                    <a:pt x="757" y="44"/>
                  </a:lnTo>
                  <a:lnTo>
                    <a:pt x="774" y="42"/>
                  </a:lnTo>
                  <a:lnTo>
                    <a:pt x="791" y="40"/>
                  </a:lnTo>
                  <a:lnTo>
                    <a:pt x="807" y="38"/>
                  </a:lnTo>
                  <a:lnTo>
                    <a:pt x="822" y="36"/>
                  </a:lnTo>
                  <a:lnTo>
                    <a:pt x="837" y="34"/>
                  </a:lnTo>
                  <a:lnTo>
                    <a:pt x="851" y="32"/>
                  </a:lnTo>
                  <a:lnTo>
                    <a:pt x="864" y="30"/>
                  </a:lnTo>
                  <a:lnTo>
                    <a:pt x="878" y="28"/>
                  </a:lnTo>
                  <a:lnTo>
                    <a:pt x="903" y="26"/>
                  </a:lnTo>
                  <a:lnTo>
                    <a:pt x="926" y="23"/>
                  </a:lnTo>
                  <a:lnTo>
                    <a:pt x="947" y="21"/>
                  </a:lnTo>
                  <a:lnTo>
                    <a:pt x="968" y="19"/>
                  </a:lnTo>
                  <a:lnTo>
                    <a:pt x="989" y="17"/>
                  </a:lnTo>
                  <a:lnTo>
                    <a:pt x="1008" y="15"/>
                  </a:lnTo>
                  <a:lnTo>
                    <a:pt x="1047" y="11"/>
                  </a:lnTo>
                  <a:lnTo>
                    <a:pt x="1066" y="9"/>
                  </a:lnTo>
                  <a:lnTo>
                    <a:pt x="1085" y="9"/>
                  </a:lnTo>
                  <a:lnTo>
                    <a:pt x="1104" y="7"/>
                  </a:lnTo>
                  <a:lnTo>
                    <a:pt x="1125" y="5"/>
                  </a:lnTo>
                  <a:lnTo>
                    <a:pt x="1146" y="5"/>
                  </a:lnTo>
                  <a:lnTo>
                    <a:pt x="1166" y="3"/>
                  </a:lnTo>
                  <a:lnTo>
                    <a:pt x="1183" y="3"/>
                  </a:lnTo>
                  <a:lnTo>
                    <a:pt x="1200" y="1"/>
                  </a:lnTo>
                  <a:lnTo>
                    <a:pt x="1218" y="1"/>
                  </a:lnTo>
                  <a:lnTo>
                    <a:pt x="1233" y="1"/>
                  </a:lnTo>
                  <a:lnTo>
                    <a:pt x="1266" y="0"/>
                  </a:lnTo>
                  <a:lnTo>
                    <a:pt x="1283" y="0"/>
                  </a:lnTo>
                  <a:lnTo>
                    <a:pt x="1300" y="0"/>
                  </a:lnTo>
                  <a:lnTo>
                    <a:pt x="1319" y="0"/>
                  </a:lnTo>
                  <a:lnTo>
                    <a:pt x="1338" y="0"/>
                  </a:lnTo>
                  <a:lnTo>
                    <a:pt x="1360" y="1"/>
                  </a:lnTo>
                  <a:lnTo>
                    <a:pt x="1383" y="1"/>
                  </a:lnTo>
                  <a:lnTo>
                    <a:pt x="1394" y="1"/>
                  </a:lnTo>
                  <a:lnTo>
                    <a:pt x="1406" y="1"/>
                  </a:lnTo>
                  <a:lnTo>
                    <a:pt x="1419" y="3"/>
                  </a:lnTo>
                  <a:lnTo>
                    <a:pt x="1433" y="3"/>
                  </a:lnTo>
                  <a:lnTo>
                    <a:pt x="1448" y="3"/>
                  </a:lnTo>
                  <a:lnTo>
                    <a:pt x="1463" y="3"/>
                  </a:lnTo>
                  <a:lnTo>
                    <a:pt x="1481" y="5"/>
                  </a:lnTo>
                  <a:lnTo>
                    <a:pt x="1498" y="5"/>
                  </a:lnTo>
                  <a:lnTo>
                    <a:pt x="1519" y="7"/>
                  </a:lnTo>
                  <a:lnTo>
                    <a:pt x="1538" y="9"/>
                  </a:lnTo>
                  <a:lnTo>
                    <a:pt x="1559" y="9"/>
                  </a:lnTo>
                  <a:lnTo>
                    <a:pt x="1582" y="11"/>
                  </a:lnTo>
                  <a:lnTo>
                    <a:pt x="1605" y="13"/>
                  </a:lnTo>
                  <a:lnTo>
                    <a:pt x="1628" y="15"/>
                  </a:lnTo>
                  <a:lnTo>
                    <a:pt x="1653" y="17"/>
                  </a:lnTo>
                  <a:lnTo>
                    <a:pt x="1676" y="19"/>
                  </a:lnTo>
                  <a:lnTo>
                    <a:pt x="1726" y="23"/>
                  </a:lnTo>
                  <a:lnTo>
                    <a:pt x="1776" y="26"/>
                  </a:lnTo>
                  <a:lnTo>
                    <a:pt x="1826" y="32"/>
                  </a:lnTo>
                  <a:lnTo>
                    <a:pt x="1851" y="34"/>
                  </a:lnTo>
                  <a:lnTo>
                    <a:pt x="1876" y="36"/>
                  </a:lnTo>
                  <a:lnTo>
                    <a:pt x="1899" y="38"/>
                  </a:lnTo>
                  <a:lnTo>
                    <a:pt x="1922" y="40"/>
                  </a:lnTo>
                  <a:lnTo>
                    <a:pt x="1943" y="44"/>
                  </a:lnTo>
                  <a:lnTo>
                    <a:pt x="1966" y="46"/>
                  </a:lnTo>
                  <a:lnTo>
                    <a:pt x="1985" y="48"/>
                  </a:lnTo>
                  <a:lnTo>
                    <a:pt x="2005" y="49"/>
                  </a:lnTo>
                  <a:lnTo>
                    <a:pt x="2024" y="51"/>
                  </a:lnTo>
                  <a:lnTo>
                    <a:pt x="2041" y="53"/>
                  </a:lnTo>
                  <a:lnTo>
                    <a:pt x="2057" y="55"/>
                  </a:lnTo>
                  <a:lnTo>
                    <a:pt x="2072" y="57"/>
                  </a:lnTo>
                  <a:lnTo>
                    <a:pt x="2085" y="59"/>
                  </a:lnTo>
                  <a:lnTo>
                    <a:pt x="2097" y="6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2" name="Freeform 62"/>
            <p:cNvSpPr/>
            <p:nvPr/>
          </p:nvSpPr>
          <p:spPr bwMode="auto">
            <a:xfrm>
              <a:off x="6564095" y="3842712"/>
              <a:ext cx="34925" cy="23813"/>
            </a:xfrm>
            <a:custGeom>
              <a:avLst/>
              <a:gdLst>
                <a:gd name="T0" fmla="*/ 0 w 44"/>
                <a:gd name="T1" fmla="*/ 0 h 31"/>
                <a:gd name="T2" fmla="*/ 44 w 44"/>
                <a:gd name="T3" fmla="*/ 10 h 31"/>
                <a:gd name="T4" fmla="*/ 4 w 44"/>
                <a:gd name="T5" fmla="*/ 31 h 31"/>
                <a:gd name="T6" fmla="*/ 6 w 44"/>
                <a:gd name="T7" fmla="*/ 27 h 31"/>
                <a:gd name="T8" fmla="*/ 6 w 44"/>
                <a:gd name="T9" fmla="*/ 23 h 31"/>
                <a:gd name="T10" fmla="*/ 8 w 44"/>
                <a:gd name="T11" fmla="*/ 19 h 31"/>
                <a:gd name="T12" fmla="*/ 8 w 44"/>
                <a:gd name="T13" fmla="*/ 15 h 31"/>
                <a:gd name="T14" fmla="*/ 6 w 44"/>
                <a:gd name="T15" fmla="*/ 12 h 31"/>
                <a:gd name="T16" fmla="*/ 4 w 44"/>
                <a:gd name="T17" fmla="*/ 8 h 31"/>
                <a:gd name="T18" fmla="*/ 2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10"/>
                  </a:lnTo>
                  <a:lnTo>
                    <a:pt x="4" y="31"/>
                  </a:lnTo>
                  <a:lnTo>
                    <a:pt x="6" y="27"/>
                  </a:lnTo>
                  <a:lnTo>
                    <a:pt x="6" y="23"/>
                  </a:lnTo>
                  <a:lnTo>
                    <a:pt x="8" y="19"/>
                  </a:lnTo>
                  <a:lnTo>
                    <a:pt x="8" y="15"/>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3" name="Freeform 63"/>
            <p:cNvSpPr/>
            <p:nvPr/>
          </p:nvSpPr>
          <p:spPr bwMode="auto">
            <a:xfrm>
              <a:off x="6856195" y="3810962"/>
              <a:ext cx="34925" cy="22225"/>
            </a:xfrm>
            <a:custGeom>
              <a:avLst/>
              <a:gdLst>
                <a:gd name="T0" fmla="*/ 0 w 42"/>
                <a:gd name="T1" fmla="*/ 0 h 29"/>
                <a:gd name="T2" fmla="*/ 42 w 42"/>
                <a:gd name="T3" fmla="*/ 11 h 29"/>
                <a:gd name="T4" fmla="*/ 2 w 42"/>
                <a:gd name="T5" fmla="*/ 29 h 29"/>
                <a:gd name="T6" fmla="*/ 4 w 42"/>
                <a:gd name="T7" fmla="*/ 27 h 29"/>
                <a:gd name="T8" fmla="*/ 6 w 42"/>
                <a:gd name="T9" fmla="*/ 23 h 29"/>
                <a:gd name="T10" fmla="*/ 6 w 42"/>
                <a:gd name="T11" fmla="*/ 19 h 29"/>
                <a:gd name="T12" fmla="*/ 6 w 42"/>
                <a:gd name="T13" fmla="*/ 13 h 29"/>
                <a:gd name="T14" fmla="*/ 6 w 42"/>
                <a:gd name="T15" fmla="*/ 9 h 29"/>
                <a:gd name="T16" fmla="*/ 4 w 42"/>
                <a:gd name="T17" fmla="*/ 6 h 29"/>
                <a:gd name="T18" fmla="*/ 2 w 42"/>
                <a:gd name="T19" fmla="*/ 2 h 29"/>
                <a:gd name="T20" fmla="*/ 0 w 42"/>
                <a:gd name="T21" fmla="*/ 0 h 29"/>
                <a:gd name="T22" fmla="*/ 0 w 4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extrusionOk="0">
                  <a:moveTo>
                    <a:pt x="0" y="0"/>
                  </a:moveTo>
                  <a:lnTo>
                    <a:pt x="42" y="11"/>
                  </a:lnTo>
                  <a:lnTo>
                    <a:pt x="2" y="29"/>
                  </a:lnTo>
                  <a:lnTo>
                    <a:pt x="4" y="27"/>
                  </a:lnTo>
                  <a:lnTo>
                    <a:pt x="6" y="23"/>
                  </a:lnTo>
                  <a:lnTo>
                    <a:pt x="6" y="19"/>
                  </a:lnTo>
                  <a:lnTo>
                    <a:pt x="6" y="13"/>
                  </a:lnTo>
                  <a:lnTo>
                    <a:pt x="6" y="9"/>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4" name="Freeform 64"/>
            <p:cNvSpPr/>
            <p:nvPr/>
          </p:nvSpPr>
          <p:spPr bwMode="auto">
            <a:xfrm>
              <a:off x="7100670" y="3804612"/>
              <a:ext cx="33338" cy="23813"/>
            </a:xfrm>
            <a:custGeom>
              <a:avLst/>
              <a:gdLst>
                <a:gd name="T0" fmla="*/ 2 w 42"/>
                <a:gd name="T1" fmla="*/ 0 h 31"/>
                <a:gd name="T2" fmla="*/ 42 w 42"/>
                <a:gd name="T3" fmla="*/ 17 h 31"/>
                <a:gd name="T4" fmla="*/ 0 w 42"/>
                <a:gd name="T5" fmla="*/ 31 h 31"/>
                <a:gd name="T6" fmla="*/ 4 w 42"/>
                <a:gd name="T7" fmla="*/ 29 h 31"/>
                <a:gd name="T8" fmla="*/ 4 w 42"/>
                <a:gd name="T9" fmla="*/ 25 h 31"/>
                <a:gd name="T10" fmla="*/ 6 w 42"/>
                <a:gd name="T11" fmla="*/ 19 h 31"/>
                <a:gd name="T12" fmla="*/ 6 w 42"/>
                <a:gd name="T13" fmla="*/ 15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7"/>
                  </a:lnTo>
                  <a:lnTo>
                    <a:pt x="0" y="31"/>
                  </a:lnTo>
                  <a:lnTo>
                    <a:pt x="4" y="29"/>
                  </a:lnTo>
                  <a:lnTo>
                    <a:pt x="4" y="25"/>
                  </a:lnTo>
                  <a:lnTo>
                    <a:pt x="6" y="19"/>
                  </a:lnTo>
                  <a:lnTo>
                    <a:pt x="6" y="15"/>
                  </a:lnTo>
                  <a:lnTo>
                    <a:pt x="6" y="12"/>
                  </a:lnTo>
                  <a:lnTo>
                    <a:pt x="6" y="8"/>
                  </a:lnTo>
                  <a:lnTo>
                    <a:pt x="4"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5" name="Freeform 65"/>
            <p:cNvSpPr/>
            <p:nvPr/>
          </p:nvSpPr>
          <p:spPr bwMode="auto">
            <a:xfrm>
              <a:off x="7626133" y="3847474"/>
              <a:ext cx="34925" cy="23813"/>
            </a:xfrm>
            <a:custGeom>
              <a:avLst/>
              <a:gdLst>
                <a:gd name="T0" fmla="*/ 6 w 45"/>
                <a:gd name="T1" fmla="*/ 0 h 31"/>
                <a:gd name="T2" fmla="*/ 45 w 45"/>
                <a:gd name="T3" fmla="*/ 23 h 31"/>
                <a:gd name="T4" fmla="*/ 0 w 45"/>
                <a:gd name="T5" fmla="*/ 31 h 31"/>
                <a:gd name="T6" fmla="*/ 2 w 45"/>
                <a:gd name="T7" fmla="*/ 29 h 31"/>
                <a:gd name="T8" fmla="*/ 6 w 45"/>
                <a:gd name="T9" fmla="*/ 25 h 31"/>
                <a:gd name="T10" fmla="*/ 6 w 45"/>
                <a:gd name="T11" fmla="*/ 21 h 31"/>
                <a:gd name="T12" fmla="*/ 8 w 45"/>
                <a:gd name="T13" fmla="*/ 17 h 31"/>
                <a:gd name="T14" fmla="*/ 8 w 45"/>
                <a:gd name="T15" fmla="*/ 13 h 31"/>
                <a:gd name="T16" fmla="*/ 8 w 45"/>
                <a:gd name="T17" fmla="*/ 9 h 31"/>
                <a:gd name="T18" fmla="*/ 8 w 45"/>
                <a:gd name="T19" fmla="*/ 4 h 31"/>
                <a:gd name="T20" fmla="*/ 6 w 45"/>
                <a:gd name="T21" fmla="*/ 0 h 31"/>
                <a:gd name="T22" fmla="*/ 6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6" y="0"/>
                  </a:moveTo>
                  <a:lnTo>
                    <a:pt x="45" y="23"/>
                  </a:lnTo>
                  <a:lnTo>
                    <a:pt x="0" y="31"/>
                  </a:lnTo>
                  <a:lnTo>
                    <a:pt x="2" y="29"/>
                  </a:lnTo>
                  <a:lnTo>
                    <a:pt x="6" y="25"/>
                  </a:lnTo>
                  <a:lnTo>
                    <a:pt x="6" y="21"/>
                  </a:lnTo>
                  <a:lnTo>
                    <a:pt x="8" y="17"/>
                  </a:lnTo>
                  <a:lnTo>
                    <a:pt x="8" y="13"/>
                  </a:lnTo>
                  <a:lnTo>
                    <a:pt x="8" y="9"/>
                  </a:lnTo>
                  <a:lnTo>
                    <a:pt x="8" y="4"/>
                  </a:lnTo>
                  <a:lnTo>
                    <a:pt x="6" y="0"/>
                  </a:lnTo>
                  <a:lnTo>
                    <a:pt x="6"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6" name="Freeform 66"/>
            <p:cNvSpPr/>
            <p:nvPr/>
          </p:nvSpPr>
          <p:spPr bwMode="auto">
            <a:xfrm>
              <a:off x="7067333" y="4199899"/>
              <a:ext cx="471488" cy="404813"/>
            </a:xfrm>
            <a:custGeom>
              <a:avLst/>
              <a:gdLst>
                <a:gd name="T0" fmla="*/ 0 w 595"/>
                <a:gd name="T1" fmla="*/ 168 h 511"/>
                <a:gd name="T2" fmla="*/ 2 w 595"/>
                <a:gd name="T3" fmla="*/ 164 h 511"/>
                <a:gd name="T4" fmla="*/ 4 w 595"/>
                <a:gd name="T5" fmla="*/ 160 h 511"/>
                <a:gd name="T6" fmla="*/ 6 w 595"/>
                <a:gd name="T7" fmla="*/ 152 h 511"/>
                <a:gd name="T8" fmla="*/ 11 w 595"/>
                <a:gd name="T9" fmla="*/ 137 h 511"/>
                <a:gd name="T10" fmla="*/ 25 w 595"/>
                <a:gd name="T11" fmla="*/ 114 h 511"/>
                <a:gd name="T12" fmla="*/ 40 w 595"/>
                <a:gd name="T13" fmla="*/ 87 h 511"/>
                <a:gd name="T14" fmla="*/ 61 w 595"/>
                <a:gd name="T15" fmla="*/ 60 h 511"/>
                <a:gd name="T16" fmla="*/ 86 w 595"/>
                <a:gd name="T17" fmla="*/ 37 h 511"/>
                <a:gd name="T18" fmla="*/ 115 w 595"/>
                <a:gd name="T19" fmla="*/ 18 h 511"/>
                <a:gd name="T20" fmla="*/ 132 w 595"/>
                <a:gd name="T21" fmla="*/ 10 h 511"/>
                <a:gd name="T22" fmla="*/ 150 w 595"/>
                <a:gd name="T23" fmla="*/ 6 h 511"/>
                <a:gd name="T24" fmla="*/ 171 w 595"/>
                <a:gd name="T25" fmla="*/ 2 h 511"/>
                <a:gd name="T26" fmla="*/ 215 w 595"/>
                <a:gd name="T27" fmla="*/ 0 h 511"/>
                <a:gd name="T28" fmla="*/ 265 w 595"/>
                <a:gd name="T29" fmla="*/ 4 h 511"/>
                <a:gd name="T30" fmla="*/ 318 w 595"/>
                <a:gd name="T31" fmla="*/ 14 h 511"/>
                <a:gd name="T32" fmla="*/ 368 w 595"/>
                <a:gd name="T33" fmla="*/ 27 h 511"/>
                <a:gd name="T34" fmla="*/ 418 w 595"/>
                <a:gd name="T35" fmla="*/ 45 h 511"/>
                <a:gd name="T36" fmla="*/ 451 w 595"/>
                <a:gd name="T37" fmla="*/ 60 h 511"/>
                <a:gd name="T38" fmla="*/ 470 w 595"/>
                <a:gd name="T39" fmla="*/ 72 h 511"/>
                <a:gd name="T40" fmla="*/ 487 w 595"/>
                <a:gd name="T41" fmla="*/ 85 h 511"/>
                <a:gd name="T42" fmla="*/ 510 w 595"/>
                <a:gd name="T43" fmla="*/ 106 h 511"/>
                <a:gd name="T44" fmla="*/ 535 w 595"/>
                <a:gd name="T45" fmla="*/ 137 h 511"/>
                <a:gd name="T46" fmla="*/ 555 w 595"/>
                <a:gd name="T47" fmla="*/ 166 h 511"/>
                <a:gd name="T48" fmla="*/ 572 w 595"/>
                <a:gd name="T49" fmla="*/ 194 h 511"/>
                <a:gd name="T50" fmla="*/ 583 w 595"/>
                <a:gd name="T51" fmla="*/ 223 h 511"/>
                <a:gd name="T52" fmla="*/ 591 w 595"/>
                <a:gd name="T53" fmla="*/ 250 h 511"/>
                <a:gd name="T54" fmla="*/ 595 w 595"/>
                <a:gd name="T55" fmla="*/ 277 h 511"/>
                <a:gd name="T56" fmla="*/ 595 w 595"/>
                <a:gd name="T57" fmla="*/ 302 h 511"/>
                <a:gd name="T58" fmla="*/ 589 w 595"/>
                <a:gd name="T59" fmla="*/ 327 h 511"/>
                <a:gd name="T60" fmla="*/ 581 w 595"/>
                <a:gd name="T61" fmla="*/ 350 h 511"/>
                <a:gd name="T62" fmla="*/ 570 w 595"/>
                <a:gd name="T63" fmla="*/ 371 h 511"/>
                <a:gd name="T64" fmla="*/ 553 w 595"/>
                <a:gd name="T65" fmla="*/ 392 h 511"/>
                <a:gd name="T66" fmla="*/ 533 w 595"/>
                <a:gd name="T67" fmla="*/ 413 h 511"/>
                <a:gd name="T68" fmla="*/ 509 w 595"/>
                <a:gd name="T69" fmla="*/ 432 h 511"/>
                <a:gd name="T70" fmla="*/ 482 w 595"/>
                <a:gd name="T71" fmla="*/ 450 h 511"/>
                <a:gd name="T72" fmla="*/ 449 w 595"/>
                <a:gd name="T73" fmla="*/ 467 h 511"/>
                <a:gd name="T74" fmla="*/ 405 w 595"/>
                <a:gd name="T75" fmla="*/ 482 h 511"/>
                <a:gd name="T76" fmla="*/ 351 w 595"/>
                <a:gd name="T77" fmla="*/ 498 h 511"/>
                <a:gd name="T78" fmla="*/ 297 w 595"/>
                <a:gd name="T79" fmla="*/ 507 h 511"/>
                <a:gd name="T80" fmla="*/ 257 w 595"/>
                <a:gd name="T81" fmla="*/ 511 h 511"/>
                <a:gd name="T82" fmla="*/ 232 w 595"/>
                <a:gd name="T83" fmla="*/ 511 h 511"/>
                <a:gd name="T84" fmla="*/ 207 w 595"/>
                <a:gd name="T85" fmla="*/ 509 h 511"/>
                <a:gd name="T86" fmla="*/ 182 w 595"/>
                <a:gd name="T87" fmla="*/ 504 h 511"/>
                <a:gd name="T88" fmla="*/ 159 w 595"/>
                <a:gd name="T89" fmla="*/ 498 h 511"/>
                <a:gd name="T90" fmla="*/ 136 w 595"/>
                <a:gd name="T91" fmla="*/ 488 h 511"/>
                <a:gd name="T92" fmla="*/ 115 w 595"/>
                <a:gd name="T93" fmla="*/ 475 h 511"/>
                <a:gd name="T94" fmla="*/ 94 w 595"/>
                <a:gd name="T95" fmla="*/ 457 h 511"/>
                <a:gd name="T96" fmla="*/ 75 w 595"/>
                <a:gd name="T97" fmla="*/ 438 h 511"/>
                <a:gd name="T98" fmla="*/ 55 w 595"/>
                <a:gd name="T99" fmla="*/ 41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5" h="511" extrusionOk="0">
                  <a:moveTo>
                    <a:pt x="0" y="168"/>
                  </a:moveTo>
                  <a:lnTo>
                    <a:pt x="0" y="168"/>
                  </a:lnTo>
                  <a:lnTo>
                    <a:pt x="0" y="166"/>
                  </a:lnTo>
                  <a:lnTo>
                    <a:pt x="2" y="164"/>
                  </a:lnTo>
                  <a:lnTo>
                    <a:pt x="2" y="162"/>
                  </a:lnTo>
                  <a:lnTo>
                    <a:pt x="4" y="160"/>
                  </a:lnTo>
                  <a:lnTo>
                    <a:pt x="4" y="156"/>
                  </a:lnTo>
                  <a:lnTo>
                    <a:pt x="6" y="152"/>
                  </a:lnTo>
                  <a:lnTo>
                    <a:pt x="7" y="148"/>
                  </a:lnTo>
                  <a:lnTo>
                    <a:pt x="11" y="137"/>
                  </a:lnTo>
                  <a:lnTo>
                    <a:pt x="17" y="127"/>
                  </a:lnTo>
                  <a:lnTo>
                    <a:pt x="25" y="114"/>
                  </a:lnTo>
                  <a:lnTo>
                    <a:pt x="30" y="100"/>
                  </a:lnTo>
                  <a:lnTo>
                    <a:pt x="40" y="87"/>
                  </a:lnTo>
                  <a:lnTo>
                    <a:pt x="50" y="73"/>
                  </a:lnTo>
                  <a:lnTo>
                    <a:pt x="61" y="60"/>
                  </a:lnTo>
                  <a:lnTo>
                    <a:pt x="73" y="48"/>
                  </a:lnTo>
                  <a:lnTo>
                    <a:pt x="86" y="37"/>
                  </a:lnTo>
                  <a:lnTo>
                    <a:pt x="100" y="25"/>
                  </a:lnTo>
                  <a:lnTo>
                    <a:pt x="115" y="18"/>
                  </a:lnTo>
                  <a:lnTo>
                    <a:pt x="123" y="14"/>
                  </a:lnTo>
                  <a:lnTo>
                    <a:pt x="132" y="10"/>
                  </a:lnTo>
                  <a:lnTo>
                    <a:pt x="140" y="8"/>
                  </a:lnTo>
                  <a:lnTo>
                    <a:pt x="150" y="6"/>
                  </a:lnTo>
                  <a:lnTo>
                    <a:pt x="159" y="4"/>
                  </a:lnTo>
                  <a:lnTo>
                    <a:pt x="171" y="2"/>
                  </a:lnTo>
                  <a:lnTo>
                    <a:pt x="192" y="0"/>
                  </a:lnTo>
                  <a:lnTo>
                    <a:pt x="215" y="0"/>
                  </a:lnTo>
                  <a:lnTo>
                    <a:pt x="240" y="2"/>
                  </a:lnTo>
                  <a:lnTo>
                    <a:pt x="265" y="4"/>
                  </a:lnTo>
                  <a:lnTo>
                    <a:pt x="292" y="8"/>
                  </a:lnTo>
                  <a:lnTo>
                    <a:pt x="318" y="14"/>
                  </a:lnTo>
                  <a:lnTo>
                    <a:pt x="343" y="20"/>
                  </a:lnTo>
                  <a:lnTo>
                    <a:pt x="368" y="27"/>
                  </a:lnTo>
                  <a:lnTo>
                    <a:pt x="393" y="35"/>
                  </a:lnTo>
                  <a:lnTo>
                    <a:pt x="418" y="45"/>
                  </a:lnTo>
                  <a:lnTo>
                    <a:pt x="439" y="56"/>
                  </a:lnTo>
                  <a:lnTo>
                    <a:pt x="451" y="60"/>
                  </a:lnTo>
                  <a:lnTo>
                    <a:pt x="461" y="66"/>
                  </a:lnTo>
                  <a:lnTo>
                    <a:pt x="470" y="72"/>
                  </a:lnTo>
                  <a:lnTo>
                    <a:pt x="480" y="77"/>
                  </a:lnTo>
                  <a:lnTo>
                    <a:pt x="487" y="85"/>
                  </a:lnTo>
                  <a:lnTo>
                    <a:pt x="495" y="91"/>
                  </a:lnTo>
                  <a:lnTo>
                    <a:pt x="510" y="106"/>
                  </a:lnTo>
                  <a:lnTo>
                    <a:pt x="524" y="121"/>
                  </a:lnTo>
                  <a:lnTo>
                    <a:pt x="535" y="137"/>
                  </a:lnTo>
                  <a:lnTo>
                    <a:pt x="545" y="152"/>
                  </a:lnTo>
                  <a:lnTo>
                    <a:pt x="555" y="166"/>
                  </a:lnTo>
                  <a:lnTo>
                    <a:pt x="564" y="181"/>
                  </a:lnTo>
                  <a:lnTo>
                    <a:pt x="572" y="194"/>
                  </a:lnTo>
                  <a:lnTo>
                    <a:pt x="578" y="210"/>
                  </a:lnTo>
                  <a:lnTo>
                    <a:pt x="583" y="223"/>
                  </a:lnTo>
                  <a:lnTo>
                    <a:pt x="587" y="237"/>
                  </a:lnTo>
                  <a:lnTo>
                    <a:pt x="591" y="250"/>
                  </a:lnTo>
                  <a:lnTo>
                    <a:pt x="593" y="264"/>
                  </a:lnTo>
                  <a:lnTo>
                    <a:pt x="595" y="277"/>
                  </a:lnTo>
                  <a:lnTo>
                    <a:pt x="595" y="288"/>
                  </a:lnTo>
                  <a:lnTo>
                    <a:pt x="595" y="302"/>
                  </a:lnTo>
                  <a:lnTo>
                    <a:pt x="593" y="313"/>
                  </a:lnTo>
                  <a:lnTo>
                    <a:pt x="589" y="327"/>
                  </a:lnTo>
                  <a:lnTo>
                    <a:pt x="585" y="338"/>
                  </a:lnTo>
                  <a:lnTo>
                    <a:pt x="581" y="350"/>
                  </a:lnTo>
                  <a:lnTo>
                    <a:pt x="576" y="361"/>
                  </a:lnTo>
                  <a:lnTo>
                    <a:pt x="570" y="371"/>
                  </a:lnTo>
                  <a:lnTo>
                    <a:pt x="562" y="383"/>
                  </a:lnTo>
                  <a:lnTo>
                    <a:pt x="553" y="392"/>
                  </a:lnTo>
                  <a:lnTo>
                    <a:pt x="543" y="404"/>
                  </a:lnTo>
                  <a:lnTo>
                    <a:pt x="533" y="413"/>
                  </a:lnTo>
                  <a:lnTo>
                    <a:pt x="522" y="423"/>
                  </a:lnTo>
                  <a:lnTo>
                    <a:pt x="509" y="432"/>
                  </a:lnTo>
                  <a:lnTo>
                    <a:pt x="495" y="442"/>
                  </a:lnTo>
                  <a:lnTo>
                    <a:pt x="482" y="450"/>
                  </a:lnTo>
                  <a:lnTo>
                    <a:pt x="466" y="459"/>
                  </a:lnTo>
                  <a:lnTo>
                    <a:pt x="449" y="467"/>
                  </a:lnTo>
                  <a:lnTo>
                    <a:pt x="432" y="475"/>
                  </a:lnTo>
                  <a:lnTo>
                    <a:pt x="405" y="482"/>
                  </a:lnTo>
                  <a:lnTo>
                    <a:pt x="378" y="490"/>
                  </a:lnTo>
                  <a:lnTo>
                    <a:pt x="351" y="498"/>
                  </a:lnTo>
                  <a:lnTo>
                    <a:pt x="324" y="504"/>
                  </a:lnTo>
                  <a:lnTo>
                    <a:pt x="297" y="507"/>
                  </a:lnTo>
                  <a:lnTo>
                    <a:pt x="270" y="509"/>
                  </a:lnTo>
                  <a:lnTo>
                    <a:pt x="257" y="511"/>
                  </a:lnTo>
                  <a:lnTo>
                    <a:pt x="244" y="511"/>
                  </a:lnTo>
                  <a:lnTo>
                    <a:pt x="232" y="511"/>
                  </a:lnTo>
                  <a:lnTo>
                    <a:pt x="219" y="509"/>
                  </a:lnTo>
                  <a:lnTo>
                    <a:pt x="207" y="509"/>
                  </a:lnTo>
                  <a:lnTo>
                    <a:pt x="194" y="507"/>
                  </a:lnTo>
                  <a:lnTo>
                    <a:pt x="182" y="504"/>
                  </a:lnTo>
                  <a:lnTo>
                    <a:pt x="171" y="502"/>
                  </a:lnTo>
                  <a:lnTo>
                    <a:pt x="159" y="498"/>
                  </a:lnTo>
                  <a:lnTo>
                    <a:pt x="148" y="492"/>
                  </a:lnTo>
                  <a:lnTo>
                    <a:pt x="136" y="488"/>
                  </a:lnTo>
                  <a:lnTo>
                    <a:pt x="125" y="481"/>
                  </a:lnTo>
                  <a:lnTo>
                    <a:pt x="115" y="475"/>
                  </a:lnTo>
                  <a:lnTo>
                    <a:pt x="103" y="467"/>
                  </a:lnTo>
                  <a:lnTo>
                    <a:pt x="94" y="457"/>
                  </a:lnTo>
                  <a:lnTo>
                    <a:pt x="84" y="448"/>
                  </a:lnTo>
                  <a:lnTo>
                    <a:pt x="75" y="438"/>
                  </a:lnTo>
                  <a:lnTo>
                    <a:pt x="65" y="427"/>
                  </a:lnTo>
                  <a:lnTo>
                    <a:pt x="55" y="415"/>
                  </a:lnTo>
                  <a:lnTo>
                    <a:pt x="48" y="40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7" name="Freeform 67"/>
            <p:cNvSpPr/>
            <p:nvPr/>
          </p:nvSpPr>
          <p:spPr bwMode="auto">
            <a:xfrm>
              <a:off x="7141945" y="4204662"/>
              <a:ext cx="36513" cy="22225"/>
            </a:xfrm>
            <a:custGeom>
              <a:avLst/>
              <a:gdLst>
                <a:gd name="T0" fmla="*/ 0 w 46"/>
                <a:gd name="T1" fmla="*/ 0 h 29"/>
                <a:gd name="T2" fmla="*/ 46 w 46"/>
                <a:gd name="T3" fmla="*/ 2 h 29"/>
                <a:gd name="T4" fmla="*/ 11 w 46"/>
                <a:gd name="T5" fmla="*/ 29 h 29"/>
                <a:gd name="T6" fmla="*/ 11 w 46"/>
                <a:gd name="T7" fmla="*/ 25 h 29"/>
                <a:gd name="T8" fmla="*/ 11 w 46"/>
                <a:gd name="T9" fmla="*/ 21 h 29"/>
                <a:gd name="T10" fmla="*/ 11 w 46"/>
                <a:gd name="T11" fmla="*/ 17 h 29"/>
                <a:gd name="T12" fmla="*/ 9 w 46"/>
                <a:gd name="T13" fmla="*/ 14 h 29"/>
                <a:gd name="T14" fmla="*/ 9 w 46"/>
                <a:gd name="T15" fmla="*/ 10 h 29"/>
                <a:gd name="T16" fmla="*/ 6 w 46"/>
                <a:gd name="T17" fmla="*/ 6 h 29"/>
                <a:gd name="T18" fmla="*/ 4 w 46"/>
                <a:gd name="T19" fmla="*/ 4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2"/>
                  </a:lnTo>
                  <a:lnTo>
                    <a:pt x="11" y="29"/>
                  </a:lnTo>
                  <a:lnTo>
                    <a:pt x="11" y="25"/>
                  </a:lnTo>
                  <a:lnTo>
                    <a:pt x="11" y="21"/>
                  </a:lnTo>
                  <a:lnTo>
                    <a:pt x="11" y="17"/>
                  </a:lnTo>
                  <a:lnTo>
                    <a:pt x="9" y="14"/>
                  </a:lnTo>
                  <a:lnTo>
                    <a:pt x="9" y="10"/>
                  </a:lnTo>
                  <a:lnTo>
                    <a:pt x="6"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8" name="Freeform 68"/>
            <p:cNvSpPr/>
            <p:nvPr/>
          </p:nvSpPr>
          <p:spPr bwMode="auto">
            <a:xfrm>
              <a:off x="7432458" y="4244349"/>
              <a:ext cx="33338" cy="31750"/>
            </a:xfrm>
            <a:custGeom>
              <a:avLst/>
              <a:gdLst>
                <a:gd name="T0" fmla="*/ 21 w 42"/>
                <a:gd name="T1" fmla="*/ 0 h 40"/>
                <a:gd name="T2" fmla="*/ 42 w 42"/>
                <a:gd name="T3" fmla="*/ 40 h 40"/>
                <a:gd name="T4" fmla="*/ 0 w 42"/>
                <a:gd name="T5" fmla="*/ 23 h 40"/>
                <a:gd name="T6" fmla="*/ 3 w 42"/>
                <a:gd name="T7" fmla="*/ 21 h 40"/>
                <a:gd name="T8" fmla="*/ 7 w 42"/>
                <a:gd name="T9" fmla="*/ 19 h 40"/>
                <a:gd name="T10" fmla="*/ 11 w 42"/>
                <a:gd name="T11" fmla="*/ 17 h 40"/>
                <a:gd name="T12" fmla="*/ 15 w 42"/>
                <a:gd name="T13" fmla="*/ 16 h 40"/>
                <a:gd name="T14" fmla="*/ 17 w 42"/>
                <a:gd name="T15" fmla="*/ 12 h 40"/>
                <a:gd name="T16" fmla="*/ 19 w 42"/>
                <a:gd name="T17" fmla="*/ 8 h 40"/>
                <a:gd name="T18" fmla="*/ 21 w 42"/>
                <a:gd name="T19" fmla="*/ 4 h 40"/>
                <a:gd name="T20" fmla="*/ 21 w 42"/>
                <a:gd name="T21" fmla="*/ 0 h 40"/>
                <a:gd name="T22" fmla="*/ 21 w 42"/>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0" extrusionOk="0">
                  <a:moveTo>
                    <a:pt x="21" y="0"/>
                  </a:moveTo>
                  <a:lnTo>
                    <a:pt x="42" y="40"/>
                  </a:lnTo>
                  <a:lnTo>
                    <a:pt x="0" y="23"/>
                  </a:lnTo>
                  <a:lnTo>
                    <a:pt x="3" y="21"/>
                  </a:lnTo>
                  <a:lnTo>
                    <a:pt x="7" y="19"/>
                  </a:lnTo>
                  <a:lnTo>
                    <a:pt x="11" y="17"/>
                  </a:lnTo>
                  <a:lnTo>
                    <a:pt x="15" y="16"/>
                  </a:lnTo>
                  <a:lnTo>
                    <a:pt x="17" y="12"/>
                  </a:lnTo>
                  <a:lnTo>
                    <a:pt x="19" y="8"/>
                  </a:lnTo>
                  <a:lnTo>
                    <a:pt x="21" y="4"/>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9" name="Freeform 69"/>
            <p:cNvSpPr/>
            <p:nvPr/>
          </p:nvSpPr>
          <p:spPr bwMode="auto">
            <a:xfrm>
              <a:off x="7403883" y="4555499"/>
              <a:ext cx="34925" cy="23813"/>
            </a:xfrm>
            <a:custGeom>
              <a:avLst/>
              <a:gdLst>
                <a:gd name="T0" fmla="*/ 44 w 44"/>
                <a:gd name="T1" fmla="*/ 29 h 29"/>
                <a:gd name="T2" fmla="*/ 0 w 44"/>
                <a:gd name="T3" fmla="*/ 29 h 29"/>
                <a:gd name="T4" fmla="*/ 35 w 44"/>
                <a:gd name="T5" fmla="*/ 0 h 29"/>
                <a:gd name="T6" fmla="*/ 33 w 44"/>
                <a:gd name="T7" fmla="*/ 4 h 29"/>
                <a:gd name="T8" fmla="*/ 33 w 44"/>
                <a:gd name="T9" fmla="*/ 7 h 29"/>
                <a:gd name="T10" fmla="*/ 33 w 44"/>
                <a:gd name="T11" fmla="*/ 11 h 29"/>
                <a:gd name="T12" fmla="*/ 35 w 44"/>
                <a:gd name="T13" fmla="*/ 15 h 29"/>
                <a:gd name="T14" fmla="*/ 37 w 44"/>
                <a:gd name="T15" fmla="*/ 19 h 29"/>
                <a:gd name="T16" fmla="*/ 38 w 44"/>
                <a:gd name="T17" fmla="*/ 23 h 29"/>
                <a:gd name="T18" fmla="*/ 42 w 44"/>
                <a:gd name="T19" fmla="*/ 25 h 29"/>
                <a:gd name="T20" fmla="*/ 44 w 44"/>
                <a:gd name="T21" fmla="*/ 29 h 29"/>
                <a:gd name="T22" fmla="*/ 44 w 44"/>
                <a:gd name="T2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44" y="29"/>
                  </a:moveTo>
                  <a:lnTo>
                    <a:pt x="0" y="29"/>
                  </a:lnTo>
                  <a:lnTo>
                    <a:pt x="35" y="0"/>
                  </a:lnTo>
                  <a:lnTo>
                    <a:pt x="33" y="4"/>
                  </a:lnTo>
                  <a:lnTo>
                    <a:pt x="33" y="7"/>
                  </a:lnTo>
                  <a:lnTo>
                    <a:pt x="33" y="11"/>
                  </a:lnTo>
                  <a:lnTo>
                    <a:pt x="35" y="15"/>
                  </a:lnTo>
                  <a:lnTo>
                    <a:pt x="37" y="19"/>
                  </a:lnTo>
                  <a:lnTo>
                    <a:pt x="38" y="23"/>
                  </a:lnTo>
                  <a:lnTo>
                    <a:pt x="42" y="25"/>
                  </a:lnTo>
                  <a:lnTo>
                    <a:pt x="44" y="29"/>
                  </a:lnTo>
                  <a:lnTo>
                    <a:pt x="44" y="2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0" name="Freeform 70"/>
            <p:cNvSpPr/>
            <p:nvPr/>
          </p:nvSpPr>
          <p:spPr bwMode="auto">
            <a:xfrm>
              <a:off x="7102258" y="4512637"/>
              <a:ext cx="26988" cy="34925"/>
            </a:xfrm>
            <a:custGeom>
              <a:avLst/>
              <a:gdLst>
                <a:gd name="T0" fmla="*/ 8 w 34"/>
                <a:gd name="T1" fmla="*/ 44 h 44"/>
                <a:gd name="T2" fmla="*/ 0 w 34"/>
                <a:gd name="T3" fmla="*/ 0 h 44"/>
                <a:gd name="T4" fmla="*/ 34 w 34"/>
                <a:gd name="T5" fmla="*/ 29 h 44"/>
                <a:gd name="T6" fmla="*/ 31 w 34"/>
                <a:gd name="T7" fmla="*/ 29 h 44"/>
                <a:gd name="T8" fmla="*/ 27 w 34"/>
                <a:gd name="T9" fmla="*/ 29 h 44"/>
                <a:gd name="T10" fmla="*/ 23 w 34"/>
                <a:gd name="T11" fmla="*/ 31 h 44"/>
                <a:gd name="T12" fmla="*/ 19 w 34"/>
                <a:gd name="T13" fmla="*/ 33 h 44"/>
                <a:gd name="T14" fmla="*/ 15 w 34"/>
                <a:gd name="T15" fmla="*/ 35 h 44"/>
                <a:gd name="T16" fmla="*/ 11 w 34"/>
                <a:gd name="T17" fmla="*/ 37 h 44"/>
                <a:gd name="T18" fmla="*/ 10 w 34"/>
                <a:gd name="T19" fmla="*/ 40 h 44"/>
                <a:gd name="T20" fmla="*/ 8 w 34"/>
                <a:gd name="T21" fmla="*/ 44 h 44"/>
                <a:gd name="T22" fmla="*/ 8 w 34"/>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4" extrusionOk="0">
                  <a:moveTo>
                    <a:pt x="8" y="44"/>
                  </a:moveTo>
                  <a:lnTo>
                    <a:pt x="0" y="0"/>
                  </a:lnTo>
                  <a:lnTo>
                    <a:pt x="34" y="29"/>
                  </a:lnTo>
                  <a:lnTo>
                    <a:pt x="31" y="29"/>
                  </a:lnTo>
                  <a:lnTo>
                    <a:pt x="27" y="29"/>
                  </a:lnTo>
                  <a:lnTo>
                    <a:pt x="23" y="31"/>
                  </a:lnTo>
                  <a:lnTo>
                    <a:pt x="19" y="33"/>
                  </a:lnTo>
                  <a:lnTo>
                    <a:pt x="15" y="35"/>
                  </a:lnTo>
                  <a:lnTo>
                    <a:pt x="11" y="37"/>
                  </a:lnTo>
                  <a:lnTo>
                    <a:pt x="10" y="40"/>
                  </a:lnTo>
                  <a:lnTo>
                    <a:pt x="8" y="44"/>
                  </a:lnTo>
                  <a:lnTo>
                    <a:pt x="8" y="4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1" name="Freeform 71"/>
            <p:cNvSpPr/>
            <p:nvPr/>
          </p:nvSpPr>
          <p:spPr bwMode="auto">
            <a:xfrm>
              <a:off x="6605370" y="4415799"/>
              <a:ext cx="152400" cy="166687"/>
            </a:xfrm>
            <a:custGeom>
              <a:avLst/>
              <a:gdLst>
                <a:gd name="T0" fmla="*/ 0 w 192"/>
                <a:gd name="T1" fmla="*/ 110 h 209"/>
                <a:gd name="T2" fmla="*/ 0 w 192"/>
                <a:gd name="T3" fmla="*/ 110 h 209"/>
                <a:gd name="T4" fmla="*/ 0 w 192"/>
                <a:gd name="T5" fmla="*/ 108 h 209"/>
                <a:gd name="T6" fmla="*/ 0 w 192"/>
                <a:gd name="T7" fmla="*/ 108 h 209"/>
                <a:gd name="T8" fmla="*/ 0 w 192"/>
                <a:gd name="T9" fmla="*/ 106 h 209"/>
                <a:gd name="T10" fmla="*/ 2 w 192"/>
                <a:gd name="T11" fmla="*/ 100 h 209"/>
                <a:gd name="T12" fmla="*/ 6 w 192"/>
                <a:gd name="T13" fmla="*/ 94 h 209"/>
                <a:gd name="T14" fmla="*/ 8 w 192"/>
                <a:gd name="T15" fmla="*/ 87 h 209"/>
                <a:gd name="T16" fmla="*/ 12 w 192"/>
                <a:gd name="T17" fmla="*/ 79 h 209"/>
                <a:gd name="T18" fmla="*/ 17 w 192"/>
                <a:gd name="T19" fmla="*/ 69 h 209"/>
                <a:gd name="T20" fmla="*/ 21 w 192"/>
                <a:gd name="T21" fmla="*/ 62 h 209"/>
                <a:gd name="T22" fmla="*/ 33 w 192"/>
                <a:gd name="T23" fmla="*/ 42 h 209"/>
                <a:gd name="T24" fmla="*/ 38 w 192"/>
                <a:gd name="T25" fmla="*/ 33 h 209"/>
                <a:gd name="T26" fmla="*/ 44 w 192"/>
                <a:gd name="T27" fmla="*/ 25 h 209"/>
                <a:gd name="T28" fmla="*/ 50 w 192"/>
                <a:gd name="T29" fmla="*/ 17 h 209"/>
                <a:gd name="T30" fmla="*/ 56 w 192"/>
                <a:gd name="T31" fmla="*/ 12 h 209"/>
                <a:gd name="T32" fmla="*/ 63 w 192"/>
                <a:gd name="T33" fmla="*/ 6 h 209"/>
                <a:gd name="T34" fmla="*/ 69 w 192"/>
                <a:gd name="T35" fmla="*/ 4 h 209"/>
                <a:gd name="T36" fmla="*/ 77 w 192"/>
                <a:gd name="T37" fmla="*/ 2 h 209"/>
                <a:gd name="T38" fmla="*/ 85 w 192"/>
                <a:gd name="T39" fmla="*/ 0 h 209"/>
                <a:gd name="T40" fmla="*/ 92 w 192"/>
                <a:gd name="T41" fmla="*/ 0 h 209"/>
                <a:gd name="T42" fmla="*/ 100 w 192"/>
                <a:gd name="T43" fmla="*/ 0 h 209"/>
                <a:gd name="T44" fmla="*/ 108 w 192"/>
                <a:gd name="T45" fmla="*/ 2 h 209"/>
                <a:gd name="T46" fmla="*/ 113 w 192"/>
                <a:gd name="T47" fmla="*/ 2 h 209"/>
                <a:gd name="T48" fmla="*/ 121 w 192"/>
                <a:gd name="T49" fmla="*/ 6 h 209"/>
                <a:gd name="T50" fmla="*/ 127 w 192"/>
                <a:gd name="T51" fmla="*/ 8 h 209"/>
                <a:gd name="T52" fmla="*/ 133 w 192"/>
                <a:gd name="T53" fmla="*/ 10 h 209"/>
                <a:gd name="T54" fmla="*/ 138 w 192"/>
                <a:gd name="T55" fmla="*/ 14 h 209"/>
                <a:gd name="T56" fmla="*/ 150 w 192"/>
                <a:gd name="T57" fmla="*/ 23 h 209"/>
                <a:gd name="T58" fmla="*/ 159 w 192"/>
                <a:gd name="T59" fmla="*/ 33 h 209"/>
                <a:gd name="T60" fmla="*/ 169 w 192"/>
                <a:gd name="T61" fmla="*/ 44 h 209"/>
                <a:gd name="T62" fmla="*/ 177 w 192"/>
                <a:gd name="T63" fmla="*/ 56 h 209"/>
                <a:gd name="T64" fmla="*/ 182 w 192"/>
                <a:gd name="T65" fmla="*/ 69 h 209"/>
                <a:gd name="T66" fmla="*/ 188 w 192"/>
                <a:gd name="T67" fmla="*/ 83 h 209"/>
                <a:gd name="T68" fmla="*/ 190 w 192"/>
                <a:gd name="T69" fmla="*/ 96 h 209"/>
                <a:gd name="T70" fmla="*/ 192 w 192"/>
                <a:gd name="T71" fmla="*/ 111 h 209"/>
                <a:gd name="T72" fmla="*/ 192 w 192"/>
                <a:gd name="T73" fmla="*/ 125 h 209"/>
                <a:gd name="T74" fmla="*/ 192 w 192"/>
                <a:gd name="T75" fmla="*/ 138 h 209"/>
                <a:gd name="T76" fmla="*/ 188 w 192"/>
                <a:gd name="T77" fmla="*/ 152 h 209"/>
                <a:gd name="T78" fmla="*/ 181 w 192"/>
                <a:gd name="T79" fmla="*/ 161 h 209"/>
                <a:gd name="T80" fmla="*/ 175 w 192"/>
                <a:gd name="T81" fmla="*/ 171 h 209"/>
                <a:gd name="T82" fmla="*/ 167 w 192"/>
                <a:gd name="T83" fmla="*/ 179 h 209"/>
                <a:gd name="T84" fmla="*/ 157 w 192"/>
                <a:gd name="T85" fmla="*/ 186 h 209"/>
                <a:gd name="T86" fmla="*/ 148 w 192"/>
                <a:gd name="T87" fmla="*/ 192 h 209"/>
                <a:gd name="T88" fmla="*/ 138 w 192"/>
                <a:gd name="T89" fmla="*/ 196 h 209"/>
                <a:gd name="T90" fmla="*/ 129 w 192"/>
                <a:gd name="T91" fmla="*/ 202 h 209"/>
                <a:gd name="T92" fmla="*/ 117 w 192"/>
                <a:gd name="T93" fmla="*/ 204 h 209"/>
                <a:gd name="T94" fmla="*/ 108 w 192"/>
                <a:gd name="T95" fmla="*/ 208 h 209"/>
                <a:gd name="T96" fmla="*/ 96 w 192"/>
                <a:gd name="T97" fmla="*/ 209 h 209"/>
                <a:gd name="T98" fmla="*/ 85 w 192"/>
                <a:gd name="T99" fmla="*/ 209 h 209"/>
                <a:gd name="T100" fmla="*/ 73 w 192"/>
                <a:gd name="T101" fmla="*/ 209 h 209"/>
                <a:gd name="T102" fmla="*/ 61 w 192"/>
                <a:gd name="T103" fmla="*/ 209 h 209"/>
                <a:gd name="T104" fmla="*/ 50 w 192"/>
                <a:gd name="T105" fmla="*/ 209 h 209"/>
                <a:gd name="T106" fmla="*/ 40 w 192"/>
                <a:gd name="T107" fmla="*/ 208 h 209"/>
                <a:gd name="T108" fmla="*/ 29 w 192"/>
                <a:gd name="T109"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9" extrusionOk="0">
                  <a:moveTo>
                    <a:pt x="0" y="110"/>
                  </a:moveTo>
                  <a:lnTo>
                    <a:pt x="0" y="110"/>
                  </a:lnTo>
                  <a:lnTo>
                    <a:pt x="0" y="108"/>
                  </a:lnTo>
                  <a:lnTo>
                    <a:pt x="0" y="108"/>
                  </a:lnTo>
                  <a:lnTo>
                    <a:pt x="0" y="106"/>
                  </a:lnTo>
                  <a:lnTo>
                    <a:pt x="2" y="100"/>
                  </a:lnTo>
                  <a:lnTo>
                    <a:pt x="6" y="94"/>
                  </a:lnTo>
                  <a:lnTo>
                    <a:pt x="8" y="87"/>
                  </a:lnTo>
                  <a:lnTo>
                    <a:pt x="12" y="79"/>
                  </a:lnTo>
                  <a:lnTo>
                    <a:pt x="17" y="69"/>
                  </a:lnTo>
                  <a:lnTo>
                    <a:pt x="21" y="62"/>
                  </a:lnTo>
                  <a:lnTo>
                    <a:pt x="33" y="42"/>
                  </a:lnTo>
                  <a:lnTo>
                    <a:pt x="38" y="33"/>
                  </a:lnTo>
                  <a:lnTo>
                    <a:pt x="44" y="25"/>
                  </a:lnTo>
                  <a:lnTo>
                    <a:pt x="50" y="17"/>
                  </a:lnTo>
                  <a:lnTo>
                    <a:pt x="56" y="12"/>
                  </a:lnTo>
                  <a:lnTo>
                    <a:pt x="63" y="6"/>
                  </a:lnTo>
                  <a:lnTo>
                    <a:pt x="69" y="4"/>
                  </a:lnTo>
                  <a:lnTo>
                    <a:pt x="77" y="2"/>
                  </a:lnTo>
                  <a:lnTo>
                    <a:pt x="85" y="0"/>
                  </a:lnTo>
                  <a:lnTo>
                    <a:pt x="92" y="0"/>
                  </a:lnTo>
                  <a:lnTo>
                    <a:pt x="100" y="0"/>
                  </a:lnTo>
                  <a:lnTo>
                    <a:pt x="108" y="2"/>
                  </a:lnTo>
                  <a:lnTo>
                    <a:pt x="113" y="2"/>
                  </a:lnTo>
                  <a:lnTo>
                    <a:pt x="121" y="6"/>
                  </a:lnTo>
                  <a:lnTo>
                    <a:pt x="127" y="8"/>
                  </a:lnTo>
                  <a:lnTo>
                    <a:pt x="133" y="10"/>
                  </a:lnTo>
                  <a:lnTo>
                    <a:pt x="138" y="14"/>
                  </a:lnTo>
                  <a:lnTo>
                    <a:pt x="150" y="23"/>
                  </a:lnTo>
                  <a:lnTo>
                    <a:pt x="159" y="33"/>
                  </a:lnTo>
                  <a:lnTo>
                    <a:pt x="169" y="44"/>
                  </a:lnTo>
                  <a:lnTo>
                    <a:pt x="177" y="56"/>
                  </a:lnTo>
                  <a:lnTo>
                    <a:pt x="182" y="69"/>
                  </a:lnTo>
                  <a:lnTo>
                    <a:pt x="188" y="83"/>
                  </a:lnTo>
                  <a:lnTo>
                    <a:pt x="190" y="96"/>
                  </a:lnTo>
                  <a:lnTo>
                    <a:pt x="192" y="111"/>
                  </a:lnTo>
                  <a:lnTo>
                    <a:pt x="192" y="125"/>
                  </a:lnTo>
                  <a:lnTo>
                    <a:pt x="192" y="138"/>
                  </a:lnTo>
                  <a:lnTo>
                    <a:pt x="188" y="152"/>
                  </a:lnTo>
                  <a:lnTo>
                    <a:pt x="181" y="161"/>
                  </a:lnTo>
                  <a:lnTo>
                    <a:pt x="175" y="171"/>
                  </a:lnTo>
                  <a:lnTo>
                    <a:pt x="167" y="179"/>
                  </a:lnTo>
                  <a:lnTo>
                    <a:pt x="157" y="186"/>
                  </a:lnTo>
                  <a:lnTo>
                    <a:pt x="148" y="192"/>
                  </a:lnTo>
                  <a:lnTo>
                    <a:pt x="138" y="196"/>
                  </a:lnTo>
                  <a:lnTo>
                    <a:pt x="129" y="202"/>
                  </a:lnTo>
                  <a:lnTo>
                    <a:pt x="117" y="204"/>
                  </a:lnTo>
                  <a:lnTo>
                    <a:pt x="108" y="208"/>
                  </a:lnTo>
                  <a:lnTo>
                    <a:pt x="96" y="209"/>
                  </a:lnTo>
                  <a:lnTo>
                    <a:pt x="85" y="209"/>
                  </a:lnTo>
                  <a:lnTo>
                    <a:pt x="73" y="209"/>
                  </a:lnTo>
                  <a:lnTo>
                    <a:pt x="61" y="209"/>
                  </a:lnTo>
                  <a:lnTo>
                    <a:pt x="50" y="209"/>
                  </a:lnTo>
                  <a:lnTo>
                    <a:pt x="40" y="208"/>
                  </a:lnTo>
                  <a:lnTo>
                    <a:pt x="29" y="206"/>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2" name="Freeform 72"/>
            <p:cNvSpPr/>
            <p:nvPr/>
          </p:nvSpPr>
          <p:spPr bwMode="auto">
            <a:xfrm>
              <a:off x="6630770" y="4414212"/>
              <a:ext cx="34925" cy="23813"/>
            </a:xfrm>
            <a:custGeom>
              <a:avLst/>
              <a:gdLst>
                <a:gd name="T0" fmla="*/ 0 w 44"/>
                <a:gd name="T1" fmla="*/ 0 h 31"/>
                <a:gd name="T2" fmla="*/ 44 w 44"/>
                <a:gd name="T3" fmla="*/ 2 h 31"/>
                <a:gd name="T4" fmla="*/ 9 w 44"/>
                <a:gd name="T5" fmla="*/ 31 h 31"/>
                <a:gd name="T6" fmla="*/ 11 w 44"/>
                <a:gd name="T7" fmla="*/ 27 h 31"/>
                <a:gd name="T8" fmla="*/ 11 w 44"/>
                <a:gd name="T9" fmla="*/ 21 h 31"/>
                <a:gd name="T10" fmla="*/ 11 w 44"/>
                <a:gd name="T11" fmla="*/ 17 h 31"/>
                <a:gd name="T12" fmla="*/ 9 w 44"/>
                <a:gd name="T13" fmla="*/ 14 h 31"/>
                <a:gd name="T14" fmla="*/ 7 w 44"/>
                <a:gd name="T15" fmla="*/ 10 h 31"/>
                <a:gd name="T16" fmla="*/ 5 w 44"/>
                <a:gd name="T17" fmla="*/ 6 h 31"/>
                <a:gd name="T18" fmla="*/ 4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2"/>
                  </a:lnTo>
                  <a:lnTo>
                    <a:pt x="9" y="31"/>
                  </a:lnTo>
                  <a:lnTo>
                    <a:pt x="11" y="27"/>
                  </a:lnTo>
                  <a:lnTo>
                    <a:pt x="11" y="21"/>
                  </a:lnTo>
                  <a:lnTo>
                    <a:pt x="11" y="17"/>
                  </a:lnTo>
                  <a:lnTo>
                    <a:pt x="9" y="14"/>
                  </a:lnTo>
                  <a:lnTo>
                    <a:pt x="7" y="10"/>
                  </a:lnTo>
                  <a:lnTo>
                    <a:pt x="5"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3" name="Freeform 73"/>
            <p:cNvSpPr/>
            <p:nvPr/>
          </p:nvSpPr>
          <p:spPr bwMode="auto">
            <a:xfrm>
              <a:off x="6751420" y="4506287"/>
              <a:ext cx="25400" cy="36513"/>
            </a:xfrm>
            <a:custGeom>
              <a:avLst/>
              <a:gdLst>
                <a:gd name="T0" fmla="*/ 33 w 33"/>
                <a:gd name="T1" fmla="*/ 14 h 46"/>
                <a:gd name="T2" fmla="*/ 0 w 33"/>
                <a:gd name="T3" fmla="*/ 46 h 46"/>
                <a:gd name="T4" fmla="*/ 4 w 33"/>
                <a:gd name="T5" fmla="*/ 0 h 46"/>
                <a:gd name="T6" fmla="*/ 6 w 33"/>
                <a:gd name="T7" fmla="*/ 4 h 46"/>
                <a:gd name="T8" fmla="*/ 10 w 33"/>
                <a:gd name="T9" fmla="*/ 8 h 46"/>
                <a:gd name="T10" fmla="*/ 12 w 33"/>
                <a:gd name="T11" fmla="*/ 10 h 46"/>
                <a:gd name="T12" fmla="*/ 16 w 33"/>
                <a:gd name="T13" fmla="*/ 12 h 46"/>
                <a:gd name="T14" fmla="*/ 20 w 33"/>
                <a:gd name="T15" fmla="*/ 14 h 46"/>
                <a:gd name="T16" fmla="*/ 23 w 33"/>
                <a:gd name="T17" fmla="*/ 14 h 46"/>
                <a:gd name="T18" fmla="*/ 27 w 33"/>
                <a:gd name="T19" fmla="*/ 14 h 46"/>
                <a:gd name="T20" fmla="*/ 33 w 33"/>
                <a:gd name="T21" fmla="*/ 14 h 46"/>
                <a:gd name="T22" fmla="*/ 33 w 33"/>
                <a:gd name="T23"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6" extrusionOk="0">
                  <a:moveTo>
                    <a:pt x="33" y="14"/>
                  </a:moveTo>
                  <a:lnTo>
                    <a:pt x="0" y="46"/>
                  </a:lnTo>
                  <a:lnTo>
                    <a:pt x="4" y="0"/>
                  </a:lnTo>
                  <a:lnTo>
                    <a:pt x="6" y="4"/>
                  </a:lnTo>
                  <a:lnTo>
                    <a:pt x="10" y="8"/>
                  </a:lnTo>
                  <a:lnTo>
                    <a:pt x="12" y="10"/>
                  </a:lnTo>
                  <a:lnTo>
                    <a:pt x="16" y="12"/>
                  </a:lnTo>
                  <a:lnTo>
                    <a:pt x="20" y="14"/>
                  </a:lnTo>
                  <a:lnTo>
                    <a:pt x="23" y="14"/>
                  </a:lnTo>
                  <a:lnTo>
                    <a:pt x="27" y="14"/>
                  </a:lnTo>
                  <a:lnTo>
                    <a:pt x="33" y="14"/>
                  </a:lnTo>
                  <a:lnTo>
                    <a:pt x="33"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4" name="Freeform 74"/>
            <p:cNvSpPr/>
            <p:nvPr/>
          </p:nvSpPr>
          <p:spPr bwMode="auto">
            <a:xfrm>
              <a:off x="6621245" y="4571374"/>
              <a:ext cx="34925" cy="23813"/>
            </a:xfrm>
            <a:custGeom>
              <a:avLst/>
              <a:gdLst>
                <a:gd name="T0" fmla="*/ 39 w 44"/>
                <a:gd name="T1" fmla="*/ 31 h 31"/>
                <a:gd name="T2" fmla="*/ 0 w 44"/>
                <a:gd name="T3" fmla="*/ 8 h 31"/>
                <a:gd name="T4" fmla="*/ 44 w 44"/>
                <a:gd name="T5" fmla="*/ 0 h 31"/>
                <a:gd name="T6" fmla="*/ 42 w 44"/>
                <a:gd name="T7" fmla="*/ 4 h 31"/>
                <a:gd name="T8" fmla="*/ 41 w 44"/>
                <a:gd name="T9" fmla="*/ 8 h 31"/>
                <a:gd name="T10" fmla="*/ 39 w 44"/>
                <a:gd name="T11" fmla="*/ 12 h 31"/>
                <a:gd name="T12" fmla="*/ 37 w 44"/>
                <a:gd name="T13" fmla="*/ 15 h 31"/>
                <a:gd name="T14" fmla="*/ 37 w 44"/>
                <a:gd name="T15" fmla="*/ 19 h 31"/>
                <a:gd name="T16" fmla="*/ 37 w 44"/>
                <a:gd name="T17" fmla="*/ 23 h 31"/>
                <a:gd name="T18" fmla="*/ 37 w 44"/>
                <a:gd name="T19" fmla="*/ 27 h 31"/>
                <a:gd name="T20" fmla="*/ 39 w 44"/>
                <a:gd name="T21" fmla="*/ 31 h 31"/>
                <a:gd name="T22" fmla="*/ 39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39" y="31"/>
                  </a:moveTo>
                  <a:lnTo>
                    <a:pt x="0" y="8"/>
                  </a:lnTo>
                  <a:lnTo>
                    <a:pt x="44" y="0"/>
                  </a:lnTo>
                  <a:lnTo>
                    <a:pt x="42" y="4"/>
                  </a:lnTo>
                  <a:lnTo>
                    <a:pt x="41" y="8"/>
                  </a:lnTo>
                  <a:lnTo>
                    <a:pt x="39" y="12"/>
                  </a:lnTo>
                  <a:lnTo>
                    <a:pt x="37" y="15"/>
                  </a:lnTo>
                  <a:lnTo>
                    <a:pt x="37" y="19"/>
                  </a:lnTo>
                  <a:lnTo>
                    <a:pt x="37" y="23"/>
                  </a:lnTo>
                  <a:lnTo>
                    <a:pt x="37" y="27"/>
                  </a:lnTo>
                  <a:lnTo>
                    <a:pt x="39" y="31"/>
                  </a:lnTo>
                  <a:lnTo>
                    <a:pt x="39"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5" name="Line 158"/>
            <p:cNvSpPr>
              <a:spLocks noChangeShapeType="1"/>
            </p:cNvSpPr>
            <p:nvPr/>
          </p:nvSpPr>
          <p:spPr bwMode="auto">
            <a:xfrm flipH="1">
              <a:off x="6779995" y="4790449"/>
              <a:ext cx="225425"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6" name="Freeform 159"/>
            <p:cNvSpPr/>
            <p:nvPr/>
          </p:nvSpPr>
          <p:spPr bwMode="auto">
            <a:xfrm>
              <a:off x="6773645" y="4765048"/>
              <a:ext cx="69850" cy="52388"/>
            </a:xfrm>
            <a:custGeom>
              <a:avLst/>
              <a:gdLst>
                <a:gd name="T0" fmla="*/ 89 w 89"/>
                <a:gd name="T1" fmla="*/ 65 h 65"/>
                <a:gd name="T2" fmla="*/ 0 w 89"/>
                <a:gd name="T3" fmla="*/ 32 h 65"/>
                <a:gd name="T4" fmla="*/ 89 w 89"/>
                <a:gd name="T5" fmla="*/ 0 h 65"/>
                <a:gd name="T6" fmla="*/ 85 w 89"/>
                <a:gd name="T7" fmla="*/ 8 h 65"/>
                <a:gd name="T8" fmla="*/ 81 w 89"/>
                <a:gd name="T9" fmla="*/ 15 h 65"/>
                <a:gd name="T10" fmla="*/ 79 w 89"/>
                <a:gd name="T11" fmla="*/ 25 h 65"/>
                <a:gd name="T12" fmla="*/ 79 w 89"/>
                <a:gd name="T13" fmla="*/ 32 h 65"/>
                <a:gd name="T14" fmla="*/ 79 w 89"/>
                <a:gd name="T15" fmla="*/ 40 h 65"/>
                <a:gd name="T16" fmla="*/ 81 w 89"/>
                <a:gd name="T17" fmla="*/ 50 h 65"/>
                <a:gd name="T18" fmla="*/ 85 w 89"/>
                <a:gd name="T19" fmla="*/ 57 h 65"/>
                <a:gd name="T20" fmla="*/ 89 w 89"/>
                <a:gd name="T21" fmla="*/ 65 h 65"/>
                <a:gd name="T22" fmla="*/ 89 w 89"/>
                <a:gd name="T2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5" extrusionOk="0">
                  <a:moveTo>
                    <a:pt x="89" y="65"/>
                  </a:moveTo>
                  <a:lnTo>
                    <a:pt x="0" y="32"/>
                  </a:lnTo>
                  <a:lnTo>
                    <a:pt x="89" y="0"/>
                  </a:lnTo>
                  <a:lnTo>
                    <a:pt x="85" y="8"/>
                  </a:lnTo>
                  <a:lnTo>
                    <a:pt x="81" y="15"/>
                  </a:lnTo>
                  <a:lnTo>
                    <a:pt x="79" y="25"/>
                  </a:lnTo>
                  <a:lnTo>
                    <a:pt x="79" y="32"/>
                  </a:lnTo>
                  <a:lnTo>
                    <a:pt x="79" y="40"/>
                  </a:lnTo>
                  <a:lnTo>
                    <a:pt x="81" y="50"/>
                  </a:lnTo>
                  <a:lnTo>
                    <a:pt x="85" y="57"/>
                  </a:lnTo>
                  <a:lnTo>
                    <a:pt x="89" y="65"/>
                  </a:lnTo>
                  <a:lnTo>
                    <a:pt x="89" y="6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7" name="Freeform 160"/>
            <p:cNvSpPr/>
            <p:nvPr/>
          </p:nvSpPr>
          <p:spPr bwMode="auto">
            <a:xfrm>
              <a:off x="6786345" y="4877762"/>
              <a:ext cx="211138" cy="58738"/>
            </a:xfrm>
            <a:custGeom>
              <a:avLst/>
              <a:gdLst>
                <a:gd name="T0" fmla="*/ 0 w 264"/>
                <a:gd name="T1" fmla="*/ 4 h 75"/>
                <a:gd name="T2" fmla="*/ 0 w 264"/>
                <a:gd name="T3" fmla="*/ 6 h 75"/>
                <a:gd name="T4" fmla="*/ 3 w 264"/>
                <a:gd name="T5" fmla="*/ 8 h 75"/>
                <a:gd name="T6" fmla="*/ 7 w 264"/>
                <a:gd name="T7" fmla="*/ 11 h 75"/>
                <a:gd name="T8" fmla="*/ 13 w 264"/>
                <a:gd name="T9" fmla="*/ 15 h 75"/>
                <a:gd name="T10" fmla="*/ 19 w 264"/>
                <a:gd name="T11" fmla="*/ 21 h 75"/>
                <a:gd name="T12" fmla="*/ 26 w 264"/>
                <a:gd name="T13" fmla="*/ 27 h 75"/>
                <a:gd name="T14" fmla="*/ 36 w 264"/>
                <a:gd name="T15" fmla="*/ 33 h 75"/>
                <a:gd name="T16" fmla="*/ 46 w 264"/>
                <a:gd name="T17" fmla="*/ 40 h 75"/>
                <a:gd name="T18" fmla="*/ 55 w 264"/>
                <a:gd name="T19" fmla="*/ 46 h 75"/>
                <a:gd name="T20" fmla="*/ 67 w 264"/>
                <a:gd name="T21" fmla="*/ 52 h 75"/>
                <a:gd name="T22" fmla="*/ 78 w 264"/>
                <a:gd name="T23" fmla="*/ 58 h 75"/>
                <a:gd name="T24" fmla="*/ 88 w 264"/>
                <a:gd name="T25" fmla="*/ 63 h 75"/>
                <a:gd name="T26" fmla="*/ 99 w 264"/>
                <a:gd name="T27" fmla="*/ 67 h 75"/>
                <a:gd name="T28" fmla="*/ 111 w 264"/>
                <a:gd name="T29" fmla="*/ 71 h 75"/>
                <a:gd name="T30" fmla="*/ 120 w 264"/>
                <a:gd name="T31" fmla="*/ 73 h 75"/>
                <a:gd name="T32" fmla="*/ 130 w 264"/>
                <a:gd name="T33" fmla="*/ 75 h 75"/>
                <a:gd name="T34" fmla="*/ 140 w 264"/>
                <a:gd name="T35" fmla="*/ 73 h 75"/>
                <a:gd name="T36" fmla="*/ 151 w 264"/>
                <a:gd name="T37" fmla="*/ 71 h 75"/>
                <a:gd name="T38" fmla="*/ 161 w 264"/>
                <a:gd name="T39" fmla="*/ 67 h 75"/>
                <a:gd name="T40" fmla="*/ 172 w 264"/>
                <a:gd name="T41" fmla="*/ 63 h 75"/>
                <a:gd name="T42" fmla="*/ 184 w 264"/>
                <a:gd name="T43" fmla="*/ 58 h 75"/>
                <a:gd name="T44" fmla="*/ 195 w 264"/>
                <a:gd name="T45" fmla="*/ 50 h 75"/>
                <a:gd name="T46" fmla="*/ 205 w 264"/>
                <a:gd name="T47" fmla="*/ 44 h 75"/>
                <a:gd name="T48" fmla="*/ 216 w 264"/>
                <a:gd name="T49" fmla="*/ 36 h 75"/>
                <a:gd name="T50" fmla="*/ 226 w 264"/>
                <a:gd name="T51" fmla="*/ 31 h 75"/>
                <a:gd name="T52" fmla="*/ 236 w 264"/>
                <a:gd name="T53" fmla="*/ 23 h 75"/>
                <a:gd name="T54" fmla="*/ 243 w 264"/>
                <a:gd name="T55" fmla="*/ 17 h 75"/>
                <a:gd name="T56" fmla="*/ 251 w 264"/>
                <a:gd name="T57" fmla="*/ 11 h 75"/>
                <a:gd name="T58" fmla="*/ 257 w 264"/>
                <a:gd name="T59" fmla="*/ 6 h 75"/>
                <a:gd name="T60" fmla="*/ 261 w 264"/>
                <a:gd name="T61" fmla="*/ 2 h 75"/>
                <a:gd name="T62" fmla="*/ 263 w 264"/>
                <a:gd name="T63" fmla="*/ 0 h 75"/>
                <a:gd name="T64" fmla="*/ 264 w 264"/>
                <a:gd name="T65" fmla="*/ 0 h 75"/>
                <a:gd name="T66" fmla="*/ 264 w 264"/>
                <a:gd name="T6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4" h="75" extrusionOk="0">
                  <a:moveTo>
                    <a:pt x="0" y="4"/>
                  </a:moveTo>
                  <a:lnTo>
                    <a:pt x="0" y="6"/>
                  </a:lnTo>
                  <a:lnTo>
                    <a:pt x="3" y="8"/>
                  </a:lnTo>
                  <a:lnTo>
                    <a:pt x="7" y="11"/>
                  </a:lnTo>
                  <a:lnTo>
                    <a:pt x="13" y="15"/>
                  </a:lnTo>
                  <a:lnTo>
                    <a:pt x="19" y="21"/>
                  </a:lnTo>
                  <a:lnTo>
                    <a:pt x="26" y="27"/>
                  </a:lnTo>
                  <a:lnTo>
                    <a:pt x="36" y="33"/>
                  </a:lnTo>
                  <a:lnTo>
                    <a:pt x="46" y="40"/>
                  </a:lnTo>
                  <a:lnTo>
                    <a:pt x="55" y="46"/>
                  </a:lnTo>
                  <a:lnTo>
                    <a:pt x="67" y="52"/>
                  </a:lnTo>
                  <a:lnTo>
                    <a:pt x="78" y="58"/>
                  </a:lnTo>
                  <a:lnTo>
                    <a:pt x="88" y="63"/>
                  </a:lnTo>
                  <a:lnTo>
                    <a:pt x="99" y="67"/>
                  </a:lnTo>
                  <a:lnTo>
                    <a:pt x="111" y="71"/>
                  </a:lnTo>
                  <a:lnTo>
                    <a:pt x="120" y="73"/>
                  </a:lnTo>
                  <a:lnTo>
                    <a:pt x="130" y="75"/>
                  </a:lnTo>
                  <a:lnTo>
                    <a:pt x="140" y="73"/>
                  </a:lnTo>
                  <a:lnTo>
                    <a:pt x="151" y="71"/>
                  </a:lnTo>
                  <a:lnTo>
                    <a:pt x="161" y="67"/>
                  </a:lnTo>
                  <a:lnTo>
                    <a:pt x="172" y="63"/>
                  </a:lnTo>
                  <a:lnTo>
                    <a:pt x="184" y="58"/>
                  </a:lnTo>
                  <a:lnTo>
                    <a:pt x="195" y="50"/>
                  </a:lnTo>
                  <a:lnTo>
                    <a:pt x="205" y="44"/>
                  </a:lnTo>
                  <a:lnTo>
                    <a:pt x="216" y="36"/>
                  </a:lnTo>
                  <a:lnTo>
                    <a:pt x="226" y="31"/>
                  </a:lnTo>
                  <a:lnTo>
                    <a:pt x="236" y="23"/>
                  </a:lnTo>
                  <a:lnTo>
                    <a:pt x="243" y="17"/>
                  </a:lnTo>
                  <a:lnTo>
                    <a:pt x="251" y="11"/>
                  </a:lnTo>
                  <a:lnTo>
                    <a:pt x="257" y="6"/>
                  </a:lnTo>
                  <a:lnTo>
                    <a:pt x="261" y="2"/>
                  </a:lnTo>
                  <a:lnTo>
                    <a:pt x="263" y="0"/>
                  </a:lnTo>
                  <a:lnTo>
                    <a:pt x="264" y="0"/>
                  </a:lnTo>
                  <a:lnTo>
                    <a:pt x="264" y="0"/>
                  </a:lnTo>
                </a:path>
              </a:pathLst>
            </a:cu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8" name="Freeform 161"/>
            <p:cNvSpPr/>
            <p:nvPr/>
          </p:nvSpPr>
          <p:spPr bwMode="auto">
            <a:xfrm>
              <a:off x="6932394" y="4871412"/>
              <a:ext cx="69850" cy="66675"/>
            </a:xfrm>
            <a:custGeom>
              <a:avLst/>
              <a:gdLst>
                <a:gd name="T0" fmla="*/ 0 w 86"/>
                <a:gd name="T1" fmla="*/ 35 h 85"/>
                <a:gd name="T2" fmla="*/ 86 w 86"/>
                <a:gd name="T3" fmla="*/ 0 h 85"/>
                <a:gd name="T4" fmla="*/ 42 w 86"/>
                <a:gd name="T5" fmla="*/ 85 h 85"/>
                <a:gd name="T6" fmla="*/ 42 w 86"/>
                <a:gd name="T7" fmla="*/ 75 h 85"/>
                <a:gd name="T8" fmla="*/ 38 w 86"/>
                <a:gd name="T9" fmla="*/ 67 h 85"/>
                <a:gd name="T10" fmla="*/ 34 w 86"/>
                <a:gd name="T11" fmla="*/ 60 h 85"/>
                <a:gd name="T12" fmla="*/ 29 w 86"/>
                <a:gd name="T13" fmla="*/ 54 h 85"/>
                <a:gd name="T14" fmla="*/ 23 w 86"/>
                <a:gd name="T15" fmla="*/ 46 h 85"/>
                <a:gd name="T16" fmla="*/ 15 w 86"/>
                <a:gd name="T17" fmla="*/ 42 h 85"/>
                <a:gd name="T18" fmla="*/ 7 w 86"/>
                <a:gd name="T19" fmla="*/ 39 h 85"/>
                <a:gd name="T20" fmla="*/ 0 w 86"/>
                <a:gd name="T21" fmla="*/ 35 h 85"/>
                <a:gd name="T22" fmla="*/ 0 w 86"/>
                <a:gd name="T23"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85" extrusionOk="0">
                  <a:moveTo>
                    <a:pt x="0" y="35"/>
                  </a:moveTo>
                  <a:lnTo>
                    <a:pt x="86" y="0"/>
                  </a:lnTo>
                  <a:lnTo>
                    <a:pt x="42" y="85"/>
                  </a:lnTo>
                  <a:lnTo>
                    <a:pt x="42" y="75"/>
                  </a:lnTo>
                  <a:lnTo>
                    <a:pt x="38" y="67"/>
                  </a:lnTo>
                  <a:lnTo>
                    <a:pt x="34" y="60"/>
                  </a:lnTo>
                  <a:lnTo>
                    <a:pt x="29" y="54"/>
                  </a:lnTo>
                  <a:lnTo>
                    <a:pt x="23" y="46"/>
                  </a:lnTo>
                  <a:lnTo>
                    <a:pt x="15" y="42"/>
                  </a:lnTo>
                  <a:lnTo>
                    <a:pt x="7" y="39"/>
                  </a:lnTo>
                  <a:lnTo>
                    <a:pt x="0" y="35"/>
                  </a:lnTo>
                  <a:lnTo>
                    <a:pt x="0" y="3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9" name="Rectangle 162"/>
            <p:cNvSpPr>
              <a:spLocks noChangeArrowheads="1"/>
            </p:cNvSpPr>
            <p:nvPr/>
          </p:nvSpPr>
          <p:spPr bwMode="auto">
            <a:xfrm>
              <a:off x="7018120" y="4807912"/>
              <a:ext cx="227013"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20" name="Rectangle 163"/>
            <p:cNvSpPr>
              <a:spLocks noChangeArrowheads="1"/>
            </p:cNvSpPr>
            <p:nvPr/>
          </p:nvSpPr>
          <p:spPr bwMode="auto">
            <a:xfrm>
              <a:off x="6651408" y="4715837"/>
              <a:ext cx="18732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grpSp>
      <p:grpSp>
        <p:nvGrpSpPr>
          <p:cNvPr id="121" name="Group 214"/>
          <p:cNvGrpSpPr/>
          <p:nvPr/>
        </p:nvGrpSpPr>
        <p:grpSpPr bwMode="auto">
          <a:xfrm>
            <a:off x="5675188" y="5399112"/>
            <a:ext cx="2190751" cy="982662"/>
            <a:chOff x="5675188" y="5198808"/>
            <a:chExt cx="2190751" cy="982662"/>
          </a:xfrm>
        </p:grpSpPr>
        <p:sp>
          <p:nvSpPr>
            <p:cNvPr id="122" name="Rectangle 8"/>
            <p:cNvSpPr>
              <a:spLocks noChangeArrowheads="1"/>
            </p:cNvSpPr>
            <p:nvPr/>
          </p:nvSpPr>
          <p:spPr bwMode="auto">
            <a:xfrm>
              <a:off x="6773738" y="5633783"/>
              <a:ext cx="130175" cy="11430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3" name="Line 9"/>
            <p:cNvSpPr>
              <a:spLocks noChangeShapeType="1"/>
            </p:cNvSpPr>
            <p:nvPr/>
          </p:nvSpPr>
          <p:spPr bwMode="auto">
            <a:xfrm>
              <a:off x="6089526" y="6181470"/>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4" name="Line 10"/>
            <p:cNvSpPr>
              <a:spLocks noChangeShapeType="1"/>
            </p:cNvSpPr>
            <p:nvPr/>
          </p:nvSpPr>
          <p:spPr bwMode="auto">
            <a:xfrm flipH="1">
              <a:off x="6089526" y="5198808"/>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5" name="Line 23"/>
            <p:cNvSpPr>
              <a:spLocks noChangeShapeType="1"/>
            </p:cNvSpPr>
            <p:nvPr/>
          </p:nvSpPr>
          <p:spPr bwMode="auto">
            <a:xfrm>
              <a:off x="5675188" y="5275008"/>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6" name="Freeform 24"/>
            <p:cNvSpPr/>
            <p:nvPr/>
          </p:nvSpPr>
          <p:spPr bwMode="auto">
            <a:xfrm>
              <a:off x="5867276" y="5251195"/>
              <a:ext cx="65088" cy="47625"/>
            </a:xfrm>
            <a:custGeom>
              <a:avLst/>
              <a:gdLst>
                <a:gd name="T0" fmla="*/ 0 w 81"/>
                <a:gd name="T1" fmla="*/ 0 h 62"/>
                <a:gd name="T2" fmla="*/ 81 w 81"/>
                <a:gd name="T3" fmla="*/ 31 h 62"/>
                <a:gd name="T4" fmla="*/ 0 w 81"/>
                <a:gd name="T5" fmla="*/ 62 h 62"/>
                <a:gd name="T6" fmla="*/ 4 w 81"/>
                <a:gd name="T7" fmla="*/ 54 h 62"/>
                <a:gd name="T8" fmla="*/ 8 w 81"/>
                <a:gd name="T9" fmla="*/ 46 h 62"/>
                <a:gd name="T10" fmla="*/ 10 w 81"/>
                <a:gd name="T11" fmla="*/ 38 h 62"/>
                <a:gd name="T12" fmla="*/ 10 w 81"/>
                <a:gd name="T13" fmla="*/ 31 h 62"/>
                <a:gd name="T14" fmla="*/ 10 w 81"/>
                <a:gd name="T15" fmla="*/ 23 h 62"/>
                <a:gd name="T16" fmla="*/ 8 w 81"/>
                <a:gd name="T17" fmla="*/ 15 h 62"/>
                <a:gd name="T18" fmla="*/ 4 w 81"/>
                <a:gd name="T19" fmla="*/ 8 h 62"/>
                <a:gd name="T20" fmla="*/ 0 w 81"/>
                <a:gd name="T21" fmla="*/ 0 h 62"/>
                <a:gd name="T22" fmla="*/ 0 w 81"/>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2" extrusionOk="0">
                  <a:moveTo>
                    <a:pt x="0" y="0"/>
                  </a:moveTo>
                  <a:lnTo>
                    <a:pt x="81" y="31"/>
                  </a:lnTo>
                  <a:lnTo>
                    <a:pt x="0" y="62"/>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7" name="Line 25"/>
            <p:cNvSpPr>
              <a:spLocks noChangeShapeType="1"/>
            </p:cNvSpPr>
            <p:nvPr/>
          </p:nvSpPr>
          <p:spPr bwMode="auto">
            <a:xfrm>
              <a:off x="5675188" y="6105270"/>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8" name="Freeform 26"/>
            <p:cNvSpPr/>
            <p:nvPr/>
          </p:nvSpPr>
          <p:spPr bwMode="auto">
            <a:xfrm>
              <a:off x="5867276" y="6083045"/>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5 h 60"/>
                <a:gd name="T10" fmla="*/ 10 w 81"/>
                <a:gd name="T11" fmla="*/ 37 h 60"/>
                <a:gd name="T12" fmla="*/ 10 w 81"/>
                <a:gd name="T13" fmla="*/ 29 h 60"/>
                <a:gd name="T14" fmla="*/ 10 w 81"/>
                <a:gd name="T15" fmla="*/ 22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5"/>
                  </a:lnTo>
                  <a:lnTo>
                    <a:pt x="10" y="37"/>
                  </a:lnTo>
                  <a:lnTo>
                    <a:pt x="10" y="29"/>
                  </a:lnTo>
                  <a:lnTo>
                    <a:pt x="10" y="22"/>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9" name="Line 27"/>
            <p:cNvSpPr>
              <a:spLocks noChangeShapeType="1"/>
            </p:cNvSpPr>
            <p:nvPr/>
          </p:nvSpPr>
          <p:spPr bwMode="auto">
            <a:xfrm>
              <a:off x="5675188" y="5441695"/>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Freeform 28"/>
            <p:cNvSpPr/>
            <p:nvPr/>
          </p:nvSpPr>
          <p:spPr bwMode="auto">
            <a:xfrm>
              <a:off x="5867276" y="5417883"/>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1" name="Line 29"/>
            <p:cNvSpPr>
              <a:spLocks noChangeShapeType="1"/>
            </p:cNvSpPr>
            <p:nvPr/>
          </p:nvSpPr>
          <p:spPr bwMode="auto">
            <a:xfrm>
              <a:off x="5675188" y="560679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2" name="Freeform 30"/>
            <p:cNvSpPr/>
            <p:nvPr/>
          </p:nvSpPr>
          <p:spPr bwMode="auto">
            <a:xfrm>
              <a:off x="5867276" y="5584570"/>
              <a:ext cx="65088" cy="47625"/>
            </a:xfrm>
            <a:custGeom>
              <a:avLst/>
              <a:gdLst>
                <a:gd name="T0" fmla="*/ 0 w 81"/>
                <a:gd name="T1" fmla="*/ 0 h 59"/>
                <a:gd name="T2" fmla="*/ 81 w 81"/>
                <a:gd name="T3" fmla="*/ 28 h 59"/>
                <a:gd name="T4" fmla="*/ 0 w 81"/>
                <a:gd name="T5" fmla="*/ 59 h 59"/>
                <a:gd name="T6" fmla="*/ 4 w 81"/>
                <a:gd name="T7" fmla="*/ 51 h 59"/>
                <a:gd name="T8" fmla="*/ 8 w 81"/>
                <a:gd name="T9" fmla="*/ 44 h 59"/>
                <a:gd name="T10" fmla="*/ 10 w 81"/>
                <a:gd name="T11" fmla="*/ 36 h 59"/>
                <a:gd name="T12" fmla="*/ 10 w 81"/>
                <a:gd name="T13" fmla="*/ 28 h 59"/>
                <a:gd name="T14" fmla="*/ 10 w 81"/>
                <a:gd name="T15" fmla="*/ 21 h 59"/>
                <a:gd name="T16" fmla="*/ 8 w 81"/>
                <a:gd name="T17" fmla="*/ 13 h 59"/>
                <a:gd name="T18" fmla="*/ 4 w 81"/>
                <a:gd name="T19" fmla="*/ 5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8"/>
                  </a:lnTo>
                  <a:lnTo>
                    <a:pt x="0" y="59"/>
                  </a:lnTo>
                  <a:lnTo>
                    <a:pt x="4" y="51"/>
                  </a:lnTo>
                  <a:lnTo>
                    <a:pt x="8" y="44"/>
                  </a:lnTo>
                  <a:lnTo>
                    <a:pt x="10" y="36"/>
                  </a:lnTo>
                  <a:lnTo>
                    <a:pt x="10" y="28"/>
                  </a:lnTo>
                  <a:lnTo>
                    <a:pt x="10" y="21"/>
                  </a:lnTo>
                  <a:lnTo>
                    <a:pt x="8" y="13"/>
                  </a:lnTo>
                  <a:lnTo>
                    <a:pt x="4" y="5"/>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3" name="Line 31"/>
            <p:cNvSpPr>
              <a:spLocks noChangeShapeType="1"/>
            </p:cNvSpPr>
            <p:nvPr/>
          </p:nvSpPr>
          <p:spPr bwMode="auto">
            <a:xfrm>
              <a:off x="5675188" y="5773483"/>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4" name="Freeform 32"/>
            <p:cNvSpPr/>
            <p:nvPr/>
          </p:nvSpPr>
          <p:spPr bwMode="auto">
            <a:xfrm>
              <a:off x="5867276" y="5749669"/>
              <a:ext cx="65088" cy="47625"/>
            </a:xfrm>
            <a:custGeom>
              <a:avLst/>
              <a:gdLst>
                <a:gd name="T0" fmla="*/ 0 w 81"/>
                <a:gd name="T1" fmla="*/ 0 h 59"/>
                <a:gd name="T2" fmla="*/ 81 w 81"/>
                <a:gd name="T3" fmla="*/ 29 h 59"/>
                <a:gd name="T4" fmla="*/ 0 w 81"/>
                <a:gd name="T5" fmla="*/ 59 h 59"/>
                <a:gd name="T6" fmla="*/ 4 w 81"/>
                <a:gd name="T7" fmla="*/ 52 h 59"/>
                <a:gd name="T8" fmla="*/ 8 w 81"/>
                <a:gd name="T9" fmla="*/ 44 h 59"/>
                <a:gd name="T10" fmla="*/ 10 w 81"/>
                <a:gd name="T11" fmla="*/ 36 h 59"/>
                <a:gd name="T12" fmla="*/ 10 w 81"/>
                <a:gd name="T13" fmla="*/ 29 h 59"/>
                <a:gd name="T14" fmla="*/ 10 w 81"/>
                <a:gd name="T15" fmla="*/ 21 h 59"/>
                <a:gd name="T16" fmla="*/ 8 w 81"/>
                <a:gd name="T17" fmla="*/ 13 h 59"/>
                <a:gd name="T18" fmla="*/ 4 w 81"/>
                <a:gd name="T19" fmla="*/ 6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9"/>
                  </a:lnTo>
                  <a:lnTo>
                    <a:pt x="0" y="59"/>
                  </a:lnTo>
                  <a:lnTo>
                    <a:pt x="4" y="52"/>
                  </a:lnTo>
                  <a:lnTo>
                    <a:pt x="8" y="44"/>
                  </a:lnTo>
                  <a:lnTo>
                    <a:pt x="10" y="36"/>
                  </a:lnTo>
                  <a:lnTo>
                    <a:pt x="10" y="29"/>
                  </a:lnTo>
                  <a:lnTo>
                    <a:pt x="10" y="21"/>
                  </a:lnTo>
                  <a:lnTo>
                    <a:pt x="8" y="13"/>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5" name="Line 33"/>
            <p:cNvSpPr>
              <a:spLocks noChangeShapeType="1"/>
            </p:cNvSpPr>
            <p:nvPr/>
          </p:nvSpPr>
          <p:spPr bwMode="auto">
            <a:xfrm>
              <a:off x="5675188" y="5940170"/>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6" name="Freeform 34"/>
            <p:cNvSpPr/>
            <p:nvPr/>
          </p:nvSpPr>
          <p:spPr bwMode="auto">
            <a:xfrm>
              <a:off x="5867276" y="5916358"/>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7" name="Freeform 75"/>
            <p:cNvSpPr/>
            <p:nvPr/>
          </p:nvSpPr>
          <p:spPr bwMode="auto">
            <a:xfrm>
              <a:off x="5957763" y="5595683"/>
              <a:ext cx="1677988" cy="57150"/>
            </a:xfrm>
            <a:custGeom>
              <a:avLst/>
              <a:gdLst>
                <a:gd name="T0" fmla="*/ 31 w 2114"/>
                <a:gd name="T1" fmla="*/ 67 h 71"/>
                <a:gd name="T2" fmla="*/ 125 w 2114"/>
                <a:gd name="T3" fmla="*/ 67 h 71"/>
                <a:gd name="T4" fmla="*/ 256 w 2114"/>
                <a:gd name="T5" fmla="*/ 69 h 71"/>
                <a:gd name="T6" fmla="*/ 388 w 2114"/>
                <a:gd name="T7" fmla="*/ 71 h 71"/>
                <a:gd name="T8" fmla="*/ 522 w 2114"/>
                <a:gd name="T9" fmla="*/ 71 h 71"/>
                <a:gd name="T10" fmla="*/ 655 w 2114"/>
                <a:gd name="T11" fmla="*/ 69 h 71"/>
                <a:gd name="T12" fmla="*/ 784 w 2114"/>
                <a:gd name="T13" fmla="*/ 61 h 71"/>
                <a:gd name="T14" fmla="*/ 845 w 2114"/>
                <a:gd name="T15" fmla="*/ 54 h 71"/>
                <a:gd name="T16" fmla="*/ 905 w 2114"/>
                <a:gd name="T17" fmla="*/ 46 h 71"/>
                <a:gd name="T18" fmla="*/ 962 w 2114"/>
                <a:gd name="T19" fmla="*/ 36 h 71"/>
                <a:gd name="T20" fmla="*/ 1018 w 2114"/>
                <a:gd name="T21" fmla="*/ 25 h 71"/>
                <a:gd name="T22" fmla="*/ 1079 w 2114"/>
                <a:gd name="T23" fmla="*/ 11 h 71"/>
                <a:gd name="T24" fmla="*/ 1139 w 2114"/>
                <a:gd name="T25" fmla="*/ 4 h 71"/>
                <a:gd name="T26" fmla="*/ 1198 w 2114"/>
                <a:gd name="T27" fmla="*/ 0 h 71"/>
                <a:gd name="T28" fmla="*/ 1258 w 2114"/>
                <a:gd name="T29" fmla="*/ 4 h 71"/>
                <a:gd name="T30" fmla="*/ 1327 w 2114"/>
                <a:gd name="T31" fmla="*/ 23 h 71"/>
                <a:gd name="T32" fmla="*/ 1398 w 2114"/>
                <a:gd name="T33" fmla="*/ 38 h 71"/>
                <a:gd name="T34" fmla="*/ 1467 w 2114"/>
                <a:gd name="T35" fmla="*/ 48 h 71"/>
                <a:gd name="T36" fmla="*/ 1536 w 2114"/>
                <a:gd name="T37" fmla="*/ 54 h 71"/>
                <a:gd name="T38" fmla="*/ 1607 w 2114"/>
                <a:gd name="T39" fmla="*/ 56 h 71"/>
                <a:gd name="T40" fmla="*/ 1676 w 2114"/>
                <a:gd name="T41" fmla="*/ 56 h 71"/>
                <a:gd name="T42" fmla="*/ 1815 w 2114"/>
                <a:gd name="T43" fmla="*/ 54 h 71"/>
                <a:gd name="T44" fmla="*/ 1834 w 2114"/>
                <a:gd name="T45" fmla="*/ 54 h 71"/>
                <a:gd name="T46" fmla="*/ 1853 w 2114"/>
                <a:gd name="T47" fmla="*/ 54 h 71"/>
                <a:gd name="T48" fmla="*/ 1899 w 2114"/>
                <a:gd name="T49" fmla="*/ 54 h 71"/>
                <a:gd name="T50" fmla="*/ 1949 w 2114"/>
                <a:gd name="T51" fmla="*/ 54 h 71"/>
                <a:gd name="T52" fmla="*/ 1999 w 2114"/>
                <a:gd name="T53" fmla="*/ 54 h 71"/>
                <a:gd name="T54" fmla="*/ 2031 w 2114"/>
                <a:gd name="T55" fmla="*/ 54 h 71"/>
                <a:gd name="T56" fmla="*/ 2053 w 2114"/>
                <a:gd name="T57" fmla="*/ 54 h 71"/>
                <a:gd name="T58" fmla="*/ 2072 w 2114"/>
                <a:gd name="T59" fmla="*/ 52 h 71"/>
                <a:gd name="T60" fmla="*/ 2087 w 2114"/>
                <a:gd name="T61" fmla="*/ 52 h 71"/>
                <a:gd name="T62" fmla="*/ 2099 w 2114"/>
                <a:gd name="T63" fmla="*/ 52 h 71"/>
                <a:gd name="T64" fmla="*/ 2108 w 2114"/>
                <a:gd name="T65" fmla="*/ 52 h 71"/>
                <a:gd name="T66" fmla="*/ 2112 w 2114"/>
                <a:gd name="T67"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1" extrusionOk="0">
                  <a:moveTo>
                    <a:pt x="0" y="67"/>
                  </a:moveTo>
                  <a:lnTo>
                    <a:pt x="31" y="67"/>
                  </a:lnTo>
                  <a:lnTo>
                    <a:pt x="62" y="67"/>
                  </a:lnTo>
                  <a:lnTo>
                    <a:pt x="125" y="67"/>
                  </a:lnTo>
                  <a:lnTo>
                    <a:pt x="188" y="69"/>
                  </a:lnTo>
                  <a:lnTo>
                    <a:pt x="256" y="69"/>
                  </a:lnTo>
                  <a:lnTo>
                    <a:pt x="321" y="71"/>
                  </a:lnTo>
                  <a:lnTo>
                    <a:pt x="388" y="71"/>
                  </a:lnTo>
                  <a:lnTo>
                    <a:pt x="455" y="71"/>
                  </a:lnTo>
                  <a:lnTo>
                    <a:pt x="522" y="71"/>
                  </a:lnTo>
                  <a:lnTo>
                    <a:pt x="590" y="71"/>
                  </a:lnTo>
                  <a:lnTo>
                    <a:pt x="655" y="69"/>
                  </a:lnTo>
                  <a:lnTo>
                    <a:pt x="720" y="65"/>
                  </a:lnTo>
                  <a:lnTo>
                    <a:pt x="784" y="61"/>
                  </a:lnTo>
                  <a:lnTo>
                    <a:pt x="814" y="58"/>
                  </a:lnTo>
                  <a:lnTo>
                    <a:pt x="845" y="54"/>
                  </a:lnTo>
                  <a:lnTo>
                    <a:pt x="876" y="52"/>
                  </a:lnTo>
                  <a:lnTo>
                    <a:pt x="905" y="46"/>
                  </a:lnTo>
                  <a:lnTo>
                    <a:pt x="933" y="42"/>
                  </a:lnTo>
                  <a:lnTo>
                    <a:pt x="962" y="36"/>
                  </a:lnTo>
                  <a:lnTo>
                    <a:pt x="991" y="33"/>
                  </a:lnTo>
                  <a:lnTo>
                    <a:pt x="1018" y="25"/>
                  </a:lnTo>
                  <a:lnTo>
                    <a:pt x="1049" y="19"/>
                  </a:lnTo>
                  <a:lnTo>
                    <a:pt x="1079" y="11"/>
                  </a:lnTo>
                  <a:lnTo>
                    <a:pt x="1108" y="8"/>
                  </a:lnTo>
                  <a:lnTo>
                    <a:pt x="1139" y="4"/>
                  </a:lnTo>
                  <a:lnTo>
                    <a:pt x="1169" y="2"/>
                  </a:lnTo>
                  <a:lnTo>
                    <a:pt x="1198" y="0"/>
                  </a:lnTo>
                  <a:lnTo>
                    <a:pt x="1229" y="0"/>
                  </a:lnTo>
                  <a:lnTo>
                    <a:pt x="1258" y="4"/>
                  </a:lnTo>
                  <a:lnTo>
                    <a:pt x="1292" y="13"/>
                  </a:lnTo>
                  <a:lnTo>
                    <a:pt x="1327" y="23"/>
                  </a:lnTo>
                  <a:lnTo>
                    <a:pt x="1363" y="31"/>
                  </a:lnTo>
                  <a:lnTo>
                    <a:pt x="1398" y="38"/>
                  </a:lnTo>
                  <a:lnTo>
                    <a:pt x="1432" y="42"/>
                  </a:lnTo>
                  <a:lnTo>
                    <a:pt x="1467" y="48"/>
                  </a:lnTo>
                  <a:lnTo>
                    <a:pt x="1502" y="50"/>
                  </a:lnTo>
                  <a:lnTo>
                    <a:pt x="1536" y="54"/>
                  </a:lnTo>
                  <a:lnTo>
                    <a:pt x="1573" y="54"/>
                  </a:lnTo>
                  <a:lnTo>
                    <a:pt x="1607" y="56"/>
                  </a:lnTo>
                  <a:lnTo>
                    <a:pt x="1642" y="56"/>
                  </a:lnTo>
                  <a:lnTo>
                    <a:pt x="1676" y="56"/>
                  </a:lnTo>
                  <a:lnTo>
                    <a:pt x="1745" y="56"/>
                  </a:lnTo>
                  <a:lnTo>
                    <a:pt x="1815" y="54"/>
                  </a:lnTo>
                  <a:lnTo>
                    <a:pt x="1824" y="54"/>
                  </a:lnTo>
                  <a:lnTo>
                    <a:pt x="1834" y="54"/>
                  </a:lnTo>
                  <a:lnTo>
                    <a:pt x="1843" y="54"/>
                  </a:lnTo>
                  <a:lnTo>
                    <a:pt x="1853" y="54"/>
                  </a:lnTo>
                  <a:lnTo>
                    <a:pt x="1876" y="54"/>
                  </a:lnTo>
                  <a:lnTo>
                    <a:pt x="1899" y="54"/>
                  </a:lnTo>
                  <a:lnTo>
                    <a:pt x="1924" y="54"/>
                  </a:lnTo>
                  <a:lnTo>
                    <a:pt x="1949" y="54"/>
                  </a:lnTo>
                  <a:lnTo>
                    <a:pt x="1974" y="54"/>
                  </a:lnTo>
                  <a:lnTo>
                    <a:pt x="1999" y="54"/>
                  </a:lnTo>
                  <a:lnTo>
                    <a:pt x="2022" y="54"/>
                  </a:lnTo>
                  <a:lnTo>
                    <a:pt x="2031" y="54"/>
                  </a:lnTo>
                  <a:lnTo>
                    <a:pt x="2043" y="54"/>
                  </a:lnTo>
                  <a:lnTo>
                    <a:pt x="2053" y="54"/>
                  </a:lnTo>
                  <a:lnTo>
                    <a:pt x="2062" y="52"/>
                  </a:lnTo>
                  <a:lnTo>
                    <a:pt x="2072" y="52"/>
                  </a:lnTo>
                  <a:lnTo>
                    <a:pt x="2079" y="52"/>
                  </a:lnTo>
                  <a:lnTo>
                    <a:pt x="2087" y="52"/>
                  </a:lnTo>
                  <a:lnTo>
                    <a:pt x="2093" y="52"/>
                  </a:lnTo>
                  <a:lnTo>
                    <a:pt x="2099" y="52"/>
                  </a:lnTo>
                  <a:lnTo>
                    <a:pt x="2104" y="52"/>
                  </a:lnTo>
                  <a:lnTo>
                    <a:pt x="2108" y="52"/>
                  </a:lnTo>
                  <a:lnTo>
                    <a:pt x="2112" y="52"/>
                  </a:lnTo>
                  <a:lnTo>
                    <a:pt x="2112" y="52"/>
                  </a:lnTo>
                  <a:lnTo>
                    <a:pt x="2114" y="5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8" name="Freeform 76"/>
            <p:cNvSpPr/>
            <p:nvPr/>
          </p:nvSpPr>
          <p:spPr bwMode="auto">
            <a:xfrm>
              <a:off x="6737226" y="5611558"/>
              <a:ext cx="34925" cy="22225"/>
            </a:xfrm>
            <a:custGeom>
              <a:avLst/>
              <a:gdLst>
                <a:gd name="T0" fmla="*/ 0 w 44"/>
                <a:gd name="T1" fmla="*/ 0 h 29"/>
                <a:gd name="T2" fmla="*/ 44 w 44"/>
                <a:gd name="T3" fmla="*/ 4 h 29"/>
                <a:gd name="T4" fmla="*/ 8 w 44"/>
                <a:gd name="T5" fmla="*/ 29 h 29"/>
                <a:gd name="T6" fmla="*/ 10 w 44"/>
                <a:gd name="T7" fmla="*/ 25 h 29"/>
                <a:gd name="T8" fmla="*/ 10 w 44"/>
                <a:gd name="T9" fmla="*/ 21 h 29"/>
                <a:gd name="T10" fmla="*/ 10 w 44"/>
                <a:gd name="T11" fmla="*/ 17 h 29"/>
                <a:gd name="T12" fmla="*/ 10 w 44"/>
                <a:gd name="T13" fmla="*/ 14 h 29"/>
                <a:gd name="T14" fmla="*/ 8 w 44"/>
                <a:gd name="T15" fmla="*/ 10 h 29"/>
                <a:gd name="T16" fmla="*/ 6 w 44"/>
                <a:gd name="T17" fmla="*/ 6 h 29"/>
                <a:gd name="T18" fmla="*/ 4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4"/>
                  </a:lnTo>
                  <a:lnTo>
                    <a:pt x="8" y="29"/>
                  </a:lnTo>
                  <a:lnTo>
                    <a:pt x="10" y="25"/>
                  </a:lnTo>
                  <a:lnTo>
                    <a:pt x="10" y="21"/>
                  </a:lnTo>
                  <a:lnTo>
                    <a:pt x="10" y="17"/>
                  </a:lnTo>
                  <a:lnTo>
                    <a:pt x="10" y="14"/>
                  </a:lnTo>
                  <a:lnTo>
                    <a:pt x="8" y="10"/>
                  </a:lnTo>
                  <a:lnTo>
                    <a:pt x="6" y="6"/>
                  </a:lnTo>
                  <a:lnTo>
                    <a:pt x="4"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9" name="Freeform 77"/>
            <p:cNvSpPr/>
            <p:nvPr/>
          </p:nvSpPr>
          <p:spPr bwMode="auto">
            <a:xfrm>
              <a:off x="6927726" y="5581395"/>
              <a:ext cx="34925" cy="23813"/>
            </a:xfrm>
            <a:custGeom>
              <a:avLst/>
              <a:gdLst>
                <a:gd name="T0" fmla="*/ 8 w 44"/>
                <a:gd name="T1" fmla="*/ 0 h 30"/>
                <a:gd name="T2" fmla="*/ 44 w 44"/>
                <a:gd name="T3" fmla="*/ 25 h 30"/>
                <a:gd name="T4" fmla="*/ 0 w 44"/>
                <a:gd name="T5" fmla="*/ 30 h 30"/>
                <a:gd name="T6" fmla="*/ 4 w 44"/>
                <a:gd name="T7" fmla="*/ 27 h 30"/>
                <a:gd name="T8" fmla="*/ 6 w 44"/>
                <a:gd name="T9" fmla="*/ 23 h 30"/>
                <a:gd name="T10" fmla="*/ 8 w 44"/>
                <a:gd name="T11" fmla="*/ 19 h 30"/>
                <a:gd name="T12" fmla="*/ 10 w 44"/>
                <a:gd name="T13" fmla="*/ 15 h 30"/>
                <a:gd name="T14" fmla="*/ 10 w 44"/>
                <a:gd name="T15" fmla="*/ 11 h 30"/>
                <a:gd name="T16" fmla="*/ 10 w 44"/>
                <a:gd name="T17" fmla="*/ 7 h 30"/>
                <a:gd name="T18" fmla="*/ 8 w 44"/>
                <a:gd name="T19" fmla="*/ 4 h 30"/>
                <a:gd name="T20" fmla="*/ 8 w 44"/>
                <a:gd name="T21" fmla="*/ 0 h 30"/>
                <a:gd name="T22" fmla="*/ 8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8" y="0"/>
                  </a:moveTo>
                  <a:lnTo>
                    <a:pt x="44" y="25"/>
                  </a:lnTo>
                  <a:lnTo>
                    <a:pt x="0" y="30"/>
                  </a:lnTo>
                  <a:lnTo>
                    <a:pt x="4" y="27"/>
                  </a:lnTo>
                  <a:lnTo>
                    <a:pt x="6" y="23"/>
                  </a:lnTo>
                  <a:lnTo>
                    <a:pt x="8" y="19"/>
                  </a:lnTo>
                  <a:lnTo>
                    <a:pt x="10" y="15"/>
                  </a:lnTo>
                  <a:lnTo>
                    <a:pt x="10" y="11"/>
                  </a:lnTo>
                  <a:lnTo>
                    <a:pt x="10" y="7"/>
                  </a:lnTo>
                  <a:lnTo>
                    <a:pt x="8" y="4"/>
                  </a:lnTo>
                  <a:lnTo>
                    <a:pt x="8" y="0"/>
                  </a:lnTo>
                  <a:lnTo>
                    <a:pt x="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0" name="Freeform 78"/>
            <p:cNvSpPr/>
            <p:nvPr/>
          </p:nvSpPr>
          <p:spPr bwMode="auto">
            <a:xfrm>
              <a:off x="7372226" y="5627433"/>
              <a:ext cx="33338" cy="25400"/>
            </a:xfrm>
            <a:custGeom>
              <a:avLst/>
              <a:gdLst>
                <a:gd name="T0" fmla="*/ 0 w 42"/>
                <a:gd name="T1" fmla="*/ 0 h 33"/>
                <a:gd name="T2" fmla="*/ 42 w 42"/>
                <a:gd name="T3" fmla="*/ 16 h 33"/>
                <a:gd name="T4" fmla="*/ 0 w 42"/>
                <a:gd name="T5" fmla="*/ 33 h 33"/>
                <a:gd name="T6" fmla="*/ 2 w 42"/>
                <a:gd name="T7" fmla="*/ 29 h 33"/>
                <a:gd name="T8" fmla="*/ 4 w 42"/>
                <a:gd name="T9" fmla="*/ 25 h 33"/>
                <a:gd name="T10" fmla="*/ 4 w 42"/>
                <a:gd name="T11" fmla="*/ 21 h 33"/>
                <a:gd name="T12" fmla="*/ 4 w 42"/>
                <a:gd name="T13" fmla="*/ 16 h 33"/>
                <a:gd name="T14" fmla="*/ 4 w 42"/>
                <a:gd name="T15" fmla="*/ 12 h 33"/>
                <a:gd name="T16" fmla="*/ 4 w 42"/>
                <a:gd name="T17" fmla="*/ 8 h 33"/>
                <a:gd name="T18" fmla="*/ 2 w 42"/>
                <a:gd name="T19" fmla="*/ 4 h 33"/>
                <a:gd name="T20" fmla="*/ 0 w 42"/>
                <a:gd name="T21" fmla="*/ 0 h 33"/>
                <a:gd name="T22" fmla="*/ 0 w 42"/>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3" extrusionOk="0">
                  <a:moveTo>
                    <a:pt x="0" y="0"/>
                  </a:moveTo>
                  <a:lnTo>
                    <a:pt x="42" y="16"/>
                  </a:lnTo>
                  <a:lnTo>
                    <a:pt x="0" y="33"/>
                  </a:lnTo>
                  <a:lnTo>
                    <a:pt x="2" y="29"/>
                  </a:lnTo>
                  <a:lnTo>
                    <a:pt x="4" y="25"/>
                  </a:lnTo>
                  <a:lnTo>
                    <a:pt x="4" y="21"/>
                  </a:lnTo>
                  <a:lnTo>
                    <a:pt x="4" y="16"/>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1" name="Freeform 79"/>
            <p:cNvSpPr/>
            <p:nvPr/>
          </p:nvSpPr>
          <p:spPr bwMode="auto">
            <a:xfrm>
              <a:off x="7608763" y="5625845"/>
              <a:ext cx="33338" cy="23813"/>
            </a:xfrm>
            <a:custGeom>
              <a:avLst/>
              <a:gdLst>
                <a:gd name="T0" fmla="*/ 0 w 43"/>
                <a:gd name="T1" fmla="*/ 0 h 31"/>
                <a:gd name="T2" fmla="*/ 43 w 43"/>
                <a:gd name="T3" fmla="*/ 16 h 31"/>
                <a:gd name="T4" fmla="*/ 0 w 43"/>
                <a:gd name="T5" fmla="*/ 31 h 31"/>
                <a:gd name="T6" fmla="*/ 2 w 43"/>
                <a:gd name="T7" fmla="*/ 27 h 31"/>
                <a:gd name="T8" fmla="*/ 4 w 43"/>
                <a:gd name="T9" fmla="*/ 23 h 31"/>
                <a:gd name="T10" fmla="*/ 6 w 43"/>
                <a:gd name="T11" fmla="*/ 20 h 31"/>
                <a:gd name="T12" fmla="*/ 6 w 43"/>
                <a:gd name="T13" fmla="*/ 16 h 31"/>
                <a:gd name="T14" fmla="*/ 6 w 43"/>
                <a:gd name="T15" fmla="*/ 12 h 31"/>
                <a:gd name="T16" fmla="*/ 4 w 43"/>
                <a:gd name="T17" fmla="*/ 8 h 31"/>
                <a:gd name="T18" fmla="*/ 2 w 43"/>
                <a:gd name="T19" fmla="*/ 4 h 31"/>
                <a:gd name="T20" fmla="*/ 0 w 43"/>
                <a:gd name="T21" fmla="*/ 0 h 31"/>
                <a:gd name="T22" fmla="*/ 0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0"/>
                  </a:moveTo>
                  <a:lnTo>
                    <a:pt x="43" y="16"/>
                  </a:lnTo>
                  <a:lnTo>
                    <a:pt x="0" y="31"/>
                  </a:lnTo>
                  <a:lnTo>
                    <a:pt x="2" y="27"/>
                  </a:lnTo>
                  <a:lnTo>
                    <a:pt x="4" y="23"/>
                  </a:lnTo>
                  <a:lnTo>
                    <a:pt x="6" y="20"/>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2" name="Freeform 80"/>
            <p:cNvSpPr/>
            <p:nvPr/>
          </p:nvSpPr>
          <p:spPr bwMode="auto">
            <a:xfrm>
              <a:off x="5959351" y="5497258"/>
              <a:ext cx="1677988" cy="49213"/>
            </a:xfrm>
            <a:custGeom>
              <a:avLst/>
              <a:gdLst>
                <a:gd name="T0" fmla="*/ 0 w 2114"/>
                <a:gd name="T1" fmla="*/ 58 h 62"/>
                <a:gd name="T2" fmla="*/ 2 w 2114"/>
                <a:gd name="T3" fmla="*/ 58 h 62"/>
                <a:gd name="T4" fmla="*/ 8 w 2114"/>
                <a:gd name="T5" fmla="*/ 58 h 62"/>
                <a:gd name="T6" fmla="*/ 16 w 2114"/>
                <a:gd name="T7" fmla="*/ 58 h 62"/>
                <a:gd name="T8" fmla="*/ 27 w 2114"/>
                <a:gd name="T9" fmla="*/ 58 h 62"/>
                <a:gd name="T10" fmla="*/ 39 w 2114"/>
                <a:gd name="T11" fmla="*/ 58 h 62"/>
                <a:gd name="T12" fmla="*/ 54 w 2114"/>
                <a:gd name="T13" fmla="*/ 58 h 62"/>
                <a:gd name="T14" fmla="*/ 79 w 2114"/>
                <a:gd name="T15" fmla="*/ 60 h 62"/>
                <a:gd name="T16" fmla="*/ 117 w 2114"/>
                <a:gd name="T17" fmla="*/ 60 h 62"/>
                <a:gd name="T18" fmla="*/ 163 w 2114"/>
                <a:gd name="T19" fmla="*/ 60 h 62"/>
                <a:gd name="T20" fmla="*/ 211 w 2114"/>
                <a:gd name="T21" fmla="*/ 60 h 62"/>
                <a:gd name="T22" fmla="*/ 263 w 2114"/>
                <a:gd name="T23" fmla="*/ 62 h 62"/>
                <a:gd name="T24" fmla="*/ 371 w 2114"/>
                <a:gd name="T25" fmla="*/ 62 h 62"/>
                <a:gd name="T26" fmla="*/ 423 w 2114"/>
                <a:gd name="T27" fmla="*/ 62 h 62"/>
                <a:gd name="T28" fmla="*/ 472 w 2114"/>
                <a:gd name="T29" fmla="*/ 62 h 62"/>
                <a:gd name="T30" fmla="*/ 520 w 2114"/>
                <a:gd name="T31" fmla="*/ 62 h 62"/>
                <a:gd name="T32" fmla="*/ 563 w 2114"/>
                <a:gd name="T33" fmla="*/ 62 h 62"/>
                <a:gd name="T34" fmla="*/ 599 w 2114"/>
                <a:gd name="T35" fmla="*/ 62 h 62"/>
                <a:gd name="T36" fmla="*/ 615 w 2114"/>
                <a:gd name="T37" fmla="*/ 62 h 62"/>
                <a:gd name="T38" fmla="*/ 628 w 2114"/>
                <a:gd name="T39" fmla="*/ 60 h 62"/>
                <a:gd name="T40" fmla="*/ 687 w 2114"/>
                <a:gd name="T41" fmla="*/ 62 h 62"/>
                <a:gd name="T42" fmla="*/ 745 w 2114"/>
                <a:gd name="T43" fmla="*/ 60 h 62"/>
                <a:gd name="T44" fmla="*/ 801 w 2114"/>
                <a:gd name="T45" fmla="*/ 54 h 62"/>
                <a:gd name="T46" fmla="*/ 855 w 2114"/>
                <a:gd name="T47" fmla="*/ 46 h 62"/>
                <a:gd name="T48" fmla="*/ 960 w 2114"/>
                <a:gd name="T49" fmla="*/ 27 h 62"/>
                <a:gd name="T50" fmla="*/ 1060 w 2114"/>
                <a:gd name="T51" fmla="*/ 10 h 62"/>
                <a:gd name="T52" fmla="*/ 1110 w 2114"/>
                <a:gd name="T53" fmla="*/ 4 h 62"/>
                <a:gd name="T54" fmla="*/ 1162 w 2114"/>
                <a:gd name="T55" fmla="*/ 0 h 62"/>
                <a:gd name="T56" fmla="*/ 1215 w 2114"/>
                <a:gd name="T57" fmla="*/ 2 h 62"/>
                <a:gd name="T58" fmla="*/ 1267 w 2114"/>
                <a:gd name="T59" fmla="*/ 4 h 62"/>
                <a:gd name="T60" fmla="*/ 1315 w 2114"/>
                <a:gd name="T61" fmla="*/ 6 h 62"/>
                <a:gd name="T62" fmla="*/ 1359 w 2114"/>
                <a:gd name="T63" fmla="*/ 12 h 62"/>
                <a:gd name="T64" fmla="*/ 1400 w 2114"/>
                <a:gd name="T65" fmla="*/ 16 h 62"/>
                <a:gd name="T66" fmla="*/ 1417 w 2114"/>
                <a:gd name="T67" fmla="*/ 17 h 62"/>
                <a:gd name="T68" fmla="*/ 1432 w 2114"/>
                <a:gd name="T69" fmla="*/ 19 h 62"/>
                <a:gd name="T70" fmla="*/ 1457 w 2114"/>
                <a:gd name="T71" fmla="*/ 21 h 62"/>
                <a:gd name="T72" fmla="*/ 1484 w 2114"/>
                <a:gd name="T73" fmla="*/ 23 h 62"/>
                <a:gd name="T74" fmla="*/ 1513 w 2114"/>
                <a:gd name="T75" fmla="*/ 25 h 62"/>
                <a:gd name="T76" fmla="*/ 1546 w 2114"/>
                <a:gd name="T77" fmla="*/ 27 h 62"/>
                <a:gd name="T78" fmla="*/ 1578 w 2114"/>
                <a:gd name="T79" fmla="*/ 27 h 62"/>
                <a:gd name="T80" fmla="*/ 1651 w 2114"/>
                <a:gd name="T81" fmla="*/ 29 h 62"/>
                <a:gd name="T82" fmla="*/ 1701 w 2114"/>
                <a:gd name="T83" fmla="*/ 29 h 62"/>
                <a:gd name="T84" fmla="*/ 1726 w 2114"/>
                <a:gd name="T85" fmla="*/ 29 h 62"/>
                <a:gd name="T86" fmla="*/ 1755 w 2114"/>
                <a:gd name="T87" fmla="*/ 29 h 62"/>
                <a:gd name="T88" fmla="*/ 1786 w 2114"/>
                <a:gd name="T89" fmla="*/ 29 h 62"/>
                <a:gd name="T90" fmla="*/ 1836 w 2114"/>
                <a:gd name="T91" fmla="*/ 29 h 62"/>
                <a:gd name="T92" fmla="*/ 1907 w 2114"/>
                <a:gd name="T93" fmla="*/ 29 h 62"/>
                <a:gd name="T94" fmla="*/ 1960 w 2114"/>
                <a:gd name="T95" fmla="*/ 29 h 62"/>
                <a:gd name="T96" fmla="*/ 1993 w 2114"/>
                <a:gd name="T97" fmla="*/ 29 h 62"/>
                <a:gd name="T98" fmla="*/ 2024 w 2114"/>
                <a:gd name="T99" fmla="*/ 29 h 62"/>
                <a:gd name="T100" fmla="*/ 2051 w 2114"/>
                <a:gd name="T101" fmla="*/ 29 h 62"/>
                <a:gd name="T102" fmla="*/ 2074 w 2114"/>
                <a:gd name="T103" fmla="*/ 29 h 62"/>
                <a:gd name="T104" fmla="*/ 2093 w 2114"/>
                <a:gd name="T105" fmla="*/ 29 h 62"/>
                <a:gd name="T106" fmla="*/ 2106 w 2114"/>
                <a:gd name="T107" fmla="*/ 29 h 62"/>
                <a:gd name="T108" fmla="*/ 2112 w 2114"/>
                <a:gd name="T10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4" h="62" extrusionOk="0">
                  <a:moveTo>
                    <a:pt x="0" y="58"/>
                  </a:moveTo>
                  <a:lnTo>
                    <a:pt x="0" y="58"/>
                  </a:lnTo>
                  <a:lnTo>
                    <a:pt x="0" y="58"/>
                  </a:lnTo>
                  <a:lnTo>
                    <a:pt x="2" y="58"/>
                  </a:lnTo>
                  <a:lnTo>
                    <a:pt x="6" y="58"/>
                  </a:lnTo>
                  <a:lnTo>
                    <a:pt x="8" y="58"/>
                  </a:lnTo>
                  <a:lnTo>
                    <a:pt x="12" y="58"/>
                  </a:lnTo>
                  <a:lnTo>
                    <a:pt x="16" y="58"/>
                  </a:lnTo>
                  <a:lnTo>
                    <a:pt x="21" y="58"/>
                  </a:lnTo>
                  <a:lnTo>
                    <a:pt x="27" y="58"/>
                  </a:lnTo>
                  <a:lnTo>
                    <a:pt x="33" y="58"/>
                  </a:lnTo>
                  <a:lnTo>
                    <a:pt x="39" y="58"/>
                  </a:lnTo>
                  <a:lnTo>
                    <a:pt x="46" y="58"/>
                  </a:lnTo>
                  <a:lnTo>
                    <a:pt x="54" y="58"/>
                  </a:lnTo>
                  <a:lnTo>
                    <a:pt x="62" y="60"/>
                  </a:lnTo>
                  <a:lnTo>
                    <a:pt x="79" y="60"/>
                  </a:lnTo>
                  <a:lnTo>
                    <a:pt x="98" y="60"/>
                  </a:lnTo>
                  <a:lnTo>
                    <a:pt x="117" y="60"/>
                  </a:lnTo>
                  <a:lnTo>
                    <a:pt x="140" y="60"/>
                  </a:lnTo>
                  <a:lnTo>
                    <a:pt x="163" y="60"/>
                  </a:lnTo>
                  <a:lnTo>
                    <a:pt x="186" y="60"/>
                  </a:lnTo>
                  <a:lnTo>
                    <a:pt x="211" y="60"/>
                  </a:lnTo>
                  <a:lnTo>
                    <a:pt x="238" y="60"/>
                  </a:lnTo>
                  <a:lnTo>
                    <a:pt x="263" y="62"/>
                  </a:lnTo>
                  <a:lnTo>
                    <a:pt x="317" y="62"/>
                  </a:lnTo>
                  <a:lnTo>
                    <a:pt x="371" y="62"/>
                  </a:lnTo>
                  <a:lnTo>
                    <a:pt x="398" y="62"/>
                  </a:lnTo>
                  <a:lnTo>
                    <a:pt x="423" y="62"/>
                  </a:lnTo>
                  <a:lnTo>
                    <a:pt x="449" y="62"/>
                  </a:lnTo>
                  <a:lnTo>
                    <a:pt x="472" y="62"/>
                  </a:lnTo>
                  <a:lnTo>
                    <a:pt x="497" y="62"/>
                  </a:lnTo>
                  <a:lnTo>
                    <a:pt x="520" y="62"/>
                  </a:lnTo>
                  <a:lnTo>
                    <a:pt x="542" y="62"/>
                  </a:lnTo>
                  <a:lnTo>
                    <a:pt x="563" y="62"/>
                  </a:lnTo>
                  <a:lnTo>
                    <a:pt x="582" y="62"/>
                  </a:lnTo>
                  <a:lnTo>
                    <a:pt x="599" y="62"/>
                  </a:lnTo>
                  <a:lnTo>
                    <a:pt x="607" y="62"/>
                  </a:lnTo>
                  <a:lnTo>
                    <a:pt x="615" y="62"/>
                  </a:lnTo>
                  <a:lnTo>
                    <a:pt x="622" y="60"/>
                  </a:lnTo>
                  <a:lnTo>
                    <a:pt x="628" y="60"/>
                  </a:lnTo>
                  <a:lnTo>
                    <a:pt x="659" y="62"/>
                  </a:lnTo>
                  <a:lnTo>
                    <a:pt x="687" y="62"/>
                  </a:lnTo>
                  <a:lnTo>
                    <a:pt x="716" y="60"/>
                  </a:lnTo>
                  <a:lnTo>
                    <a:pt x="745" y="60"/>
                  </a:lnTo>
                  <a:lnTo>
                    <a:pt x="772" y="56"/>
                  </a:lnTo>
                  <a:lnTo>
                    <a:pt x="801" y="54"/>
                  </a:lnTo>
                  <a:lnTo>
                    <a:pt x="828" y="50"/>
                  </a:lnTo>
                  <a:lnTo>
                    <a:pt x="855" y="46"/>
                  </a:lnTo>
                  <a:lnTo>
                    <a:pt x="908" y="37"/>
                  </a:lnTo>
                  <a:lnTo>
                    <a:pt x="960" y="27"/>
                  </a:lnTo>
                  <a:lnTo>
                    <a:pt x="1012" y="19"/>
                  </a:lnTo>
                  <a:lnTo>
                    <a:pt x="1060" y="10"/>
                  </a:lnTo>
                  <a:lnTo>
                    <a:pt x="1085" y="6"/>
                  </a:lnTo>
                  <a:lnTo>
                    <a:pt x="1110" y="4"/>
                  </a:lnTo>
                  <a:lnTo>
                    <a:pt x="1137" y="2"/>
                  </a:lnTo>
                  <a:lnTo>
                    <a:pt x="1162" y="0"/>
                  </a:lnTo>
                  <a:lnTo>
                    <a:pt x="1189" y="0"/>
                  </a:lnTo>
                  <a:lnTo>
                    <a:pt x="1215" y="2"/>
                  </a:lnTo>
                  <a:lnTo>
                    <a:pt x="1240" y="2"/>
                  </a:lnTo>
                  <a:lnTo>
                    <a:pt x="1267" y="4"/>
                  </a:lnTo>
                  <a:lnTo>
                    <a:pt x="1290" y="6"/>
                  </a:lnTo>
                  <a:lnTo>
                    <a:pt x="1315" y="6"/>
                  </a:lnTo>
                  <a:lnTo>
                    <a:pt x="1338" y="10"/>
                  </a:lnTo>
                  <a:lnTo>
                    <a:pt x="1359" y="12"/>
                  </a:lnTo>
                  <a:lnTo>
                    <a:pt x="1381" y="14"/>
                  </a:lnTo>
                  <a:lnTo>
                    <a:pt x="1400" y="16"/>
                  </a:lnTo>
                  <a:lnTo>
                    <a:pt x="1409" y="17"/>
                  </a:lnTo>
                  <a:lnTo>
                    <a:pt x="1417" y="17"/>
                  </a:lnTo>
                  <a:lnTo>
                    <a:pt x="1425" y="19"/>
                  </a:lnTo>
                  <a:lnTo>
                    <a:pt x="1432" y="19"/>
                  </a:lnTo>
                  <a:lnTo>
                    <a:pt x="1444" y="21"/>
                  </a:lnTo>
                  <a:lnTo>
                    <a:pt x="1457" y="21"/>
                  </a:lnTo>
                  <a:lnTo>
                    <a:pt x="1469" y="23"/>
                  </a:lnTo>
                  <a:lnTo>
                    <a:pt x="1484" y="23"/>
                  </a:lnTo>
                  <a:lnTo>
                    <a:pt x="1498" y="23"/>
                  </a:lnTo>
                  <a:lnTo>
                    <a:pt x="1513" y="25"/>
                  </a:lnTo>
                  <a:lnTo>
                    <a:pt x="1528" y="25"/>
                  </a:lnTo>
                  <a:lnTo>
                    <a:pt x="1546" y="27"/>
                  </a:lnTo>
                  <a:lnTo>
                    <a:pt x="1561" y="27"/>
                  </a:lnTo>
                  <a:lnTo>
                    <a:pt x="1578" y="27"/>
                  </a:lnTo>
                  <a:lnTo>
                    <a:pt x="1615" y="27"/>
                  </a:lnTo>
                  <a:lnTo>
                    <a:pt x="1651" y="29"/>
                  </a:lnTo>
                  <a:lnTo>
                    <a:pt x="1692" y="29"/>
                  </a:lnTo>
                  <a:lnTo>
                    <a:pt x="1701" y="29"/>
                  </a:lnTo>
                  <a:lnTo>
                    <a:pt x="1713" y="29"/>
                  </a:lnTo>
                  <a:lnTo>
                    <a:pt x="1726" y="29"/>
                  </a:lnTo>
                  <a:lnTo>
                    <a:pt x="1740" y="29"/>
                  </a:lnTo>
                  <a:lnTo>
                    <a:pt x="1755" y="29"/>
                  </a:lnTo>
                  <a:lnTo>
                    <a:pt x="1770" y="29"/>
                  </a:lnTo>
                  <a:lnTo>
                    <a:pt x="1786" y="29"/>
                  </a:lnTo>
                  <a:lnTo>
                    <a:pt x="1801" y="29"/>
                  </a:lnTo>
                  <a:lnTo>
                    <a:pt x="1836" y="29"/>
                  </a:lnTo>
                  <a:lnTo>
                    <a:pt x="1872" y="29"/>
                  </a:lnTo>
                  <a:lnTo>
                    <a:pt x="1907" y="29"/>
                  </a:lnTo>
                  <a:lnTo>
                    <a:pt x="1943" y="29"/>
                  </a:lnTo>
                  <a:lnTo>
                    <a:pt x="1960" y="29"/>
                  </a:lnTo>
                  <a:lnTo>
                    <a:pt x="1976" y="29"/>
                  </a:lnTo>
                  <a:lnTo>
                    <a:pt x="1993" y="29"/>
                  </a:lnTo>
                  <a:lnTo>
                    <a:pt x="2008" y="29"/>
                  </a:lnTo>
                  <a:lnTo>
                    <a:pt x="2024" y="29"/>
                  </a:lnTo>
                  <a:lnTo>
                    <a:pt x="2037" y="29"/>
                  </a:lnTo>
                  <a:lnTo>
                    <a:pt x="2051" y="29"/>
                  </a:lnTo>
                  <a:lnTo>
                    <a:pt x="2062" y="29"/>
                  </a:lnTo>
                  <a:lnTo>
                    <a:pt x="2074" y="29"/>
                  </a:lnTo>
                  <a:lnTo>
                    <a:pt x="2083" y="29"/>
                  </a:lnTo>
                  <a:lnTo>
                    <a:pt x="2093" y="29"/>
                  </a:lnTo>
                  <a:lnTo>
                    <a:pt x="2101" y="29"/>
                  </a:lnTo>
                  <a:lnTo>
                    <a:pt x="2106" y="29"/>
                  </a:lnTo>
                  <a:lnTo>
                    <a:pt x="2110" y="29"/>
                  </a:lnTo>
                  <a:lnTo>
                    <a:pt x="2112" y="29"/>
                  </a:lnTo>
                  <a:lnTo>
                    <a:pt x="2114" y="2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3" name="Freeform 81"/>
            <p:cNvSpPr/>
            <p:nvPr/>
          </p:nvSpPr>
          <p:spPr bwMode="auto">
            <a:xfrm>
              <a:off x="6432426" y="5532183"/>
              <a:ext cx="33338" cy="25400"/>
            </a:xfrm>
            <a:custGeom>
              <a:avLst/>
              <a:gdLst>
                <a:gd name="T0" fmla="*/ 0 w 43"/>
                <a:gd name="T1" fmla="*/ 0 h 33"/>
                <a:gd name="T2" fmla="*/ 43 w 43"/>
                <a:gd name="T3" fmla="*/ 18 h 33"/>
                <a:gd name="T4" fmla="*/ 0 w 43"/>
                <a:gd name="T5" fmla="*/ 33 h 33"/>
                <a:gd name="T6" fmla="*/ 2 w 43"/>
                <a:gd name="T7" fmla="*/ 29 h 33"/>
                <a:gd name="T8" fmla="*/ 4 w 43"/>
                <a:gd name="T9" fmla="*/ 25 h 33"/>
                <a:gd name="T10" fmla="*/ 4 w 43"/>
                <a:gd name="T11" fmla="*/ 21 h 33"/>
                <a:gd name="T12" fmla="*/ 6 w 43"/>
                <a:gd name="T13" fmla="*/ 18 h 33"/>
                <a:gd name="T14" fmla="*/ 4 w 43"/>
                <a:gd name="T15" fmla="*/ 12 h 33"/>
                <a:gd name="T16" fmla="*/ 4 w 43"/>
                <a:gd name="T17" fmla="*/ 8 h 33"/>
                <a:gd name="T18" fmla="*/ 2 w 43"/>
                <a:gd name="T19" fmla="*/ 4 h 33"/>
                <a:gd name="T20" fmla="*/ 0 w 43"/>
                <a:gd name="T21" fmla="*/ 0 h 33"/>
                <a:gd name="T22" fmla="*/ 0 w 43"/>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3" extrusionOk="0">
                  <a:moveTo>
                    <a:pt x="0" y="0"/>
                  </a:moveTo>
                  <a:lnTo>
                    <a:pt x="43" y="18"/>
                  </a:lnTo>
                  <a:lnTo>
                    <a:pt x="0" y="33"/>
                  </a:lnTo>
                  <a:lnTo>
                    <a:pt x="2" y="29"/>
                  </a:lnTo>
                  <a:lnTo>
                    <a:pt x="4" y="25"/>
                  </a:lnTo>
                  <a:lnTo>
                    <a:pt x="4" y="21"/>
                  </a:lnTo>
                  <a:lnTo>
                    <a:pt x="6" y="18"/>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4" name="Freeform 82"/>
            <p:cNvSpPr/>
            <p:nvPr/>
          </p:nvSpPr>
          <p:spPr bwMode="auto">
            <a:xfrm>
              <a:off x="6773738" y="5497258"/>
              <a:ext cx="34925" cy="23813"/>
            </a:xfrm>
            <a:custGeom>
              <a:avLst/>
              <a:gdLst>
                <a:gd name="T0" fmla="*/ 0 w 45"/>
                <a:gd name="T1" fmla="*/ 0 h 31"/>
                <a:gd name="T2" fmla="*/ 45 w 45"/>
                <a:gd name="T3" fmla="*/ 8 h 31"/>
                <a:gd name="T4" fmla="*/ 4 w 45"/>
                <a:gd name="T5" fmla="*/ 31 h 31"/>
                <a:gd name="T6" fmla="*/ 6 w 45"/>
                <a:gd name="T7" fmla="*/ 27 h 31"/>
                <a:gd name="T8" fmla="*/ 8 w 45"/>
                <a:gd name="T9" fmla="*/ 23 h 31"/>
                <a:gd name="T10" fmla="*/ 8 w 45"/>
                <a:gd name="T11" fmla="*/ 17 h 31"/>
                <a:gd name="T12" fmla="*/ 8 w 45"/>
                <a:gd name="T13" fmla="*/ 14 h 31"/>
                <a:gd name="T14" fmla="*/ 6 w 45"/>
                <a:gd name="T15" fmla="*/ 10 h 31"/>
                <a:gd name="T16" fmla="*/ 4 w 45"/>
                <a:gd name="T17" fmla="*/ 6 h 31"/>
                <a:gd name="T18" fmla="*/ 2 w 45"/>
                <a:gd name="T19" fmla="*/ 2 h 31"/>
                <a:gd name="T20" fmla="*/ 0 w 45"/>
                <a:gd name="T21" fmla="*/ 0 h 31"/>
                <a:gd name="T22" fmla="*/ 0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0"/>
                  </a:moveTo>
                  <a:lnTo>
                    <a:pt x="45" y="8"/>
                  </a:lnTo>
                  <a:lnTo>
                    <a:pt x="4" y="31"/>
                  </a:lnTo>
                  <a:lnTo>
                    <a:pt x="6" y="27"/>
                  </a:lnTo>
                  <a:lnTo>
                    <a:pt x="8" y="23"/>
                  </a:lnTo>
                  <a:lnTo>
                    <a:pt x="8" y="17"/>
                  </a:lnTo>
                  <a:lnTo>
                    <a:pt x="8" y="14"/>
                  </a:lnTo>
                  <a:lnTo>
                    <a:pt x="6" y="10"/>
                  </a:lnTo>
                  <a:lnTo>
                    <a:pt x="4" y="6"/>
                  </a:lnTo>
                  <a:lnTo>
                    <a:pt x="2"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5" name="Freeform 83"/>
            <p:cNvSpPr/>
            <p:nvPr/>
          </p:nvSpPr>
          <p:spPr bwMode="auto">
            <a:xfrm>
              <a:off x="7069013" y="5497258"/>
              <a:ext cx="33338" cy="23813"/>
            </a:xfrm>
            <a:custGeom>
              <a:avLst/>
              <a:gdLst>
                <a:gd name="T0" fmla="*/ 2 w 42"/>
                <a:gd name="T1" fmla="*/ 0 h 31"/>
                <a:gd name="T2" fmla="*/ 42 w 42"/>
                <a:gd name="T3" fmla="*/ 19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4" y="23"/>
                  </a:lnTo>
                  <a:lnTo>
                    <a:pt x="6" y="19"/>
                  </a:lnTo>
                  <a:lnTo>
                    <a:pt x="6" y="16"/>
                  </a:lnTo>
                  <a:lnTo>
                    <a:pt x="6" y="12"/>
                  </a:lnTo>
                  <a:lnTo>
                    <a:pt x="6" y="8"/>
                  </a:lnTo>
                  <a:lnTo>
                    <a:pt x="4" y="4"/>
                  </a:lnTo>
                  <a:lnTo>
                    <a:pt x="2" y="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6" name="Freeform 84"/>
            <p:cNvSpPr/>
            <p:nvPr/>
          </p:nvSpPr>
          <p:spPr bwMode="auto">
            <a:xfrm>
              <a:off x="7275388" y="5508370"/>
              <a:ext cx="33338" cy="23813"/>
            </a:xfrm>
            <a:custGeom>
              <a:avLst/>
              <a:gdLst>
                <a:gd name="T0" fmla="*/ 0 w 42"/>
                <a:gd name="T1" fmla="*/ 0 h 30"/>
                <a:gd name="T2" fmla="*/ 42 w 42"/>
                <a:gd name="T3" fmla="*/ 15 h 30"/>
                <a:gd name="T4" fmla="*/ 0 w 42"/>
                <a:gd name="T5" fmla="*/ 30 h 30"/>
                <a:gd name="T6" fmla="*/ 2 w 42"/>
                <a:gd name="T7" fmla="*/ 26 h 30"/>
                <a:gd name="T8" fmla="*/ 4 w 42"/>
                <a:gd name="T9" fmla="*/ 23 h 30"/>
                <a:gd name="T10" fmla="*/ 6 w 42"/>
                <a:gd name="T11" fmla="*/ 19 h 30"/>
                <a:gd name="T12" fmla="*/ 6 w 42"/>
                <a:gd name="T13" fmla="*/ 15 h 30"/>
                <a:gd name="T14" fmla="*/ 6 w 42"/>
                <a:gd name="T15" fmla="*/ 11 h 30"/>
                <a:gd name="T16" fmla="*/ 4 w 42"/>
                <a:gd name="T17" fmla="*/ 7 h 30"/>
                <a:gd name="T18" fmla="*/ 4 w 42"/>
                <a:gd name="T19" fmla="*/ 3 h 30"/>
                <a:gd name="T20" fmla="*/ 0 w 42"/>
                <a:gd name="T21" fmla="*/ 0 h 30"/>
                <a:gd name="T22" fmla="*/ 0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0"/>
                  </a:moveTo>
                  <a:lnTo>
                    <a:pt x="42" y="15"/>
                  </a:lnTo>
                  <a:lnTo>
                    <a:pt x="0" y="30"/>
                  </a:lnTo>
                  <a:lnTo>
                    <a:pt x="2" y="26"/>
                  </a:lnTo>
                  <a:lnTo>
                    <a:pt x="4" y="23"/>
                  </a:lnTo>
                  <a:lnTo>
                    <a:pt x="6" y="19"/>
                  </a:lnTo>
                  <a:lnTo>
                    <a:pt x="6" y="15"/>
                  </a:lnTo>
                  <a:lnTo>
                    <a:pt x="6" y="11"/>
                  </a:lnTo>
                  <a:lnTo>
                    <a:pt x="4" y="7"/>
                  </a:lnTo>
                  <a:lnTo>
                    <a:pt x="4" y="3"/>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7" name="Freeform 85"/>
            <p:cNvSpPr/>
            <p:nvPr/>
          </p:nvSpPr>
          <p:spPr bwMode="auto">
            <a:xfrm>
              <a:off x="7611938" y="5508370"/>
              <a:ext cx="31750" cy="23813"/>
            </a:xfrm>
            <a:custGeom>
              <a:avLst/>
              <a:gdLst>
                <a:gd name="T0" fmla="*/ 0 w 41"/>
                <a:gd name="T1" fmla="*/ 0 h 30"/>
                <a:gd name="T2" fmla="*/ 41 w 41"/>
                <a:gd name="T3" fmla="*/ 15 h 30"/>
                <a:gd name="T4" fmla="*/ 0 w 41"/>
                <a:gd name="T5" fmla="*/ 30 h 30"/>
                <a:gd name="T6" fmla="*/ 2 w 41"/>
                <a:gd name="T7" fmla="*/ 26 h 30"/>
                <a:gd name="T8" fmla="*/ 4 w 41"/>
                <a:gd name="T9" fmla="*/ 23 h 30"/>
                <a:gd name="T10" fmla="*/ 4 w 41"/>
                <a:gd name="T11" fmla="*/ 19 h 30"/>
                <a:gd name="T12" fmla="*/ 4 w 41"/>
                <a:gd name="T13" fmla="*/ 15 h 30"/>
                <a:gd name="T14" fmla="*/ 4 w 41"/>
                <a:gd name="T15" fmla="*/ 11 h 30"/>
                <a:gd name="T16" fmla="*/ 4 w 41"/>
                <a:gd name="T17" fmla="*/ 7 h 30"/>
                <a:gd name="T18" fmla="*/ 2 w 41"/>
                <a:gd name="T19" fmla="*/ 3 h 30"/>
                <a:gd name="T20" fmla="*/ 0 w 41"/>
                <a:gd name="T21" fmla="*/ 0 h 30"/>
                <a:gd name="T22" fmla="*/ 0 w 4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0" extrusionOk="0">
                  <a:moveTo>
                    <a:pt x="0" y="0"/>
                  </a:moveTo>
                  <a:lnTo>
                    <a:pt x="41" y="15"/>
                  </a:lnTo>
                  <a:lnTo>
                    <a:pt x="0" y="30"/>
                  </a:lnTo>
                  <a:lnTo>
                    <a:pt x="2" y="26"/>
                  </a:lnTo>
                  <a:lnTo>
                    <a:pt x="4" y="23"/>
                  </a:lnTo>
                  <a:lnTo>
                    <a:pt x="4" y="19"/>
                  </a:lnTo>
                  <a:lnTo>
                    <a:pt x="4" y="15"/>
                  </a:lnTo>
                  <a:lnTo>
                    <a:pt x="4"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8" name="Freeform 86"/>
            <p:cNvSpPr/>
            <p:nvPr/>
          </p:nvSpPr>
          <p:spPr bwMode="auto">
            <a:xfrm>
              <a:off x="5959351" y="5402008"/>
              <a:ext cx="1677988" cy="33338"/>
            </a:xfrm>
            <a:custGeom>
              <a:avLst/>
              <a:gdLst>
                <a:gd name="T0" fmla="*/ 0 w 2114"/>
                <a:gd name="T1" fmla="*/ 25 h 42"/>
                <a:gd name="T2" fmla="*/ 4 w 2114"/>
                <a:gd name="T3" fmla="*/ 25 h 42"/>
                <a:gd name="T4" fmla="*/ 10 w 2114"/>
                <a:gd name="T5" fmla="*/ 25 h 42"/>
                <a:gd name="T6" fmla="*/ 19 w 2114"/>
                <a:gd name="T7" fmla="*/ 25 h 42"/>
                <a:gd name="T8" fmla="*/ 33 w 2114"/>
                <a:gd name="T9" fmla="*/ 25 h 42"/>
                <a:gd name="T10" fmla="*/ 48 w 2114"/>
                <a:gd name="T11" fmla="*/ 25 h 42"/>
                <a:gd name="T12" fmla="*/ 67 w 2114"/>
                <a:gd name="T13" fmla="*/ 25 h 42"/>
                <a:gd name="T14" fmla="*/ 88 w 2114"/>
                <a:gd name="T15" fmla="*/ 25 h 42"/>
                <a:gd name="T16" fmla="*/ 110 w 2114"/>
                <a:gd name="T17" fmla="*/ 25 h 42"/>
                <a:gd name="T18" fmla="*/ 148 w 2114"/>
                <a:gd name="T19" fmla="*/ 25 h 42"/>
                <a:gd name="T20" fmla="*/ 204 w 2114"/>
                <a:gd name="T21" fmla="*/ 23 h 42"/>
                <a:gd name="T22" fmla="*/ 265 w 2114"/>
                <a:gd name="T23" fmla="*/ 23 h 42"/>
                <a:gd name="T24" fmla="*/ 330 w 2114"/>
                <a:gd name="T25" fmla="*/ 23 h 42"/>
                <a:gd name="T26" fmla="*/ 396 w 2114"/>
                <a:gd name="T27" fmla="*/ 23 h 42"/>
                <a:gd name="T28" fmla="*/ 496 w 2114"/>
                <a:gd name="T29" fmla="*/ 23 h 42"/>
                <a:gd name="T30" fmla="*/ 561 w 2114"/>
                <a:gd name="T31" fmla="*/ 21 h 42"/>
                <a:gd name="T32" fmla="*/ 622 w 2114"/>
                <a:gd name="T33" fmla="*/ 21 h 42"/>
                <a:gd name="T34" fmla="*/ 678 w 2114"/>
                <a:gd name="T35" fmla="*/ 21 h 42"/>
                <a:gd name="T36" fmla="*/ 714 w 2114"/>
                <a:gd name="T37" fmla="*/ 19 h 42"/>
                <a:gd name="T38" fmla="*/ 737 w 2114"/>
                <a:gd name="T39" fmla="*/ 19 h 42"/>
                <a:gd name="T40" fmla="*/ 759 w 2114"/>
                <a:gd name="T41" fmla="*/ 19 h 42"/>
                <a:gd name="T42" fmla="*/ 776 w 2114"/>
                <a:gd name="T43" fmla="*/ 19 h 42"/>
                <a:gd name="T44" fmla="*/ 855 w 2114"/>
                <a:gd name="T45" fmla="*/ 14 h 42"/>
                <a:gd name="T46" fmla="*/ 995 w 2114"/>
                <a:gd name="T47" fmla="*/ 4 h 42"/>
                <a:gd name="T48" fmla="*/ 1133 w 2114"/>
                <a:gd name="T49" fmla="*/ 0 h 42"/>
                <a:gd name="T50" fmla="*/ 1200 w 2114"/>
                <a:gd name="T51" fmla="*/ 0 h 42"/>
                <a:gd name="T52" fmla="*/ 1265 w 2114"/>
                <a:gd name="T53" fmla="*/ 2 h 42"/>
                <a:gd name="T54" fmla="*/ 1329 w 2114"/>
                <a:gd name="T55" fmla="*/ 8 h 42"/>
                <a:gd name="T56" fmla="*/ 1396 w 2114"/>
                <a:gd name="T57" fmla="*/ 21 h 42"/>
                <a:gd name="T58" fmla="*/ 1461 w 2114"/>
                <a:gd name="T59" fmla="*/ 31 h 42"/>
                <a:gd name="T60" fmla="*/ 1526 w 2114"/>
                <a:gd name="T61" fmla="*/ 37 h 42"/>
                <a:gd name="T62" fmla="*/ 1590 w 2114"/>
                <a:gd name="T63" fmla="*/ 41 h 42"/>
                <a:gd name="T64" fmla="*/ 1653 w 2114"/>
                <a:gd name="T65" fmla="*/ 42 h 42"/>
                <a:gd name="T66" fmla="*/ 1751 w 2114"/>
                <a:gd name="T67" fmla="*/ 42 h 42"/>
                <a:gd name="T68" fmla="*/ 1820 w 2114"/>
                <a:gd name="T69" fmla="*/ 41 h 42"/>
                <a:gd name="T70" fmla="*/ 1872 w 2114"/>
                <a:gd name="T71" fmla="*/ 41 h 42"/>
                <a:gd name="T72" fmla="*/ 1914 w 2114"/>
                <a:gd name="T73" fmla="*/ 41 h 42"/>
                <a:gd name="T74" fmla="*/ 1978 w 2114"/>
                <a:gd name="T75" fmla="*/ 41 h 42"/>
                <a:gd name="T76" fmla="*/ 2020 w 2114"/>
                <a:gd name="T77" fmla="*/ 41 h 42"/>
                <a:gd name="T78" fmla="*/ 2056 w 2114"/>
                <a:gd name="T79" fmla="*/ 41 h 42"/>
                <a:gd name="T80" fmla="*/ 2074 w 2114"/>
                <a:gd name="T81" fmla="*/ 41 h 42"/>
                <a:gd name="T82" fmla="*/ 2087 w 2114"/>
                <a:gd name="T83" fmla="*/ 41 h 42"/>
                <a:gd name="T84" fmla="*/ 2099 w 2114"/>
                <a:gd name="T85" fmla="*/ 41 h 42"/>
                <a:gd name="T86" fmla="*/ 2106 w 2114"/>
                <a:gd name="T87" fmla="*/ 41 h 42"/>
                <a:gd name="T88" fmla="*/ 2112 w 2114"/>
                <a:gd name="T89" fmla="*/ 41 h 42"/>
                <a:gd name="T90" fmla="*/ 2114 w 2114"/>
                <a:gd name="T91"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4" h="42" extrusionOk="0">
                  <a:moveTo>
                    <a:pt x="0" y="25"/>
                  </a:moveTo>
                  <a:lnTo>
                    <a:pt x="0" y="25"/>
                  </a:lnTo>
                  <a:lnTo>
                    <a:pt x="2" y="25"/>
                  </a:lnTo>
                  <a:lnTo>
                    <a:pt x="4" y="25"/>
                  </a:lnTo>
                  <a:lnTo>
                    <a:pt x="6" y="25"/>
                  </a:lnTo>
                  <a:lnTo>
                    <a:pt x="10" y="25"/>
                  </a:lnTo>
                  <a:lnTo>
                    <a:pt x="16" y="25"/>
                  </a:lnTo>
                  <a:lnTo>
                    <a:pt x="19" y="25"/>
                  </a:lnTo>
                  <a:lnTo>
                    <a:pt x="27" y="25"/>
                  </a:lnTo>
                  <a:lnTo>
                    <a:pt x="33" y="25"/>
                  </a:lnTo>
                  <a:lnTo>
                    <a:pt x="40" y="25"/>
                  </a:lnTo>
                  <a:lnTo>
                    <a:pt x="48" y="25"/>
                  </a:lnTo>
                  <a:lnTo>
                    <a:pt x="58" y="25"/>
                  </a:lnTo>
                  <a:lnTo>
                    <a:pt x="67" y="25"/>
                  </a:lnTo>
                  <a:lnTo>
                    <a:pt x="77" y="25"/>
                  </a:lnTo>
                  <a:lnTo>
                    <a:pt x="88" y="25"/>
                  </a:lnTo>
                  <a:lnTo>
                    <a:pt x="98" y="25"/>
                  </a:lnTo>
                  <a:lnTo>
                    <a:pt x="110" y="25"/>
                  </a:lnTo>
                  <a:lnTo>
                    <a:pt x="123" y="25"/>
                  </a:lnTo>
                  <a:lnTo>
                    <a:pt x="148" y="25"/>
                  </a:lnTo>
                  <a:lnTo>
                    <a:pt x="175" y="25"/>
                  </a:lnTo>
                  <a:lnTo>
                    <a:pt x="204" y="23"/>
                  </a:lnTo>
                  <a:lnTo>
                    <a:pt x="234" y="23"/>
                  </a:lnTo>
                  <a:lnTo>
                    <a:pt x="265" y="23"/>
                  </a:lnTo>
                  <a:lnTo>
                    <a:pt x="298" y="23"/>
                  </a:lnTo>
                  <a:lnTo>
                    <a:pt x="330" y="23"/>
                  </a:lnTo>
                  <a:lnTo>
                    <a:pt x="363" y="23"/>
                  </a:lnTo>
                  <a:lnTo>
                    <a:pt x="396" y="23"/>
                  </a:lnTo>
                  <a:lnTo>
                    <a:pt x="463" y="23"/>
                  </a:lnTo>
                  <a:lnTo>
                    <a:pt x="496" y="23"/>
                  </a:lnTo>
                  <a:lnTo>
                    <a:pt x="528" y="21"/>
                  </a:lnTo>
                  <a:lnTo>
                    <a:pt x="561" y="21"/>
                  </a:lnTo>
                  <a:lnTo>
                    <a:pt x="591" y="21"/>
                  </a:lnTo>
                  <a:lnTo>
                    <a:pt x="622" y="21"/>
                  </a:lnTo>
                  <a:lnTo>
                    <a:pt x="651" y="21"/>
                  </a:lnTo>
                  <a:lnTo>
                    <a:pt x="678" y="21"/>
                  </a:lnTo>
                  <a:lnTo>
                    <a:pt x="703" y="19"/>
                  </a:lnTo>
                  <a:lnTo>
                    <a:pt x="714" y="19"/>
                  </a:lnTo>
                  <a:lnTo>
                    <a:pt x="728" y="19"/>
                  </a:lnTo>
                  <a:lnTo>
                    <a:pt x="737" y="19"/>
                  </a:lnTo>
                  <a:lnTo>
                    <a:pt x="749" y="19"/>
                  </a:lnTo>
                  <a:lnTo>
                    <a:pt x="759" y="19"/>
                  </a:lnTo>
                  <a:lnTo>
                    <a:pt x="768" y="19"/>
                  </a:lnTo>
                  <a:lnTo>
                    <a:pt x="776" y="19"/>
                  </a:lnTo>
                  <a:lnTo>
                    <a:pt x="785" y="19"/>
                  </a:lnTo>
                  <a:lnTo>
                    <a:pt x="855" y="14"/>
                  </a:lnTo>
                  <a:lnTo>
                    <a:pt x="924" y="8"/>
                  </a:lnTo>
                  <a:lnTo>
                    <a:pt x="995" y="4"/>
                  </a:lnTo>
                  <a:lnTo>
                    <a:pt x="1064" y="0"/>
                  </a:lnTo>
                  <a:lnTo>
                    <a:pt x="1133" y="0"/>
                  </a:lnTo>
                  <a:lnTo>
                    <a:pt x="1166" y="0"/>
                  </a:lnTo>
                  <a:lnTo>
                    <a:pt x="1200" y="0"/>
                  </a:lnTo>
                  <a:lnTo>
                    <a:pt x="1233" y="0"/>
                  </a:lnTo>
                  <a:lnTo>
                    <a:pt x="1265" y="2"/>
                  </a:lnTo>
                  <a:lnTo>
                    <a:pt x="1296" y="4"/>
                  </a:lnTo>
                  <a:lnTo>
                    <a:pt x="1329" y="8"/>
                  </a:lnTo>
                  <a:lnTo>
                    <a:pt x="1363" y="16"/>
                  </a:lnTo>
                  <a:lnTo>
                    <a:pt x="1396" y="21"/>
                  </a:lnTo>
                  <a:lnTo>
                    <a:pt x="1429" y="27"/>
                  </a:lnTo>
                  <a:lnTo>
                    <a:pt x="1461" y="31"/>
                  </a:lnTo>
                  <a:lnTo>
                    <a:pt x="1494" y="35"/>
                  </a:lnTo>
                  <a:lnTo>
                    <a:pt x="1526" y="37"/>
                  </a:lnTo>
                  <a:lnTo>
                    <a:pt x="1559" y="39"/>
                  </a:lnTo>
                  <a:lnTo>
                    <a:pt x="1590" y="41"/>
                  </a:lnTo>
                  <a:lnTo>
                    <a:pt x="1622" y="42"/>
                  </a:lnTo>
                  <a:lnTo>
                    <a:pt x="1653" y="42"/>
                  </a:lnTo>
                  <a:lnTo>
                    <a:pt x="1718" y="42"/>
                  </a:lnTo>
                  <a:lnTo>
                    <a:pt x="1751" y="42"/>
                  </a:lnTo>
                  <a:lnTo>
                    <a:pt x="1786" y="42"/>
                  </a:lnTo>
                  <a:lnTo>
                    <a:pt x="1820" y="41"/>
                  </a:lnTo>
                  <a:lnTo>
                    <a:pt x="1855" y="41"/>
                  </a:lnTo>
                  <a:lnTo>
                    <a:pt x="1872" y="41"/>
                  </a:lnTo>
                  <a:lnTo>
                    <a:pt x="1893" y="41"/>
                  </a:lnTo>
                  <a:lnTo>
                    <a:pt x="1914" y="41"/>
                  </a:lnTo>
                  <a:lnTo>
                    <a:pt x="1935" y="41"/>
                  </a:lnTo>
                  <a:lnTo>
                    <a:pt x="1978" y="41"/>
                  </a:lnTo>
                  <a:lnTo>
                    <a:pt x="1999" y="41"/>
                  </a:lnTo>
                  <a:lnTo>
                    <a:pt x="2020" y="41"/>
                  </a:lnTo>
                  <a:lnTo>
                    <a:pt x="2039" y="41"/>
                  </a:lnTo>
                  <a:lnTo>
                    <a:pt x="2056" y="41"/>
                  </a:lnTo>
                  <a:lnTo>
                    <a:pt x="2064" y="41"/>
                  </a:lnTo>
                  <a:lnTo>
                    <a:pt x="2074" y="41"/>
                  </a:lnTo>
                  <a:lnTo>
                    <a:pt x="2079" y="41"/>
                  </a:lnTo>
                  <a:lnTo>
                    <a:pt x="2087" y="41"/>
                  </a:lnTo>
                  <a:lnTo>
                    <a:pt x="2093" y="41"/>
                  </a:lnTo>
                  <a:lnTo>
                    <a:pt x="2099" y="41"/>
                  </a:lnTo>
                  <a:lnTo>
                    <a:pt x="2102" y="41"/>
                  </a:lnTo>
                  <a:lnTo>
                    <a:pt x="2106" y="41"/>
                  </a:lnTo>
                  <a:lnTo>
                    <a:pt x="2110" y="41"/>
                  </a:lnTo>
                  <a:lnTo>
                    <a:pt x="2112" y="41"/>
                  </a:lnTo>
                  <a:lnTo>
                    <a:pt x="2114" y="41"/>
                  </a:lnTo>
                  <a:lnTo>
                    <a:pt x="2114" y="4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9" name="Freeform 87"/>
            <p:cNvSpPr/>
            <p:nvPr/>
          </p:nvSpPr>
          <p:spPr bwMode="auto">
            <a:xfrm>
              <a:off x="6554663" y="5405183"/>
              <a:ext cx="34925" cy="23813"/>
            </a:xfrm>
            <a:custGeom>
              <a:avLst/>
              <a:gdLst>
                <a:gd name="T0" fmla="*/ 0 w 42"/>
                <a:gd name="T1" fmla="*/ 0 h 31"/>
                <a:gd name="T2" fmla="*/ 42 w 42"/>
                <a:gd name="T3" fmla="*/ 13 h 31"/>
                <a:gd name="T4" fmla="*/ 2 w 42"/>
                <a:gd name="T5" fmla="*/ 31 h 31"/>
                <a:gd name="T6" fmla="*/ 4 w 42"/>
                <a:gd name="T7" fmla="*/ 27 h 31"/>
                <a:gd name="T8" fmla="*/ 6 w 42"/>
                <a:gd name="T9" fmla="*/ 25 h 31"/>
                <a:gd name="T10" fmla="*/ 6 w 42"/>
                <a:gd name="T11" fmla="*/ 19 h 31"/>
                <a:gd name="T12" fmla="*/ 6 w 42"/>
                <a:gd name="T13" fmla="*/ 15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3"/>
                  </a:lnTo>
                  <a:lnTo>
                    <a:pt x="2" y="31"/>
                  </a:lnTo>
                  <a:lnTo>
                    <a:pt x="4" y="27"/>
                  </a:lnTo>
                  <a:lnTo>
                    <a:pt x="6" y="25"/>
                  </a:lnTo>
                  <a:lnTo>
                    <a:pt x="6" y="19"/>
                  </a:lnTo>
                  <a:lnTo>
                    <a:pt x="6" y="15"/>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0" name="Freeform 88"/>
            <p:cNvSpPr/>
            <p:nvPr/>
          </p:nvSpPr>
          <p:spPr bwMode="auto">
            <a:xfrm>
              <a:off x="6984876" y="5390895"/>
              <a:ext cx="34925" cy="23813"/>
            </a:xfrm>
            <a:custGeom>
              <a:avLst/>
              <a:gdLst>
                <a:gd name="T0" fmla="*/ 6 w 44"/>
                <a:gd name="T1" fmla="*/ 0 h 30"/>
                <a:gd name="T2" fmla="*/ 44 w 44"/>
                <a:gd name="T3" fmla="*/ 23 h 30"/>
                <a:gd name="T4" fmla="*/ 0 w 44"/>
                <a:gd name="T5" fmla="*/ 30 h 30"/>
                <a:gd name="T6" fmla="*/ 4 w 44"/>
                <a:gd name="T7" fmla="*/ 27 h 30"/>
                <a:gd name="T8" fmla="*/ 6 w 44"/>
                <a:gd name="T9" fmla="*/ 23 h 30"/>
                <a:gd name="T10" fmla="*/ 8 w 44"/>
                <a:gd name="T11" fmla="*/ 19 h 30"/>
                <a:gd name="T12" fmla="*/ 8 w 44"/>
                <a:gd name="T13" fmla="*/ 15 h 30"/>
                <a:gd name="T14" fmla="*/ 8 w 44"/>
                <a:gd name="T15" fmla="*/ 11 h 30"/>
                <a:gd name="T16" fmla="*/ 8 w 44"/>
                <a:gd name="T17" fmla="*/ 7 h 30"/>
                <a:gd name="T18" fmla="*/ 8 w 44"/>
                <a:gd name="T19" fmla="*/ 4 h 30"/>
                <a:gd name="T20" fmla="*/ 6 w 44"/>
                <a:gd name="T21" fmla="*/ 0 h 30"/>
                <a:gd name="T22" fmla="*/ 6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6" y="0"/>
                  </a:moveTo>
                  <a:lnTo>
                    <a:pt x="44" y="23"/>
                  </a:lnTo>
                  <a:lnTo>
                    <a:pt x="0" y="30"/>
                  </a:lnTo>
                  <a:lnTo>
                    <a:pt x="4" y="27"/>
                  </a:lnTo>
                  <a:lnTo>
                    <a:pt x="6" y="23"/>
                  </a:lnTo>
                  <a:lnTo>
                    <a:pt x="8" y="19"/>
                  </a:lnTo>
                  <a:lnTo>
                    <a:pt x="8" y="15"/>
                  </a:lnTo>
                  <a:lnTo>
                    <a:pt x="8" y="11"/>
                  </a:lnTo>
                  <a:lnTo>
                    <a:pt x="8" y="7"/>
                  </a:lnTo>
                  <a:lnTo>
                    <a:pt x="8" y="4"/>
                  </a:lnTo>
                  <a:lnTo>
                    <a:pt x="6" y="0"/>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1" name="Freeform 89"/>
            <p:cNvSpPr/>
            <p:nvPr/>
          </p:nvSpPr>
          <p:spPr bwMode="auto">
            <a:xfrm>
              <a:off x="7403976" y="5421058"/>
              <a:ext cx="33338" cy="23813"/>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19"/>
                  </a:lnTo>
                  <a:lnTo>
                    <a:pt x="6" y="16"/>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2" name="Freeform 90"/>
            <p:cNvSpPr/>
            <p:nvPr/>
          </p:nvSpPr>
          <p:spPr bwMode="auto">
            <a:xfrm>
              <a:off x="7611938" y="5421058"/>
              <a:ext cx="31750" cy="23813"/>
            </a:xfrm>
            <a:custGeom>
              <a:avLst/>
              <a:gdLst>
                <a:gd name="T0" fmla="*/ 0 w 41"/>
                <a:gd name="T1" fmla="*/ 0 h 31"/>
                <a:gd name="T2" fmla="*/ 41 w 41"/>
                <a:gd name="T3" fmla="*/ 16 h 31"/>
                <a:gd name="T4" fmla="*/ 0 w 41"/>
                <a:gd name="T5" fmla="*/ 31 h 31"/>
                <a:gd name="T6" fmla="*/ 2 w 41"/>
                <a:gd name="T7" fmla="*/ 27 h 31"/>
                <a:gd name="T8" fmla="*/ 4 w 41"/>
                <a:gd name="T9" fmla="*/ 23 h 31"/>
                <a:gd name="T10" fmla="*/ 4 w 41"/>
                <a:gd name="T11" fmla="*/ 19 h 31"/>
                <a:gd name="T12" fmla="*/ 4 w 41"/>
                <a:gd name="T13" fmla="*/ 16 h 31"/>
                <a:gd name="T14" fmla="*/ 4 w 41"/>
                <a:gd name="T15" fmla="*/ 12 h 31"/>
                <a:gd name="T16" fmla="*/ 4 w 41"/>
                <a:gd name="T17" fmla="*/ 8 h 31"/>
                <a:gd name="T18" fmla="*/ 2 w 41"/>
                <a:gd name="T19" fmla="*/ 4 h 31"/>
                <a:gd name="T20" fmla="*/ 0 w 41"/>
                <a:gd name="T21" fmla="*/ 0 h 31"/>
                <a:gd name="T22" fmla="*/ 0 w 4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1" extrusionOk="0">
                  <a:moveTo>
                    <a:pt x="0" y="0"/>
                  </a:moveTo>
                  <a:lnTo>
                    <a:pt x="41" y="16"/>
                  </a:lnTo>
                  <a:lnTo>
                    <a:pt x="0" y="31"/>
                  </a:lnTo>
                  <a:lnTo>
                    <a:pt x="2" y="27"/>
                  </a:lnTo>
                  <a:lnTo>
                    <a:pt x="4" y="23"/>
                  </a:lnTo>
                  <a:lnTo>
                    <a:pt x="4" y="19"/>
                  </a:lnTo>
                  <a:lnTo>
                    <a:pt x="4" y="16"/>
                  </a:lnTo>
                  <a:lnTo>
                    <a:pt x="4"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3" name="Line 91"/>
            <p:cNvSpPr>
              <a:spLocks noChangeShapeType="1"/>
            </p:cNvSpPr>
            <p:nvPr/>
          </p:nvSpPr>
          <p:spPr bwMode="auto">
            <a:xfrm flipV="1">
              <a:off x="5959351" y="5271833"/>
              <a:ext cx="1677988"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4" name="Freeform 92"/>
            <p:cNvSpPr/>
            <p:nvPr/>
          </p:nvSpPr>
          <p:spPr bwMode="auto">
            <a:xfrm>
              <a:off x="7610351" y="5259133"/>
              <a:ext cx="33338" cy="25400"/>
            </a:xfrm>
            <a:custGeom>
              <a:avLst/>
              <a:gdLst>
                <a:gd name="T0" fmla="*/ 0 w 43"/>
                <a:gd name="T1" fmla="*/ 0 h 30"/>
                <a:gd name="T2" fmla="*/ 43 w 43"/>
                <a:gd name="T3" fmla="*/ 15 h 30"/>
                <a:gd name="T4" fmla="*/ 0 w 43"/>
                <a:gd name="T5" fmla="*/ 30 h 30"/>
                <a:gd name="T6" fmla="*/ 2 w 43"/>
                <a:gd name="T7" fmla="*/ 28 h 30"/>
                <a:gd name="T8" fmla="*/ 4 w 43"/>
                <a:gd name="T9" fmla="*/ 25 h 30"/>
                <a:gd name="T10" fmla="*/ 6 w 43"/>
                <a:gd name="T11" fmla="*/ 21 h 30"/>
                <a:gd name="T12" fmla="*/ 6 w 43"/>
                <a:gd name="T13" fmla="*/ 17 h 30"/>
                <a:gd name="T14" fmla="*/ 6 w 43"/>
                <a:gd name="T15" fmla="*/ 11 h 30"/>
                <a:gd name="T16" fmla="*/ 4 w 43"/>
                <a:gd name="T17" fmla="*/ 7 h 30"/>
                <a:gd name="T18" fmla="*/ 2 w 43"/>
                <a:gd name="T19" fmla="*/ 3 h 30"/>
                <a:gd name="T20" fmla="*/ 0 w 43"/>
                <a:gd name="T21" fmla="*/ 0 h 30"/>
                <a:gd name="T22" fmla="*/ 0 w 43"/>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0"/>
                  </a:moveTo>
                  <a:lnTo>
                    <a:pt x="43" y="15"/>
                  </a:lnTo>
                  <a:lnTo>
                    <a:pt x="0" y="30"/>
                  </a:lnTo>
                  <a:lnTo>
                    <a:pt x="2" y="28"/>
                  </a:lnTo>
                  <a:lnTo>
                    <a:pt x="4" y="25"/>
                  </a:lnTo>
                  <a:lnTo>
                    <a:pt x="6" y="21"/>
                  </a:lnTo>
                  <a:lnTo>
                    <a:pt x="6" y="17"/>
                  </a:lnTo>
                  <a:lnTo>
                    <a:pt x="6"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5" name="Freeform 93"/>
            <p:cNvSpPr/>
            <p:nvPr/>
          </p:nvSpPr>
          <p:spPr bwMode="auto">
            <a:xfrm>
              <a:off x="5957763" y="5729033"/>
              <a:ext cx="1677988" cy="57150"/>
            </a:xfrm>
            <a:custGeom>
              <a:avLst/>
              <a:gdLst>
                <a:gd name="T0" fmla="*/ 31 w 2114"/>
                <a:gd name="T1" fmla="*/ 6 h 73"/>
                <a:gd name="T2" fmla="*/ 125 w 2114"/>
                <a:gd name="T3" fmla="*/ 4 h 73"/>
                <a:gd name="T4" fmla="*/ 254 w 2114"/>
                <a:gd name="T5" fmla="*/ 2 h 73"/>
                <a:gd name="T6" fmla="*/ 388 w 2114"/>
                <a:gd name="T7" fmla="*/ 0 h 73"/>
                <a:gd name="T8" fmla="*/ 522 w 2114"/>
                <a:gd name="T9" fmla="*/ 0 h 73"/>
                <a:gd name="T10" fmla="*/ 655 w 2114"/>
                <a:gd name="T11" fmla="*/ 4 h 73"/>
                <a:gd name="T12" fmla="*/ 784 w 2114"/>
                <a:gd name="T13" fmla="*/ 12 h 73"/>
                <a:gd name="T14" fmla="*/ 845 w 2114"/>
                <a:gd name="T15" fmla="*/ 17 h 73"/>
                <a:gd name="T16" fmla="*/ 905 w 2114"/>
                <a:gd name="T17" fmla="*/ 25 h 73"/>
                <a:gd name="T18" fmla="*/ 962 w 2114"/>
                <a:gd name="T19" fmla="*/ 35 h 73"/>
                <a:gd name="T20" fmla="*/ 1018 w 2114"/>
                <a:gd name="T21" fmla="*/ 46 h 73"/>
                <a:gd name="T22" fmla="*/ 1077 w 2114"/>
                <a:gd name="T23" fmla="*/ 60 h 73"/>
                <a:gd name="T24" fmla="*/ 1139 w 2114"/>
                <a:gd name="T25" fmla="*/ 69 h 73"/>
                <a:gd name="T26" fmla="*/ 1198 w 2114"/>
                <a:gd name="T27" fmla="*/ 73 h 73"/>
                <a:gd name="T28" fmla="*/ 1258 w 2114"/>
                <a:gd name="T29" fmla="*/ 69 h 73"/>
                <a:gd name="T30" fmla="*/ 1327 w 2114"/>
                <a:gd name="T31" fmla="*/ 48 h 73"/>
                <a:gd name="T32" fmla="*/ 1398 w 2114"/>
                <a:gd name="T33" fmla="*/ 35 h 73"/>
                <a:gd name="T34" fmla="*/ 1467 w 2114"/>
                <a:gd name="T35" fmla="*/ 25 h 73"/>
                <a:gd name="T36" fmla="*/ 1536 w 2114"/>
                <a:gd name="T37" fmla="*/ 19 h 73"/>
                <a:gd name="T38" fmla="*/ 1607 w 2114"/>
                <a:gd name="T39" fmla="*/ 17 h 73"/>
                <a:gd name="T40" fmla="*/ 1676 w 2114"/>
                <a:gd name="T41" fmla="*/ 17 h 73"/>
                <a:gd name="T42" fmla="*/ 1815 w 2114"/>
                <a:gd name="T43" fmla="*/ 17 h 73"/>
                <a:gd name="T44" fmla="*/ 1834 w 2114"/>
                <a:gd name="T45" fmla="*/ 17 h 73"/>
                <a:gd name="T46" fmla="*/ 1853 w 2114"/>
                <a:gd name="T47" fmla="*/ 17 h 73"/>
                <a:gd name="T48" fmla="*/ 1899 w 2114"/>
                <a:gd name="T49" fmla="*/ 19 h 73"/>
                <a:gd name="T50" fmla="*/ 1949 w 2114"/>
                <a:gd name="T51" fmla="*/ 19 h 73"/>
                <a:gd name="T52" fmla="*/ 1997 w 2114"/>
                <a:gd name="T53" fmla="*/ 19 h 73"/>
                <a:gd name="T54" fmla="*/ 2031 w 2114"/>
                <a:gd name="T55" fmla="*/ 19 h 73"/>
                <a:gd name="T56" fmla="*/ 2053 w 2114"/>
                <a:gd name="T57" fmla="*/ 19 h 73"/>
                <a:gd name="T58" fmla="*/ 2072 w 2114"/>
                <a:gd name="T59" fmla="*/ 19 h 73"/>
                <a:gd name="T60" fmla="*/ 2087 w 2114"/>
                <a:gd name="T61" fmla="*/ 19 h 73"/>
                <a:gd name="T62" fmla="*/ 2099 w 2114"/>
                <a:gd name="T63" fmla="*/ 19 h 73"/>
                <a:gd name="T64" fmla="*/ 2108 w 2114"/>
                <a:gd name="T65" fmla="*/ 21 h 73"/>
                <a:gd name="T66" fmla="*/ 2112 w 2114"/>
                <a:gd name="T67"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3" extrusionOk="0">
                  <a:moveTo>
                    <a:pt x="0" y="6"/>
                  </a:moveTo>
                  <a:lnTo>
                    <a:pt x="31" y="6"/>
                  </a:lnTo>
                  <a:lnTo>
                    <a:pt x="62" y="6"/>
                  </a:lnTo>
                  <a:lnTo>
                    <a:pt x="125" y="4"/>
                  </a:lnTo>
                  <a:lnTo>
                    <a:pt x="188" y="4"/>
                  </a:lnTo>
                  <a:lnTo>
                    <a:pt x="254" y="2"/>
                  </a:lnTo>
                  <a:lnTo>
                    <a:pt x="321" y="2"/>
                  </a:lnTo>
                  <a:lnTo>
                    <a:pt x="388" y="0"/>
                  </a:lnTo>
                  <a:lnTo>
                    <a:pt x="455" y="0"/>
                  </a:lnTo>
                  <a:lnTo>
                    <a:pt x="522" y="0"/>
                  </a:lnTo>
                  <a:lnTo>
                    <a:pt x="590" y="2"/>
                  </a:lnTo>
                  <a:lnTo>
                    <a:pt x="655" y="4"/>
                  </a:lnTo>
                  <a:lnTo>
                    <a:pt x="720" y="8"/>
                  </a:lnTo>
                  <a:lnTo>
                    <a:pt x="784" y="12"/>
                  </a:lnTo>
                  <a:lnTo>
                    <a:pt x="814" y="13"/>
                  </a:lnTo>
                  <a:lnTo>
                    <a:pt x="845" y="17"/>
                  </a:lnTo>
                  <a:lnTo>
                    <a:pt x="876" y="21"/>
                  </a:lnTo>
                  <a:lnTo>
                    <a:pt x="905" y="25"/>
                  </a:lnTo>
                  <a:lnTo>
                    <a:pt x="933" y="31"/>
                  </a:lnTo>
                  <a:lnTo>
                    <a:pt x="962" y="35"/>
                  </a:lnTo>
                  <a:lnTo>
                    <a:pt x="991" y="40"/>
                  </a:lnTo>
                  <a:lnTo>
                    <a:pt x="1018" y="46"/>
                  </a:lnTo>
                  <a:lnTo>
                    <a:pt x="1049" y="54"/>
                  </a:lnTo>
                  <a:lnTo>
                    <a:pt x="1077" y="60"/>
                  </a:lnTo>
                  <a:lnTo>
                    <a:pt x="1108" y="65"/>
                  </a:lnTo>
                  <a:lnTo>
                    <a:pt x="1139" y="69"/>
                  </a:lnTo>
                  <a:lnTo>
                    <a:pt x="1168" y="71"/>
                  </a:lnTo>
                  <a:lnTo>
                    <a:pt x="1198" y="73"/>
                  </a:lnTo>
                  <a:lnTo>
                    <a:pt x="1229" y="71"/>
                  </a:lnTo>
                  <a:lnTo>
                    <a:pt x="1258" y="69"/>
                  </a:lnTo>
                  <a:lnTo>
                    <a:pt x="1292" y="58"/>
                  </a:lnTo>
                  <a:lnTo>
                    <a:pt x="1327" y="48"/>
                  </a:lnTo>
                  <a:lnTo>
                    <a:pt x="1361" y="40"/>
                  </a:lnTo>
                  <a:lnTo>
                    <a:pt x="1398" y="35"/>
                  </a:lnTo>
                  <a:lnTo>
                    <a:pt x="1432" y="29"/>
                  </a:lnTo>
                  <a:lnTo>
                    <a:pt x="1467" y="25"/>
                  </a:lnTo>
                  <a:lnTo>
                    <a:pt x="1502" y="21"/>
                  </a:lnTo>
                  <a:lnTo>
                    <a:pt x="1536" y="19"/>
                  </a:lnTo>
                  <a:lnTo>
                    <a:pt x="1571" y="17"/>
                  </a:lnTo>
                  <a:lnTo>
                    <a:pt x="1607" y="17"/>
                  </a:lnTo>
                  <a:lnTo>
                    <a:pt x="1642" y="17"/>
                  </a:lnTo>
                  <a:lnTo>
                    <a:pt x="1676" y="17"/>
                  </a:lnTo>
                  <a:lnTo>
                    <a:pt x="1745" y="17"/>
                  </a:lnTo>
                  <a:lnTo>
                    <a:pt x="1815" y="17"/>
                  </a:lnTo>
                  <a:lnTo>
                    <a:pt x="1824" y="17"/>
                  </a:lnTo>
                  <a:lnTo>
                    <a:pt x="1834" y="17"/>
                  </a:lnTo>
                  <a:lnTo>
                    <a:pt x="1843" y="17"/>
                  </a:lnTo>
                  <a:lnTo>
                    <a:pt x="1853" y="17"/>
                  </a:lnTo>
                  <a:lnTo>
                    <a:pt x="1876" y="19"/>
                  </a:lnTo>
                  <a:lnTo>
                    <a:pt x="1899" y="19"/>
                  </a:lnTo>
                  <a:lnTo>
                    <a:pt x="1924" y="19"/>
                  </a:lnTo>
                  <a:lnTo>
                    <a:pt x="1949" y="19"/>
                  </a:lnTo>
                  <a:lnTo>
                    <a:pt x="1974" y="19"/>
                  </a:lnTo>
                  <a:lnTo>
                    <a:pt x="1997" y="19"/>
                  </a:lnTo>
                  <a:lnTo>
                    <a:pt x="2022" y="19"/>
                  </a:lnTo>
                  <a:lnTo>
                    <a:pt x="2031" y="19"/>
                  </a:lnTo>
                  <a:lnTo>
                    <a:pt x="2043" y="19"/>
                  </a:lnTo>
                  <a:lnTo>
                    <a:pt x="2053" y="19"/>
                  </a:lnTo>
                  <a:lnTo>
                    <a:pt x="2062" y="19"/>
                  </a:lnTo>
                  <a:lnTo>
                    <a:pt x="2072" y="19"/>
                  </a:lnTo>
                  <a:lnTo>
                    <a:pt x="2079" y="19"/>
                  </a:lnTo>
                  <a:lnTo>
                    <a:pt x="2087" y="19"/>
                  </a:lnTo>
                  <a:lnTo>
                    <a:pt x="2093" y="19"/>
                  </a:lnTo>
                  <a:lnTo>
                    <a:pt x="2099" y="19"/>
                  </a:lnTo>
                  <a:lnTo>
                    <a:pt x="2104" y="21"/>
                  </a:lnTo>
                  <a:lnTo>
                    <a:pt x="2108" y="21"/>
                  </a:lnTo>
                  <a:lnTo>
                    <a:pt x="2110" y="21"/>
                  </a:lnTo>
                  <a:lnTo>
                    <a:pt x="2112" y="21"/>
                  </a:lnTo>
                  <a:lnTo>
                    <a:pt x="2114" y="2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6" name="Freeform 94"/>
            <p:cNvSpPr/>
            <p:nvPr/>
          </p:nvSpPr>
          <p:spPr bwMode="auto">
            <a:xfrm>
              <a:off x="6737226" y="5748082"/>
              <a:ext cx="34925" cy="23813"/>
            </a:xfrm>
            <a:custGeom>
              <a:avLst/>
              <a:gdLst>
                <a:gd name="T0" fmla="*/ 0 w 44"/>
                <a:gd name="T1" fmla="*/ 31 h 31"/>
                <a:gd name="T2" fmla="*/ 44 w 44"/>
                <a:gd name="T3" fmla="*/ 25 h 31"/>
                <a:gd name="T4" fmla="*/ 8 w 44"/>
                <a:gd name="T5" fmla="*/ 0 h 31"/>
                <a:gd name="T6" fmla="*/ 8 w 44"/>
                <a:gd name="T7" fmla="*/ 6 h 31"/>
                <a:gd name="T8" fmla="*/ 10 w 44"/>
                <a:gd name="T9" fmla="*/ 10 h 31"/>
                <a:gd name="T10" fmla="*/ 10 w 44"/>
                <a:gd name="T11" fmla="*/ 14 h 31"/>
                <a:gd name="T12" fmla="*/ 8 w 44"/>
                <a:gd name="T13" fmla="*/ 17 h 31"/>
                <a:gd name="T14" fmla="*/ 8 w 44"/>
                <a:gd name="T15" fmla="*/ 21 h 31"/>
                <a:gd name="T16" fmla="*/ 6 w 44"/>
                <a:gd name="T17" fmla="*/ 25 h 31"/>
                <a:gd name="T18" fmla="*/ 4 w 44"/>
                <a:gd name="T19" fmla="*/ 27 h 31"/>
                <a:gd name="T20" fmla="*/ 0 w 44"/>
                <a:gd name="T21" fmla="*/ 31 h 31"/>
                <a:gd name="T22" fmla="*/ 0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31"/>
                  </a:moveTo>
                  <a:lnTo>
                    <a:pt x="44" y="25"/>
                  </a:lnTo>
                  <a:lnTo>
                    <a:pt x="8" y="0"/>
                  </a:lnTo>
                  <a:lnTo>
                    <a:pt x="8" y="6"/>
                  </a:lnTo>
                  <a:lnTo>
                    <a:pt x="10" y="10"/>
                  </a:lnTo>
                  <a:lnTo>
                    <a:pt x="10" y="14"/>
                  </a:lnTo>
                  <a:lnTo>
                    <a:pt x="8" y="17"/>
                  </a:lnTo>
                  <a:lnTo>
                    <a:pt x="8" y="21"/>
                  </a:lnTo>
                  <a:lnTo>
                    <a:pt x="6" y="25"/>
                  </a:lnTo>
                  <a:lnTo>
                    <a:pt x="4"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7" name="Freeform 95"/>
            <p:cNvSpPr/>
            <p:nvPr/>
          </p:nvSpPr>
          <p:spPr bwMode="auto">
            <a:xfrm>
              <a:off x="6927726" y="5778245"/>
              <a:ext cx="34925" cy="23813"/>
            </a:xfrm>
            <a:custGeom>
              <a:avLst/>
              <a:gdLst>
                <a:gd name="T0" fmla="*/ 8 w 44"/>
                <a:gd name="T1" fmla="*/ 31 h 31"/>
                <a:gd name="T2" fmla="*/ 44 w 44"/>
                <a:gd name="T3" fmla="*/ 6 h 31"/>
                <a:gd name="T4" fmla="*/ 0 w 44"/>
                <a:gd name="T5" fmla="*/ 0 h 31"/>
                <a:gd name="T6" fmla="*/ 4 w 44"/>
                <a:gd name="T7" fmla="*/ 2 h 31"/>
                <a:gd name="T8" fmla="*/ 6 w 44"/>
                <a:gd name="T9" fmla="*/ 6 h 31"/>
                <a:gd name="T10" fmla="*/ 8 w 44"/>
                <a:gd name="T11" fmla="*/ 10 h 31"/>
                <a:gd name="T12" fmla="*/ 8 w 44"/>
                <a:gd name="T13" fmla="*/ 14 h 31"/>
                <a:gd name="T14" fmla="*/ 10 w 44"/>
                <a:gd name="T15" fmla="*/ 18 h 31"/>
                <a:gd name="T16" fmla="*/ 10 w 44"/>
                <a:gd name="T17" fmla="*/ 22 h 31"/>
                <a:gd name="T18" fmla="*/ 8 w 44"/>
                <a:gd name="T19" fmla="*/ 27 h 31"/>
                <a:gd name="T20" fmla="*/ 8 w 44"/>
                <a:gd name="T21" fmla="*/ 31 h 31"/>
                <a:gd name="T22" fmla="*/ 8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8" y="31"/>
                  </a:moveTo>
                  <a:lnTo>
                    <a:pt x="44" y="6"/>
                  </a:lnTo>
                  <a:lnTo>
                    <a:pt x="0" y="0"/>
                  </a:lnTo>
                  <a:lnTo>
                    <a:pt x="4" y="2"/>
                  </a:lnTo>
                  <a:lnTo>
                    <a:pt x="6" y="6"/>
                  </a:lnTo>
                  <a:lnTo>
                    <a:pt x="8" y="10"/>
                  </a:lnTo>
                  <a:lnTo>
                    <a:pt x="8" y="14"/>
                  </a:lnTo>
                  <a:lnTo>
                    <a:pt x="10" y="18"/>
                  </a:lnTo>
                  <a:lnTo>
                    <a:pt x="10" y="22"/>
                  </a:lnTo>
                  <a:lnTo>
                    <a:pt x="8" y="27"/>
                  </a:lnTo>
                  <a:lnTo>
                    <a:pt x="8" y="31"/>
                  </a:lnTo>
                  <a:lnTo>
                    <a:pt x="8"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8" name="Freeform 96"/>
            <p:cNvSpPr/>
            <p:nvPr/>
          </p:nvSpPr>
          <p:spPr bwMode="auto">
            <a:xfrm>
              <a:off x="7372226" y="5730620"/>
              <a:ext cx="31750" cy="23813"/>
            </a:xfrm>
            <a:custGeom>
              <a:avLst/>
              <a:gdLst>
                <a:gd name="T0" fmla="*/ 0 w 40"/>
                <a:gd name="T1" fmla="*/ 31 h 31"/>
                <a:gd name="T2" fmla="*/ 40 w 40"/>
                <a:gd name="T3" fmla="*/ 15 h 31"/>
                <a:gd name="T4" fmla="*/ 0 w 40"/>
                <a:gd name="T5" fmla="*/ 0 h 31"/>
                <a:gd name="T6" fmla="*/ 2 w 40"/>
                <a:gd name="T7" fmla="*/ 4 h 31"/>
                <a:gd name="T8" fmla="*/ 4 w 40"/>
                <a:gd name="T9" fmla="*/ 8 h 31"/>
                <a:gd name="T10" fmla="*/ 4 w 40"/>
                <a:gd name="T11" fmla="*/ 11 h 31"/>
                <a:gd name="T12" fmla="*/ 4 w 40"/>
                <a:gd name="T13" fmla="*/ 15 h 31"/>
                <a:gd name="T14" fmla="*/ 4 w 40"/>
                <a:gd name="T15" fmla="*/ 19 h 31"/>
                <a:gd name="T16" fmla="*/ 2 w 40"/>
                <a:gd name="T17" fmla="*/ 23 h 31"/>
                <a:gd name="T18" fmla="*/ 2 w 40"/>
                <a:gd name="T19" fmla="*/ 27 h 31"/>
                <a:gd name="T20" fmla="*/ 0 w 40"/>
                <a:gd name="T21" fmla="*/ 31 h 31"/>
                <a:gd name="T22" fmla="*/ 0 w 40"/>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1" extrusionOk="0">
                  <a:moveTo>
                    <a:pt x="0" y="31"/>
                  </a:moveTo>
                  <a:lnTo>
                    <a:pt x="40" y="15"/>
                  </a:lnTo>
                  <a:lnTo>
                    <a:pt x="0" y="0"/>
                  </a:lnTo>
                  <a:lnTo>
                    <a:pt x="2" y="4"/>
                  </a:lnTo>
                  <a:lnTo>
                    <a:pt x="4" y="8"/>
                  </a:lnTo>
                  <a:lnTo>
                    <a:pt x="4" y="11"/>
                  </a:lnTo>
                  <a:lnTo>
                    <a:pt x="4" y="15"/>
                  </a:lnTo>
                  <a:lnTo>
                    <a:pt x="4" y="19"/>
                  </a:lnTo>
                  <a:lnTo>
                    <a:pt x="2"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9" name="Freeform 97"/>
            <p:cNvSpPr/>
            <p:nvPr/>
          </p:nvSpPr>
          <p:spPr bwMode="auto">
            <a:xfrm>
              <a:off x="7608763" y="5732208"/>
              <a:ext cx="33338" cy="23813"/>
            </a:xfrm>
            <a:custGeom>
              <a:avLst/>
              <a:gdLst>
                <a:gd name="T0" fmla="*/ 0 w 43"/>
                <a:gd name="T1" fmla="*/ 31 h 31"/>
                <a:gd name="T2" fmla="*/ 43 w 43"/>
                <a:gd name="T3" fmla="*/ 17 h 31"/>
                <a:gd name="T4" fmla="*/ 0 w 43"/>
                <a:gd name="T5" fmla="*/ 0 h 31"/>
                <a:gd name="T6" fmla="*/ 2 w 43"/>
                <a:gd name="T7" fmla="*/ 4 h 31"/>
                <a:gd name="T8" fmla="*/ 4 w 43"/>
                <a:gd name="T9" fmla="*/ 8 h 31"/>
                <a:gd name="T10" fmla="*/ 6 w 43"/>
                <a:gd name="T11" fmla="*/ 11 h 31"/>
                <a:gd name="T12" fmla="*/ 6 w 43"/>
                <a:gd name="T13" fmla="*/ 15 h 31"/>
                <a:gd name="T14" fmla="*/ 6 w 43"/>
                <a:gd name="T15" fmla="*/ 19 h 31"/>
                <a:gd name="T16" fmla="*/ 4 w 43"/>
                <a:gd name="T17" fmla="*/ 25 h 31"/>
                <a:gd name="T18" fmla="*/ 2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7"/>
                  </a:lnTo>
                  <a:lnTo>
                    <a:pt x="0" y="0"/>
                  </a:lnTo>
                  <a:lnTo>
                    <a:pt x="2" y="4"/>
                  </a:lnTo>
                  <a:lnTo>
                    <a:pt x="4" y="8"/>
                  </a:lnTo>
                  <a:lnTo>
                    <a:pt x="6" y="11"/>
                  </a:lnTo>
                  <a:lnTo>
                    <a:pt x="6" y="15"/>
                  </a:lnTo>
                  <a:lnTo>
                    <a:pt x="6" y="19"/>
                  </a:lnTo>
                  <a:lnTo>
                    <a:pt x="4" y="25"/>
                  </a:lnTo>
                  <a:lnTo>
                    <a:pt x="2"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0" name="Freeform 98"/>
            <p:cNvSpPr/>
            <p:nvPr/>
          </p:nvSpPr>
          <p:spPr bwMode="auto">
            <a:xfrm>
              <a:off x="5957763" y="5835395"/>
              <a:ext cx="1679575" cy="49213"/>
            </a:xfrm>
            <a:custGeom>
              <a:avLst/>
              <a:gdLst>
                <a:gd name="T0" fmla="*/ 2 w 2116"/>
                <a:gd name="T1" fmla="*/ 6 h 62"/>
                <a:gd name="T2" fmla="*/ 4 w 2116"/>
                <a:gd name="T3" fmla="*/ 4 h 62"/>
                <a:gd name="T4" fmla="*/ 10 w 2116"/>
                <a:gd name="T5" fmla="*/ 4 h 62"/>
                <a:gd name="T6" fmla="*/ 18 w 2116"/>
                <a:gd name="T7" fmla="*/ 4 h 62"/>
                <a:gd name="T8" fmla="*/ 27 w 2116"/>
                <a:gd name="T9" fmla="*/ 4 h 62"/>
                <a:gd name="T10" fmla="*/ 41 w 2116"/>
                <a:gd name="T11" fmla="*/ 4 h 62"/>
                <a:gd name="T12" fmla="*/ 56 w 2116"/>
                <a:gd name="T13" fmla="*/ 4 h 62"/>
                <a:gd name="T14" fmla="*/ 81 w 2116"/>
                <a:gd name="T15" fmla="*/ 4 h 62"/>
                <a:gd name="T16" fmla="*/ 119 w 2116"/>
                <a:gd name="T17" fmla="*/ 4 h 62"/>
                <a:gd name="T18" fmla="*/ 165 w 2116"/>
                <a:gd name="T19" fmla="*/ 4 h 62"/>
                <a:gd name="T20" fmla="*/ 213 w 2116"/>
                <a:gd name="T21" fmla="*/ 2 h 62"/>
                <a:gd name="T22" fmla="*/ 265 w 2116"/>
                <a:gd name="T23" fmla="*/ 2 h 62"/>
                <a:gd name="T24" fmla="*/ 373 w 2116"/>
                <a:gd name="T25" fmla="*/ 2 h 62"/>
                <a:gd name="T26" fmla="*/ 425 w 2116"/>
                <a:gd name="T27" fmla="*/ 0 h 62"/>
                <a:gd name="T28" fmla="*/ 474 w 2116"/>
                <a:gd name="T29" fmla="*/ 0 h 62"/>
                <a:gd name="T30" fmla="*/ 522 w 2116"/>
                <a:gd name="T31" fmla="*/ 0 h 62"/>
                <a:gd name="T32" fmla="*/ 565 w 2116"/>
                <a:gd name="T33" fmla="*/ 0 h 62"/>
                <a:gd name="T34" fmla="*/ 601 w 2116"/>
                <a:gd name="T35" fmla="*/ 2 h 62"/>
                <a:gd name="T36" fmla="*/ 617 w 2116"/>
                <a:gd name="T37" fmla="*/ 2 h 62"/>
                <a:gd name="T38" fmla="*/ 630 w 2116"/>
                <a:gd name="T39" fmla="*/ 2 h 62"/>
                <a:gd name="T40" fmla="*/ 689 w 2116"/>
                <a:gd name="T41" fmla="*/ 2 h 62"/>
                <a:gd name="T42" fmla="*/ 745 w 2116"/>
                <a:gd name="T43" fmla="*/ 4 h 62"/>
                <a:gd name="T44" fmla="*/ 803 w 2116"/>
                <a:gd name="T45" fmla="*/ 10 h 62"/>
                <a:gd name="T46" fmla="*/ 857 w 2116"/>
                <a:gd name="T47" fmla="*/ 18 h 62"/>
                <a:gd name="T48" fmla="*/ 962 w 2116"/>
                <a:gd name="T49" fmla="*/ 35 h 62"/>
                <a:gd name="T50" fmla="*/ 1062 w 2116"/>
                <a:gd name="T51" fmla="*/ 54 h 62"/>
                <a:gd name="T52" fmla="*/ 1112 w 2116"/>
                <a:gd name="T53" fmla="*/ 60 h 62"/>
                <a:gd name="T54" fmla="*/ 1164 w 2116"/>
                <a:gd name="T55" fmla="*/ 62 h 62"/>
                <a:gd name="T56" fmla="*/ 1217 w 2116"/>
                <a:gd name="T57" fmla="*/ 62 h 62"/>
                <a:gd name="T58" fmla="*/ 1267 w 2116"/>
                <a:gd name="T59" fmla="*/ 60 h 62"/>
                <a:gd name="T60" fmla="*/ 1317 w 2116"/>
                <a:gd name="T61" fmla="*/ 56 h 62"/>
                <a:gd name="T62" fmla="*/ 1361 w 2116"/>
                <a:gd name="T63" fmla="*/ 52 h 62"/>
                <a:gd name="T64" fmla="*/ 1402 w 2116"/>
                <a:gd name="T65" fmla="*/ 48 h 62"/>
                <a:gd name="T66" fmla="*/ 1419 w 2116"/>
                <a:gd name="T67" fmla="*/ 47 h 62"/>
                <a:gd name="T68" fmla="*/ 1434 w 2116"/>
                <a:gd name="T69" fmla="*/ 45 h 62"/>
                <a:gd name="T70" fmla="*/ 1457 w 2116"/>
                <a:gd name="T71" fmla="*/ 43 h 62"/>
                <a:gd name="T72" fmla="*/ 1484 w 2116"/>
                <a:gd name="T73" fmla="*/ 41 h 62"/>
                <a:gd name="T74" fmla="*/ 1515 w 2116"/>
                <a:gd name="T75" fmla="*/ 39 h 62"/>
                <a:gd name="T76" fmla="*/ 1546 w 2116"/>
                <a:gd name="T77" fmla="*/ 37 h 62"/>
                <a:gd name="T78" fmla="*/ 1580 w 2116"/>
                <a:gd name="T79" fmla="*/ 37 h 62"/>
                <a:gd name="T80" fmla="*/ 1653 w 2116"/>
                <a:gd name="T81" fmla="*/ 35 h 62"/>
                <a:gd name="T82" fmla="*/ 1703 w 2116"/>
                <a:gd name="T83" fmla="*/ 35 h 62"/>
                <a:gd name="T84" fmla="*/ 1728 w 2116"/>
                <a:gd name="T85" fmla="*/ 35 h 62"/>
                <a:gd name="T86" fmla="*/ 1757 w 2116"/>
                <a:gd name="T87" fmla="*/ 35 h 62"/>
                <a:gd name="T88" fmla="*/ 1788 w 2116"/>
                <a:gd name="T89" fmla="*/ 33 h 62"/>
                <a:gd name="T90" fmla="*/ 1838 w 2116"/>
                <a:gd name="T91" fmla="*/ 33 h 62"/>
                <a:gd name="T92" fmla="*/ 1909 w 2116"/>
                <a:gd name="T93" fmla="*/ 33 h 62"/>
                <a:gd name="T94" fmla="*/ 1962 w 2116"/>
                <a:gd name="T95" fmla="*/ 33 h 62"/>
                <a:gd name="T96" fmla="*/ 1995 w 2116"/>
                <a:gd name="T97" fmla="*/ 33 h 62"/>
                <a:gd name="T98" fmla="*/ 2026 w 2116"/>
                <a:gd name="T99" fmla="*/ 33 h 62"/>
                <a:gd name="T100" fmla="*/ 2053 w 2116"/>
                <a:gd name="T101" fmla="*/ 33 h 62"/>
                <a:gd name="T102" fmla="*/ 2076 w 2116"/>
                <a:gd name="T103" fmla="*/ 33 h 62"/>
                <a:gd name="T104" fmla="*/ 2095 w 2116"/>
                <a:gd name="T105" fmla="*/ 33 h 62"/>
                <a:gd name="T106" fmla="*/ 2108 w 2116"/>
                <a:gd name="T107" fmla="*/ 33 h 62"/>
                <a:gd name="T108" fmla="*/ 2116 w 2116"/>
                <a:gd name="T109"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6" h="62" extrusionOk="0">
                  <a:moveTo>
                    <a:pt x="0" y="6"/>
                  </a:moveTo>
                  <a:lnTo>
                    <a:pt x="2" y="6"/>
                  </a:lnTo>
                  <a:lnTo>
                    <a:pt x="2" y="6"/>
                  </a:lnTo>
                  <a:lnTo>
                    <a:pt x="4" y="4"/>
                  </a:lnTo>
                  <a:lnTo>
                    <a:pt x="6" y="4"/>
                  </a:lnTo>
                  <a:lnTo>
                    <a:pt x="10" y="4"/>
                  </a:lnTo>
                  <a:lnTo>
                    <a:pt x="14" y="4"/>
                  </a:lnTo>
                  <a:lnTo>
                    <a:pt x="18" y="4"/>
                  </a:lnTo>
                  <a:lnTo>
                    <a:pt x="23" y="4"/>
                  </a:lnTo>
                  <a:lnTo>
                    <a:pt x="27" y="4"/>
                  </a:lnTo>
                  <a:lnTo>
                    <a:pt x="35" y="4"/>
                  </a:lnTo>
                  <a:lnTo>
                    <a:pt x="41" y="4"/>
                  </a:lnTo>
                  <a:lnTo>
                    <a:pt x="48" y="4"/>
                  </a:lnTo>
                  <a:lnTo>
                    <a:pt x="56" y="4"/>
                  </a:lnTo>
                  <a:lnTo>
                    <a:pt x="64" y="4"/>
                  </a:lnTo>
                  <a:lnTo>
                    <a:pt x="81" y="4"/>
                  </a:lnTo>
                  <a:lnTo>
                    <a:pt x="100" y="4"/>
                  </a:lnTo>
                  <a:lnTo>
                    <a:pt x="119" y="4"/>
                  </a:lnTo>
                  <a:lnTo>
                    <a:pt x="142" y="4"/>
                  </a:lnTo>
                  <a:lnTo>
                    <a:pt x="165" y="4"/>
                  </a:lnTo>
                  <a:lnTo>
                    <a:pt x="188" y="2"/>
                  </a:lnTo>
                  <a:lnTo>
                    <a:pt x="213" y="2"/>
                  </a:lnTo>
                  <a:lnTo>
                    <a:pt x="238" y="2"/>
                  </a:lnTo>
                  <a:lnTo>
                    <a:pt x="265" y="2"/>
                  </a:lnTo>
                  <a:lnTo>
                    <a:pt x="319" y="2"/>
                  </a:lnTo>
                  <a:lnTo>
                    <a:pt x="373" y="2"/>
                  </a:lnTo>
                  <a:lnTo>
                    <a:pt x="398" y="2"/>
                  </a:lnTo>
                  <a:lnTo>
                    <a:pt x="425" y="0"/>
                  </a:lnTo>
                  <a:lnTo>
                    <a:pt x="450" y="0"/>
                  </a:lnTo>
                  <a:lnTo>
                    <a:pt x="474" y="0"/>
                  </a:lnTo>
                  <a:lnTo>
                    <a:pt x="499" y="0"/>
                  </a:lnTo>
                  <a:lnTo>
                    <a:pt x="522" y="0"/>
                  </a:lnTo>
                  <a:lnTo>
                    <a:pt x="544" y="0"/>
                  </a:lnTo>
                  <a:lnTo>
                    <a:pt x="565" y="0"/>
                  </a:lnTo>
                  <a:lnTo>
                    <a:pt x="584" y="2"/>
                  </a:lnTo>
                  <a:lnTo>
                    <a:pt x="601" y="2"/>
                  </a:lnTo>
                  <a:lnTo>
                    <a:pt x="609" y="2"/>
                  </a:lnTo>
                  <a:lnTo>
                    <a:pt x="617" y="2"/>
                  </a:lnTo>
                  <a:lnTo>
                    <a:pt x="624" y="2"/>
                  </a:lnTo>
                  <a:lnTo>
                    <a:pt x="630" y="2"/>
                  </a:lnTo>
                  <a:lnTo>
                    <a:pt x="659" y="2"/>
                  </a:lnTo>
                  <a:lnTo>
                    <a:pt x="689" y="2"/>
                  </a:lnTo>
                  <a:lnTo>
                    <a:pt x="718" y="2"/>
                  </a:lnTo>
                  <a:lnTo>
                    <a:pt x="745" y="4"/>
                  </a:lnTo>
                  <a:lnTo>
                    <a:pt x="774" y="6"/>
                  </a:lnTo>
                  <a:lnTo>
                    <a:pt x="803" y="10"/>
                  </a:lnTo>
                  <a:lnTo>
                    <a:pt x="830" y="14"/>
                  </a:lnTo>
                  <a:lnTo>
                    <a:pt x="857" y="18"/>
                  </a:lnTo>
                  <a:lnTo>
                    <a:pt x="910" y="27"/>
                  </a:lnTo>
                  <a:lnTo>
                    <a:pt x="962" y="35"/>
                  </a:lnTo>
                  <a:lnTo>
                    <a:pt x="1014" y="45"/>
                  </a:lnTo>
                  <a:lnTo>
                    <a:pt x="1062" y="54"/>
                  </a:lnTo>
                  <a:lnTo>
                    <a:pt x="1087" y="58"/>
                  </a:lnTo>
                  <a:lnTo>
                    <a:pt x="1112" y="60"/>
                  </a:lnTo>
                  <a:lnTo>
                    <a:pt x="1139" y="62"/>
                  </a:lnTo>
                  <a:lnTo>
                    <a:pt x="1164" y="62"/>
                  </a:lnTo>
                  <a:lnTo>
                    <a:pt x="1191" y="62"/>
                  </a:lnTo>
                  <a:lnTo>
                    <a:pt x="1217" y="62"/>
                  </a:lnTo>
                  <a:lnTo>
                    <a:pt x="1242" y="62"/>
                  </a:lnTo>
                  <a:lnTo>
                    <a:pt x="1267" y="60"/>
                  </a:lnTo>
                  <a:lnTo>
                    <a:pt x="1292" y="58"/>
                  </a:lnTo>
                  <a:lnTo>
                    <a:pt x="1317" y="56"/>
                  </a:lnTo>
                  <a:lnTo>
                    <a:pt x="1340" y="54"/>
                  </a:lnTo>
                  <a:lnTo>
                    <a:pt x="1361" y="52"/>
                  </a:lnTo>
                  <a:lnTo>
                    <a:pt x="1383" y="50"/>
                  </a:lnTo>
                  <a:lnTo>
                    <a:pt x="1402" y="48"/>
                  </a:lnTo>
                  <a:lnTo>
                    <a:pt x="1409" y="47"/>
                  </a:lnTo>
                  <a:lnTo>
                    <a:pt x="1419" y="47"/>
                  </a:lnTo>
                  <a:lnTo>
                    <a:pt x="1427" y="45"/>
                  </a:lnTo>
                  <a:lnTo>
                    <a:pt x="1434" y="45"/>
                  </a:lnTo>
                  <a:lnTo>
                    <a:pt x="1446" y="43"/>
                  </a:lnTo>
                  <a:lnTo>
                    <a:pt x="1457" y="43"/>
                  </a:lnTo>
                  <a:lnTo>
                    <a:pt x="1471" y="41"/>
                  </a:lnTo>
                  <a:lnTo>
                    <a:pt x="1484" y="41"/>
                  </a:lnTo>
                  <a:lnTo>
                    <a:pt x="1500" y="39"/>
                  </a:lnTo>
                  <a:lnTo>
                    <a:pt x="1515" y="39"/>
                  </a:lnTo>
                  <a:lnTo>
                    <a:pt x="1530" y="37"/>
                  </a:lnTo>
                  <a:lnTo>
                    <a:pt x="1546" y="37"/>
                  </a:lnTo>
                  <a:lnTo>
                    <a:pt x="1563" y="37"/>
                  </a:lnTo>
                  <a:lnTo>
                    <a:pt x="1580" y="37"/>
                  </a:lnTo>
                  <a:lnTo>
                    <a:pt x="1617" y="35"/>
                  </a:lnTo>
                  <a:lnTo>
                    <a:pt x="1653" y="35"/>
                  </a:lnTo>
                  <a:lnTo>
                    <a:pt x="1694" y="35"/>
                  </a:lnTo>
                  <a:lnTo>
                    <a:pt x="1703" y="35"/>
                  </a:lnTo>
                  <a:lnTo>
                    <a:pt x="1715" y="35"/>
                  </a:lnTo>
                  <a:lnTo>
                    <a:pt x="1728" y="35"/>
                  </a:lnTo>
                  <a:lnTo>
                    <a:pt x="1742" y="35"/>
                  </a:lnTo>
                  <a:lnTo>
                    <a:pt x="1757" y="35"/>
                  </a:lnTo>
                  <a:lnTo>
                    <a:pt x="1770" y="33"/>
                  </a:lnTo>
                  <a:lnTo>
                    <a:pt x="1788" y="33"/>
                  </a:lnTo>
                  <a:lnTo>
                    <a:pt x="1803" y="33"/>
                  </a:lnTo>
                  <a:lnTo>
                    <a:pt x="1838" y="33"/>
                  </a:lnTo>
                  <a:lnTo>
                    <a:pt x="1874" y="33"/>
                  </a:lnTo>
                  <a:lnTo>
                    <a:pt x="1909" y="33"/>
                  </a:lnTo>
                  <a:lnTo>
                    <a:pt x="1945" y="33"/>
                  </a:lnTo>
                  <a:lnTo>
                    <a:pt x="1962" y="33"/>
                  </a:lnTo>
                  <a:lnTo>
                    <a:pt x="1978" y="33"/>
                  </a:lnTo>
                  <a:lnTo>
                    <a:pt x="1995" y="33"/>
                  </a:lnTo>
                  <a:lnTo>
                    <a:pt x="2010" y="33"/>
                  </a:lnTo>
                  <a:lnTo>
                    <a:pt x="2026" y="33"/>
                  </a:lnTo>
                  <a:lnTo>
                    <a:pt x="2039" y="33"/>
                  </a:lnTo>
                  <a:lnTo>
                    <a:pt x="2053" y="33"/>
                  </a:lnTo>
                  <a:lnTo>
                    <a:pt x="2064" y="33"/>
                  </a:lnTo>
                  <a:lnTo>
                    <a:pt x="2076" y="33"/>
                  </a:lnTo>
                  <a:lnTo>
                    <a:pt x="2085" y="33"/>
                  </a:lnTo>
                  <a:lnTo>
                    <a:pt x="2095" y="33"/>
                  </a:lnTo>
                  <a:lnTo>
                    <a:pt x="2103" y="33"/>
                  </a:lnTo>
                  <a:lnTo>
                    <a:pt x="2108" y="33"/>
                  </a:lnTo>
                  <a:lnTo>
                    <a:pt x="2112" y="33"/>
                  </a:lnTo>
                  <a:lnTo>
                    <a:pt x="2116" y="33"/>
                  </a:lnTo>
                  <a:lnTo>
                    <a:pt x="2116" y="3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1" name="Freeform 99"/>
            <p:cNvSpPr/>
            <p:nvPr/>
          </p:nvSpPr>
          <p:spPr bwMode="auto">
            <a:xfrm>
              <a:off x="6432426" y="5824283"/>
              <a:ext cx="33338" cy="25400"/>
            </a:xfrm>
            <a:custGeom>
              <a:avLst/>
              <a:gdLst>
                <a:gd name="T0" fmla="*/ 0 w 43"/>
                <a:gd name="T1" fmla="*/ 31 h 31"/>
                <a:gd name="T2" fmla="*/ 43 w 43"/>
                <a:gd name="T3" fmla="*/ 15 h 31"/>
                <a:gd name="T4" fmla="*/ 0 w 43"/>
                <a:gd name="T5" fmla="*/ 0 h 31"/>
                <a:gd name="T6" fmla="*/ 2 w 43"/>
                <a:gd name="T7" fmla="*/ 4 h 31"/>
                <a:gd name="T8" fmla="*/ 4 w 43"/>
                <a:gd name="T9" fmla="*/ 8 h 31"/>
                <a:gd name="T10" fmla="*/ 4 w 43"/>
                <a:gd name="T11" fmla="*/ 12 h 31"/>
                <a:gd name="T12" fmla="*/ 4 w 43"/>
                <a:gd name="T13" fmla="*/ 15 h 31"/>
                <a:gd name="T14" fmla="*/ 4 w 43"/>
                <a:gd name="T15" fmla="*/ 19 h 31"/>
                <a:gd name="T16" fmla="*/ 4 w 43"/>
                <a:gd name="T17" fmla="*/ 23 h 31"/>
                <a:gd name="T18" fmla="*/ 2 w 43"/>
                <a:gd name="T19" fmla="*/ 27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5"/>
                  </a:lnTo>
                  <a:lnTo>
                    <a:pt x="0" y="0"/>
                  </a:lnTo>
                  <a:lnTo>
                    <a:pt x="2" y="4"/>
                  </a:lnTo>
                  <a:lnTo>
                    <a:pt x="4" y="8"/>
                  </a:lnTo>
                  <a:lnTo>
                    <a:pt x="4" y="12"/>
                  </a:lnTo>
                  <a:lnTo>
                    <a:pt x="4" y="15"/>
                  </a:lnTo>
                  <a:lnTo>
                    <a:pt x="4"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2" name="Freeform 100"/>
            <p:cNvSpPr/>
            <p:nvPr/>
          </p:nvSpPr>
          <p:spPr bwMode="auto">
            <a:xfrm>
              <a:off x="6773738" y="5862383"/>
              <a:ext cx="34925" cy="23813"/>
            </a:xfrm>
            <a:custGeom>
              <a:avLst/>
              <a:gdLst>
                <a:gd name="T0" fmla="*/ 0 w 45"/>
                <a:gd name="T1" fmla="*/ 31 h 31"/>
                <a:gd name="T2" fmla="*/ 45 w 45"/>
                <a:gd name="T3" fmla="*/ 23 h 31"/>
                <a:gd name="T4" fmla="*/ 4 w 45"/>
                <a:gd name="T5" fmla="*/ 0 h 31"/>
                <a:gd name="T6" fmla="*/ 6 w 45"/>
                <a:gd name="T7" fmla="*/ 4 h 31"/>
                <a:gd name="T8" fmla="*/ 8 w 45"/>
                <a:gd name="T9" fmla="*/ 8 h 31"/>
                <a:gd name="T10" fmla="*/ 8 w 45"/>
                <a:gd name="T11" fmla="*/ 12 h 31"/>
                <a:gd name="T12" fmla="*/ 8 w 45"/>
                <a:gd name="T13" fmla="*/ 15 h 31"/>
                <a:gd name="T14" fmla="*/ 6 w 45"/>
                <a:gd name="T15" fmla="*/ 19 h 31"/>
                <a:gd name="T16" fmla="*/ 4 w 45"/>
                <a:gd name="T17" fmla="*/ 23 h 31"/>
                <a:gd name="T18" fmla="*/ 2 w 45"/>
                <a:gd name="T19" fmla="*/ 27 h 31"/>
                <a:gd name="T20" fmla="*/ 0 w 45"/>
                <a:gd name="T21" fmla="*/ 31 h 31"/>
                <a:gd name="T22" fmla="*/ 0 w 45"/>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31"/>
                  </a:moveTo>
                  <a:lnTo>
                    <a:pt x="45" y="23"/>
                  </a:lnTo>
                  <a:lnTo>
                    <a:pt x="4" y="0"/>
                  </a:lnTo>
                  <a:lnTo>
                    <a:pt x="6" y="4"/>
                  </a:lnTo>
                  <a:lnTo>
                    <a:pt x="8" y="8"/>
                  </a:lnTo>
                  <a:lnTo>
                    <a:pt x="8" y="12"/>
                  </a:lnTo>
                  <a:lnTo>
                    <a:pt x="8" y="15"/>
                  </a:lnTo>
                  <a:lnTo>
                    <a:pt x="6"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3" name="Freeform 101"/>
            <p:cNvSpPr/>
            <p:nvPr/>
          </p:nvSpPr>
          <p:spPr bwMode="auto">
            <a:xfrm>
              <a:off x="7067426" y="5862383"/>
              <a:ext cx="34925" cy="23813"/>
            </a:xfrm>
            <a:custGeom>
              <a:avLst/>
              <a:gdLst>
                <a:gd name="T0" fmla="*/ 4 w 44"/>
                <a:gd name="T1" fmla="*/ 31 h 31"/>
                <a:gd name="T2" fmla="*/ 44 w 44"/>
                <a:gd name="T3" fmla="*/ 10 h 31"/>
                <a:gd name="T4" fmla="*/ 0 w 44"/>
                <a:gd name="T5" fmla="*/ 0 h 31"/>
                <a:gd name="T6" fmla="*/ 4 w 44"/>
                <a:gd name="T7" fmla="*/ 2 h 31"/>
                <a:gd name="T8" fmla="*/ 6 w 44"/>
                <a:gd name="T9" fmla="*/ 6 h 31"/>
                <a:gd name="T10" fmla="*/ 6 w 44"/>
                <a:gd name="T11" fmla="*/ 10 h 31"/>
                <a:gd name="T12" fmla="*/ 8 w 44"/>
                <a:gd name="T13" fmla="*/ 14 h 31"/>
                <a:gd name="T14" fmla="*/ 8 w 44"/>
                <a:gd name="T15" fmla="*/ 17 h 31"/>
                <a:gd name="T16" fmla="*/ 8 w 44"/>
                <a:gd name="T17" fmla="*/ 21 h 31"/>
                <a:gd name="T18" fmla="*/ 6 w 44"/>
                <a:gd name="T19" fmla="*/ 27 h 31"/>
                <a:gd name="T20" fmla="*/ 4 w 44"/>
                <a:gd name="T21" fmla="*/ 31 h 31"/>
                <a:gd name="T22" fmla="*/ 4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4" y="31"/>
                  </a:moveTo>
                  <a:lnTo>
                    <a:pt x="44" y="10"/>
                  </a:lnTo>
                  <a:lnTo>
                    <a:pt x="0" y="0"/>
                  </a:lnTo>
                  <a:lnTo>
                    <a:pt x="4" y="2"/>
                  </a:lnTo>
                  <a:lnTo>
                    <a:pt x="6" y="6"/>
                  </a:lnTo>
                  <a:lnTo>
                    <a:pt x="6" y="10"/>
                  </a:lnTo>
                  <a:lnTo>
                    <a:pt x="8" y="14"/>
                  </a:lnTo>
                  <a:lnTo>
                    <a:pt x="8" y="17"/>
                  </a:lnTo>
                  <a:lnTo>
                    <a:pt x="8" y="21"/>
                  </a:lnTo>
                  <a:lnTo>
                    <a:pt x="6" y="27"/>
                  </a:lnTo>
                  <a:lnTo>
                    <a:pt x="4" y="31"/>
                  </a:lnTo>
                  <a:lnTo>
                    <a:pt x="4"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4" name="Freeform 102"/>
            <p:cNvSpPr/>
            <p:nvPr/>
          </p:nvSpPr>
          <p:spPr bwMode="auto">
            <a:xfrm>
              <a:off x="7275388" y="5851269"/>
              <a:ext cx="33338" cy="23813"/>
            </a:xfrm>
            <a:custGeom>
              <a:avLst/>
              <a:gdLst>
                <a:gd name="T0" fmla="*/ 0 w 42"/>
                <a:gd name="T1" fmla="*/ 30 h 30"/>
                <a:gd name="T2" fmla="*/ 42 w 42"/>
                <a:gd name="T3" fmla="*/ 15 h 30"/>
                <a:gd name="T4" fmla="*/ 0 w 42"/>
                <a:gd name="T5" fmla="*/ 0 h 30"/>
                <a:gd name="T6" fmla="*/ 2 w 42"/>
                <a:gd name="T7" fmla="*/ 3 h 30"/>
                <a:gd name="T8" fmla="*/ 4 w 42"/>
                <a:gd name="T9" fmla="*/ 7 h 30"/>
                <a:gd name="T10" fmla="*/ 6 w 42"/>
                <a:gd name="T11" fmla="*/ 11 h 30"/>
                <a:gd name="T12" fmla="*/ 6 w 42"/>
                <a:gd name="T13" fmla="*/ 15 h 30"/>
                <a:gd name="T14" fmla="*/ 6 w 42"/>
                <a:gd name="T15" fmla="*/ 19 h 30"/>
                <a:gd name="T16" fmla="*/ 4 w 42"/>
                <a:gd name="T17" fmla="*/ 23 h 30"/>
                <a:gd name="T18" fmla="*/ 2 w 42"/>
                <a:gd name="T19" fmla="*/ 27 h 30"/>
                <a:gd name="T20" fmla="*/ 0 w 42"/>
                <a:gd name="T21" fmla="*/ 30 h 30"/>
                <a:gd name="T22" fmla="*/ 0 w 42"/>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30"/>
                  </a:moveTo>
                  <a:lnTo>
                    <a:pt x="42" y="15"/>
                  </a:lnTo>
                  <a:lnTo>
                    <a:pt x="0" y="0"/>
                  </a:lnTo>
                  <a:lnTo>
                    <a:pt x="2" y="3"/>
                  </a:lnTo>
                  <a:lnTo>
                    <a:pt x="4" y="7"/>
                  </a:lnTo>
                  <a:lnTo>
                    <a:pt x="6" y="11"/>
                  </a:lnTo>
                  <a:lnTo>
                    <a:pt x="6" y="15"/>
                  </a:lnTo>
                  <a:lnTo>
                    <a:pt x="6" y="19"/>
                  </a:lnTo>
                  <a:lnTo>
                    <a:pt x="4" y="23"/>
                  </a:lnTo>
                  <a:lnTo>
                    <a:pt x="2" y="27"/>
                  </a:lnTo>
                  <a:lnTo>
                    <a:pt x="0" y="30"/>
                  </a:lnTo>
                  <a:lnTo>
                    <a:pt x="0" y="3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5" name="Freeform 103"/>
            <p:cNvSpPr/>
            <p:nvPr/>
          </p:nvSpPr>
          <p:spPr bwMode="auto">
            <a:xfrm>
              <a:off x="7610351" y="5849683"/>
              <a:ext cx="33338" cy="23813"/>
            </a:xfrm>
            <a:custGeom>
              <a:avLst/>
              <a:gdLst>
                <a:gd name="T0" fmla="*/ 0 w 43"/>
                <a:gd name="T1" fmla="*/ 30 h 30"/>
                <a:gd name="T2" fmla="*/ 43 w 43"/>
                <a:gd name="T3" fmla="*/ 17 h 30"/>
                <a:gd name="T4" fmla="*/ 0 w 43"/>
                <a:gd name="T5" fmla="*/ 0 h 30"/>
                <a:gd name="T6" fmla="*/ 4 w 43"/>
                <a:gd name="T7" fmla="*/ 4 h 30"/>
                <a:gd name="T8" fmla="*/ 4 w 43"/>
                <a:gd name="T9" fmla="*/ 7 h 30"/>
                <a:gd name="T10" fmla="*/ 6 w 43"/>
                <a:gd name="T11" fmla="*/ 11 h 30"/>
                <a:gd name="T12" fmla="*/ 6 w 43"/>
                <a:gd name="T13" fmla="*/ 15 h 30"/>
                <a:gd name="T14" fmla="*/ 6 w 43"/>
                <a:gd name="T15" fmla="*/ 21 h 30"/>
                <a:gd name="T16" fmla="*/ 4 w 43"/>
                <a:gd name="T17" fmla="*/ 25 h 30"/>
                <a:gd name="T18" fmla="*/ 4 w 43"/>
                <a:gd name="T19" fmla="*/ 29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7"/>
                  </a:lnTo>
                  <a:lnTo>
                    <a:pt x="0" y="0"/>
                  </a:lnTo>
                  <a:lnTo>
                    <a:pt x="4" y="4"/>
                  </a:lnTo>
                  <a:lnTo>
                    <a:pt x="4" y="7"/>
                  </a:lnTo>
                  <a:lnTo>
                    <a:pt x="6" y="11"/>
                  </a:lnTo>
                  <a:lnTo>
                    <a:pt x="6" y="15"/>
                  </a:lnTo>
                  <a:lnTo>
                    <a:pt x="6" y="21"/>
                  </a:lnTo>
                  <a:lnTo>
                    <a:pt x="4" y="25"/>
                  </a:lnTo>
                  <a:lnTo>
                    <a:pt x="4" y="29"/>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6" name="Freeform 104"/>
            <p:cNvSpPr/>
            <p:nvPr/>
          </p:nvSpPr>
          <p:spPr bwMode="auto">
            <a:xfrm>
              <a:off x="5957763" y="5948108"/>
              <a:ext cx="1679575" cy="33338"/>
            </a:xfrm>
            <a:custGeom>
              <a:avLst/>
              <a:gdLst>
                <a:gd name="T0" fmla="*/ 2 w 2116"/>
                <a:gd name="T1" fmla="*/ 17 h 42"/>
                <a:gd name="T2" fmla="*/ 4 w 2116"/>
                <a:gd name="T3" fmla="*/ 17 h 42"/>
                <a:gd name="T4" fmla="*/ 12 w 2116"/>
                <a:gd name="T5" fmla="*/ 17 h 42"/>
                <a:gd name="T6" fmla="*/ 21 w 2116"/>
                <a:gd name="T7" fmla="*/ 17 h 42"/>
                <a:gd name="T8" fmla="*/ 35 w 2116"/>
                <a:gd name="T9" fmla="*/ 17 h 42"/>
                <a:gd name="T10" fmla="*/ 50 w 2116"/>
                <a:gd name="T11" fmla="*/ 17 h 42"/>
                <a:gd name="T12" fmla="*/ 69 w 2116"/>
                <a:gd name="T13" fmla="*/ 17 h 42"/>
                <a:gd name="T14" fmla="*/ 89 w 2116"/>
                <a:gd name="T15" fmla="*/ 17 h 42"/>
                <a:gd name="T16" fmla="*/ 112 w 2116"/>
                <a:gd name="T17" fmla="*/ 17 h 42"/>
                <a:gd name="T18" fmla="*/ 150 w 2116"/>
                <a:gd name="T19" fmla="*/ 17 h 42"/>
                <a:gd name="T20" fmla="*/ 206 w 2116"/>
                <a:gd name="T21" fmla="*/ 17 h 42"/>
                <a:gd name="T22" fmla="*/ 267 w 2116"/>
                <a:gd name="T23" fmla="*/ 17 h 42"/>
                <a:gd name="T24" fmla="*/ 330 w 2116"/>
                <a:gd name="T25" fmla="*/ 17 h 42"/>
                <a:gd name="T26" fmla="*/ 398 w 2116"/>
                <a:gd name="T27" fmla="*/ 19 h 42"/>
                <a:gd name="T28" fmla="*/ 498 w 2116"/>
                <a:gd name="T29" fmla="*/ 19 h 42"/>
                <a:gd name="T30" fmla="*/ 563 w 2116"/>
                <a:gd name="T31" fmla="*/ 19 h 42"/>
                <a:gd name="T32" fmla="*/ 624 w 2116"/>
                <a:gd name="T33" fmla="*/ 21 h 42"/>
                <a:gd name="T34" fmla="*/ 680 w 2116"/>
                <a:gd name="T35" fmla="*/ 21 h 42"/>
                <a:gd name="T36" fmla="*/ 716 w 2116"/>
                <a:gd name="T37" fmla="*/ 21 h 42"/>
                <a:gd name="T38" fmla="*/ 739 w 2116"/>
                <a:gd name="T39" fmla="*/ 21 h 42"/>
                <a:gd name="T40" fmla="*/ 761 w 2116"/>
                <a:gd name="T41" fmla="*/ 23 h 42"/>
                <a:gd name="T42" fmla="*/ 780 w 2116"/>
                <a:gd name="T43" fmla="*/ 23 h 42"/>
                <a:gd name="T44" fmla="*/ 857 w 2116"/>
                <a:gd name="T45" fmla="*/ 28 h 42"/>
                <a:gd name="T46" fmla="*/ 995 w 2116"/>
                <a:gd name="T47" fmla="*/ 38 h 42"/>
                <a:gd name="T48" fmla="*/ 1133 w 2116"/>
                <a:gd name="T49" fmla="*/ 42 h 42"/>
                <a:gd name="T50" fmla="*/ 1200 w 2116"/>
                <a:gd name="T51" fmla="*/ 42 h 42"/>
                <a:gd name="T52" fmla="*/ 1267 w 2116"/>
                <a:gd name="T53" fmla="*/ 40 h 42"/>
                <a:gd name="T54" fmla="*/ 1329 w 2116"/>
                <a:gd name="T55" fmla="*/ 34 h 42"/>
                <a:gd name="T56" fmla="*/ 1398 w 2116"/>
                <a:gd name="T57" fmla="*/ 21 h 42"/>
                <a:gd name="T58" fmla="*/ 1463 w 2116"/>
                <a:gd name="T59" fmla="*/ 11 h 42"/>
                <a:gd name="T60" fmla="*/ 1528 w 2116"/>
                <a:gd name="T61" fmla="*/ 3 h 42"/>
                <a:gd name="T62" fmla="*/ 1592 w 2116"/>
                <a:gd name="T63" fmla="*/ 1 h 42"/>
                <a:gd name="T64" fmla="*/ 1655 w 2116"/>
                <a:gd name="T65" fmla="*/ 0 h 42"/>
                <a:gd name="T66" fmla="*/ 1753 w 2116"/>
                <a:gd name="T67" fmla="*/ 0 h 42"/>
                <a:gd name="T68" fmla="*/ 1820 w 2116"/>
                <a:gd name="T69" fmla="*/ 0 h 42"/>
                <a:gd name="T70" fmla="*/ 1874 w 2116"/>
                <a:gd name="T71" fmla="*/ 0 h 42"/>
                <a:gd name="T72" fmla="*/ 1914 w 2116"/>
                <a:gd name="T73" fmla="*/ 1 h 42"/>
                <a:gd name="T74" fmla="*/ 1980 w 2116"/>
                <a:gd name="T75" fmla="*/ 1 h 42"/>
                <a:gd name="T76" fmla="*/ 2022 w 2116"/>
                <a:gd name="T77" fmla="*/ 1 h 42"/>
                <a:gd name="T78" fmla="*/ 2058 w 2116"/>
                <a:gd name="T79" fmla="*/ 1 h 42"/>
                <a:gd name="T80" fmla="*/ 2074 w 2116"/>
                <a:gd name="T81" fmla="*/ 0 h 42"/>
                <a:gd name="T82" fmla="*/ 2089 w 2116"/>
                <a:gd name="T83" fmla="*/ 0 h 42"/>
                <a:gd name="T84" fmla="*/ 2101 w 2116"/>
                <a:gd name="T85" fmla="*/ 0 h 42"/>
                <a:gd name="T86" fmla="*/ 2108 w 2116"/>
                <a:gd name="T87" fmla="*/ 0 h 42"/>
                <a:gd name="T88" fmla="*/ 2114 w 2116"/>
                <a:gd name="T89" fmla="*/ 0 h 42"/>
                <a:gd name="T90" fmla="*/ 2116 w 2116"/>
                <a:gd name="T9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6" h="42" extrusionOk="0">
                  <a:moveTo>
                    <a:pt x="0" y="17"/>
                  </a:moveTo>
                  <a:lnTo>
                    <a:pt x="2" y="17"/>
                  </a:lnTo>
                  <a:lnTo>
                    <a:pt x="2" y="17"/>
                  </a:lnTo>
                  <a:lnTo>
                    <a:pt x="4" y="17"/>
                  </a:lnTo>
                  <a:lnTo>
                    <a:pt x="8" y="17"/>
                  </a:lnTo>
                  <a:lnTo>
                    <a:pt x="12" y="17"/>
                  </a:lnTo>
                  <a:lnTo>
                    <a:pt x="16" y="17"/>
                  </a:lnTo>
                  <a:lnTo>
                    <a:pt x="21" y="17"/>
                  </a:lnTo>
                  <a:lnTo>
                    <a:pt x="27" y="17"/>
                  </a:lnTo>
                  <a:lnTo>
                    <a:pt x="35" y="17"/>
                  </a:lnTo>
                  <a:lnTo>
                    <a:pt x="42" y="17"/>
                  </a:lnTo>
                  <a:lnTo>
                    <a:pt x="50" y="17"/>
                  </a:lnTo>
                  <a:lnTo>
                    <a:pt x="60" y="17"/>
                  </a:lnTo>
                  <a:lnTo>
                    <a:pt x="69" y="17"/>
                  </a:lnTo>
                  <a:lnTo>
                    <a:pt x="79" y="17"/>
                  </a:lnTo>
                  <a:lnTo>
                    <a:pt x="89" y="17"/>
                  </a:lnTo>
                  <a:lnTo>
                    <a:pt x="100" y="17"/>
                  </a:lnTo>
                  <a:lnTo>
                    <a:pt x="112" y="17"/>
                  </a:lnTo>
                  <a:lnTo>
                    <a:pt x="123" y="17"/>
                  </a:lnTo>
                  <a:lnTo>
                    <a:pt x="150" y="17"/>
                  </a:lnTo>
                  <a:lnTo>
                    <a:pt x="177" y="17"/>
                  </a:lnTo>
                  <a:lnTo>
                    <a:pt x="206" y="17"/>
                  </a:lnTo>
                  <a:lnTo>
                    <a:pt x="236" y="17"/>
                  </a:lnTo>
                  <a:lnTo>
                    <a:pt x="267" y="17"/>
                  </a:lnTo>
                  <a:lnTo>
                    <a:pt x="298" y="17"/>
                  </a:lnTo>
                  <a:lnTo>
                    <a:pt x="330" y="17"/>
                  </a:lnTo>
                  <a:lnTo>
                    <a:pt x="365" y="19"/>
                  </a:lnTo>
                  <a:lnTo>
                    <a:pt x="398" y="19"/>
                  </a:lnTo>
                  <a:lnTo>
                    <a:pt x="465" y="19"/>
                  </a:lnTo>
                  <a:lnTo>
                    <a:pt x="498" y="19"/>
                  </a:lnTo>
                  <a:lnTo>
                    <a:pt x="530" y="19"/>
                  </a:lnTo>
                  <a:lnTo>
                    <a:pt x="563" y="19"/>
                  </a:lnTo>
                  <a:lnTo>
                    <a:pt x="593" y="19"/>
                  </a:lnTo>
                  <a:lnTo>
                    <a:pt x="624" y="21"/>
                  </a:lnTo>
                  <a:lnTo>
                    <a:pt x="653" y="21"/>
                  </a:lnTo>
                  <a:lnTo>
                    <a:pt x="680" y="21"/>
                  </a:lnTo>
                  <a:lnTo>
                    <a:pt x="705" y="21"/>
                  </a:lnTo>
                  <a:lnTo>
                    <a:pt x="716" y="21"/>
                  </a:lnTo>
                  <a:lnTo>
                    <a:pt x="730" y="21"/>
                  </a:lnTo>
                  <a:lnTo>
                    <a:pt x="739" y="21"/>
                  </a:lnTo>
                  <a:lnTo>
                    <a:pt x="751" y="23"/>
                  </a:lnTo>
                  <a:lnTo>
                    <a:pt x="761" y="23"/>
                  </a:lnTo>
                  <a:lnTo>
                    <a:pt x="770" y="23"/>
                  </a:lnTo>
                  <a:lnTo>
                    <a:pt x="780" y="23"/>
                  </a:lnTo>
                  <a:lnTo>
                    <a:pt x="787" y="23"/>
                  </a:lnTo>
                  <a:lnTo>
                    <a:pt x="857" y="28"/>
                  </a:lnTo>
                  <a:lnTo>
                    <a:pt x="926" y="34"/>
                  </a:lnTo>
                  <a:lnTo>
                    <a:pt x="995" y="38"/>
                  </a:lnTo>
                  <a:lnTo>
                    <a:pt x="1066" y="40"/>
                  </a:lnTo>
                  <a:lnTo>
                    <a:pt x="1133" y="42"/>
                  </a:lnTo>
                  <a:lnTo>
                    <a:pt x="1168" y="42"/>
                  </a:lnTo>
                  <a:lnTo>
                    <a:pt x="1200" y="42"/>
                  </a:lnTo>
                  <a:lnTo>
                    <a:pt x="1235" y="40"/>
                  </a:lnTo>
                  <a:lnTo>
                    <a:pt x="1267" y="40"/>
                  </a:lnTo>
                  <a:lnTo>
                    <a:pt x="1298" y="36"/>
                  </a:lnTo>
                  <a:lnTo>
                    <a:pt x="1329" y="34"/>
                  </a:lnTo>
                  <a:lnTo>
                    <a:pt x="1363" y="26"/>
                  </a:lnTo>
                  <a:lnTo>
                    <a:pt x="1398" y="21"/>
                  </a:lnTo>
                  <a:lnTo>
                    <a:pt x="1431" y="15"/>
                  </a:lnTo>
                  <a:lnTo>
                    <a:pt x="1463" y="11"/>
                  </a:lnTo>
                  <a:lnTo>
                    <a:pt x="1496" y="7"/>
                  </a:lnTo>
                  <a:lnTo>
                    <a:pt x="1528" y="3"/>
                  </a:lnTo>
                  <a:lnTo>
                    <a:pt x="1559" y="1"/>
                  </a:lnTo>
                  <a:lnTo>
                    <a:pt x="1592" y="1"/>
                  </a:lnTo>
                  <a:lnTo>
                    <a:pt x="1624" y="0"/>
                  </a:lnTo>
                  <a:lnTo>
                    <a:pt x="1655" y="0"/>
                  </a:lnTo>
                  <a:lnTo>
                    <a:pt x="1720" y="0"/>
                  </a:lnTo>
                  <a:lnTo>
                    <a:pt x="1753" y="0"/>
                  </a:lnTo>
                  <a:lnTo>
                    <a:pt x="1788" y="0"/>
                  </a:lnTo>
                  <a:lnTo>
                    <a:pt x="1820" y="0"/>
                  </a:lnTo>
                  <a:lnTo>
                    <a:pt x="1857" y="0"/>
                  </a:lnTo>
                  <a:lnTo>
                    <a:pt x="1874" y="0"/>
                  </a:lnTo>
                  <a:lnTo>
                    <a:pt x="1893" y="1"/>
                  </a:lnTo>
                  <a:lnTo>
                    <a:pt x="1914" y="1"/>
                  </a:lnTo>
                  <a:lnTo>
                    <a:pt x="1935" y="1"/>
                  </a:lnTo>
                  <a:lnTo>
                    <a:pt x="1980" y="1"/>
                  </a:lnTo>
                  <a:lnTo>
                    <a:pt x="2001" y="1"/>
                  </a:lnTo>
                  <a:lnTo>
                    <a:pt x="2022" y="1"/>
                  </a:lnTo>
                  <a:lnTo>
                    <a:pt x="2041" y="1"/>
                  </a:lnTo>
                  <a:lnTo>
                    <a:pt x="2058" y="1"/>
                  </a:lnTo>
                  <a:lnTo>
                    <a:pt x="2066" y="0"/>
                  </a:lnTo>
                  <a:lnTo>
                    <a:pt x="2074" y="0"/>
                  </a:lnTo>
                  <a:lnTo>
                    <a:pt x="2081" y="0"/>
                  </a:lnTo>
                  <a:lnTo>
                    <a:pt x="2089" y="0"/>
                  </a:lnTo>
                  <a:lnTo>
                    <a:pt x="2095" y="0"/>
                  </a:lnTo>
                  <a:lnTo>
                    <a:pt x="2101" y="0"/>
                  </a:lnTo>
                  <a:lnTo>
                    <a:pt x="2104" y="0"/>
                  </a:lnTo>
                  <a:lnTo>
                    <a:pt x="2108" y="0"/>
                  </a:lnTo>
                  <a:lnTo>
                    <a:pt x="2112" y="0"/>
                  </a:lnTo>
                  <a:lnTo>
                    <a:pt x="2114" y="0"/>
                  </a:lnTo>
                  <a:lnTo>
                    <a:pt x="2116" y="0"/>
                  </a:lnTo>
                  <a:lnTo>
                    <a:pt x="2116" y="0"/>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7" name="Freeform 105"/>
            <p:cNvSpPr/>
            <p:nvPr/>
          </p:nvSpPr>
          <p:spPr bwMode="auto">
            <a:xfrm>
              <a:off x="6554663" y="5952870"/>
              <a:ext cx="34925" cy="25400"/>
            </a:xfrm>
            <a:custGeom>
              <a:avLst/>
              <a:gdLst>
                <a:gd name="T0" fmla="*/ 0 w 42"/>
                <a:gd name="T1" fmla="*/ 31 h 31"/>
                <a:gd name="T2" fmla="*/ 42 w 42"/>
                <a:gd name="T3" fmla="*/ 19 h 31"/>
                <a:gd name="T4" fmla="*/ 2 w 42"/>
                <a:gd name="T5" fmla="*/ 0 h 31"/>
                <a:gd name="T6" fmla="*/ 4 w 42"/>
                <a:gd name="T7" fmla="*/ 4 h 31"/>
                <a:gd name="T8" fmla="*/ 6 w 42"/>
                <a:gd name="T9" fmla="*/ 8 h 31"/>
                <a:gd name="T10" fmla="*/ 6 w 42"/>
                <a:gd name="T11" fmla="*/ 12 h 31"/>
                <a:gd name="T12" fmla="*/ 6 w 42"/>
                <a:gd name="T13" fmla="*/ 16 h 31"/>
                <a:gd name="T14" fmla="*/ 6 w 42"/>
                <a:gd name="T15" fmla="*/ 21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9"/>
                  </a:lnTo>
                  <a:lnTo>
                    <a:pt x="2" y="0"/>
                  </a:lnTo>
                  <a:lnTo>
                    <a:pt x="4" y="4"/>
                  </a:lnTo>
                  <a:lnTo>
                    <a:pt x="6" y="8"/>
                  </a:lnTo>
                  <a:lnTo>
                    <a:pt x="6" y="12"/>
                  </a:lnTo>
                  <a:lnTo>
                    <a:pt x="6" y="16"/>
                  </a:lnTo>
                  <a:lnTo>
                    <a:pt x="6" y="21"/>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8" name="Freeform 106"/>
            <p:cNvSpPr/>
            <p:nvPr/>
          </p:nvSpPr>
          <p:spPr bwMode="auto">
            <a:xfrm>
              <a:off x="6984876" y="5968745"/>
              <a:ext cx="34925" cy="23813"/>
            </a:xfrm>
            <a:custGeom>
              <a:avLst/>
              <a:gdLst>
                <a:gd name="T0" fmla="*/ 6 w 44"/>
                <a:gd name="T1" fmla="*/ 31 h 31"/>
                <a:gd name="T2" fmla="*/ 44 w 44"/>
                <a:gd name="T3" fmla="*/ 8 h 31"/>
                <a:gd name="T4" fmla="*/ 0 w 44"/>
                <a:gd name="T5" fmla="*/ 0 h 31"/>
                <a:gd name="T6" fmla="*/ 2 w 44"/>
                <a:gd name="T7" fmla="*/ 2 h 31"/>
                <a:gd name="T8" fmla="*/ 6 w 44"/>
                <a:gd name="T9" fmla="*/ 6 h 31"/>
                <a:gd name="T10" fmla="*/ 6 w 44"/>
                <a:gd name="T11" fmla="*/ 10 h 31"/>
                <a:gd name="T12" fmla="*/ 8 w 44"/>
                <a:gd name="T13" fmla="*/ 14 h 31"/>
                <a:gd name="T14" fmla="*/ 8 w 44"/>
                <a:gd name="T15" fmla="*/ 18 h 31"/>
                <a:gd name="T16" fmla="*/ 8 w 44"/>
                <a:gd name="T17" fmla="*/ 24 h 31"/>
                <a:gd name="T18" fmla="*/ 6 w 44"/>
                <a:gd name="T19" fmla="*/ 27 h 31"/>
                <a:gd name="T20" fmla="*/ 6 w 44"/>
                <a:gd name="T21" fmla="*/ 31 h 31"/>
                <a:gd name="T22" fmla="*/ 6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6" y="31"/>
                  </a:moveTo>
                  <a:lnTo>
                    <a:pt x="44" y="8"/>
                  </a:lnTo>
                  <a:lnTo>
                    <a:pt x="0" y="0"/>
                  </a:lnTo>
                  <a:lnTo>
                    <a:pt x="2" y="2"/>
                  </a:lnTo>
                  <a:lnTo>
                    <a:pt x="6" y="6"/>
                  </a:lnTo>
                  <a:lnTo>
                    <a:pt x="6" y="10"/>
                  </a:lnTo>
                  <a:lnTo>
                    <a:pt x="8" y="14"/>
                  </a:lnTo>
                  <a:lnTo>
                    <a:pt x="8" y="18"/>
                  </a:lnTo>
                  <a:lnTo>
                    <a:pt x="8" y="24"/>
                  </a:lnTo>
                  <a:lnTo>
                    <a:pt x="6" y="27"/>
                  </a:lnTo>
                  <a:lnTo>
                    <a:pt x="6" y="31"/>
                  </a:lnTo>
                  <a:lnTo>
                    <a:pt x="6"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9" name="Freeform 107"/>
            <p:cNvSpPr/>
            <p:nvPr/>
          </p:nvSpPr>
          <p:spPr bwMode="auto">
            <a:xfrm>
              <a:off x="7403976" y="5936995"/>
              <a:ext cx="33338" cy="23813"/>
            </a:xfrm>
            <a:custGeom>
              <a:avLst/>
              <a:gdLst>
                <a:gd name="T0" fmla="*/ 0 w 42"/>
                <a:gd name="T1" fmla="*/ 31 h 31"/>
                <a:gd name="T2" fmla="*/ 42 w 42"/>
                <a:gd name="T3" fmla="*/ 16 h 31"/>
                <a:gd name="T4" fmla="*/ 0 w 42"/>
                <a:gd name="T5" fmla="*/ 0 h 31"/>
                <a:gd name="T6" fmla="*/ 2 w 42"/>
                <a:gd name="T7" fmla="*/ 4 h 31"/>
                <a:gd name="T8" fmla="*/ 4 w 42"/>
                <a:gd name="T9" fmla="*/ 8 h 31"/>
                <a:gd name="T10" fmla="*/ 6 w 42"/>
                <a:gd name="T11" fmla="*/ 12 h 31"/>
                <a:gd name="T12" fmla="*/ 6 w 42"/>
                <a:gd name="T13" fmla="*/ 16 h 31"/>
                <a:gd name="T14" fmla="*/ 6 w 42"/>
                <a:gd name="T15" fmla="*/ 19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6"/>
                  </a:lnTo>
                  <a:lnTo>
                    <a:pt x="0" y="0"/>
                  </a:lnTo>
                  <a:lnTo>
                    <a:pt x="2" y="4"/>
                  </a:lnTo>
                  <a:lnTo>
                    <a:pt x="4" y="8"/>
                  </a:lnTo>
                  <a:lnTo>
                    <a:pt x="6" y="12"/>
                  </a:lnTo>
                  <a:lnTo>
                    <a:pt x="6" y="16"/>
                  </a:lnTo>
                  <a:lnTo>
                    <a:pt x="6" y="19"/>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0" name="Freeform 108"/>
            <p:cNvSpPr/>
            <p:nvPr/>
          </p:nvSpPr>
          <p:spPr bwMode="auto">
            <a:xfrm>
              <a:off x="7610351" y="5936995"/>
              <a:ext cx="33338" cy="23813"/>
            </a:xfrm>
            <a:custGeom>
              <a:avLst/>
              <a:gdLst>
                <a:gd name="T0" fmla="*/ 0 w 43"/>
                <a:gd name="T1" fmla="*/ 31 h 31"/>
                <a:gd name="T2" fmla="*/ 43 w 43"/>
                <a:gd name="T3" fmla="*/ 16 h 31"/>
                <a:gd name="T4" fmla="*/ 0 w 43"/>
                <a:gd name="T5" fmla="*/ 0 h 31"/>
                <a:gd name="T6" fmla="*/ 4 w 43"/>
                <a:gd name="T7" fmla="*/ 4 h 31"/>
                <a:gd name="T8" fmla="*/ 4 w 43"/>
                <a:gd name="T9" fmla="*/ 8 h 31"/>
                <a:gd name="T10" fmla="*/ 6 w 43"/>
                <a:gd name="T11" fmla="*/ 12 h 31"/>
                <a:gd name="T12" fmla="*/ 6 w 43"/>
                <a:gd name="T13" fmla="*/ 16 h 31"/>
                <a:gd name="T14" fmla="*/ 6 w 43"/>
                <a:gd name="T15" fmla="*/ 21 h 31"/>
                <a:gd name="T16" fmla="*/ 4 w 43"/>
                <a:gd name="T17" fmla="*/ 25 h 31"/>
                <a:gd name="T18" fmla="*/ 4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6"/>
                  </a:lnTo>
                  <a:lnTo>
                    <a:pt x="0" y="0"/>
                  </a:lnTo>
                  <a:lnTo>
                    <a:pt x="4" y="4"/>
                  </a:lnTo>
                  <a:lnTo>
                    <a:pt x="4" y="8"/>
                  </a:lnTo>
                  <a:lnTo>
                    <a:pt x="6" y="12"/>
                  </a:lnTo>
                  <a:lnTo>
                    <a:pt x="6" y="16"/>
                  </a:lnTo>
                  <a:lnTo>
                    <a:pt x="6" y="21"/>
                  </a:lnTo>
                  <a:lnTo>
                    <a:pt x="4" y="25"/>
                  </a:lnTo>
                  <a:lnTo>
                    <a:pt x="4"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1" name="Line 109"/>
            <p:cNvSpPr>
              <a:spLocks noChangeShapeType="1"/>
            </p:cNvSpPr>
            <p:nvPr/>
          </p:nvSpPr>
          <p:spPr bwMode="auto">
            <a:xfrm>
              <a:off x="5959351" y="6108445"/>
              <a:ext cx="16764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2" name="Freeform 110"/>
            <p:cNvSpPr/>
            <p:nvPr/>
          </p:nvSpPr>
          <p:spPr bwMode="auto">
            <a:xfrm>
              <a:off x="7610351" y="6097333"/>
              <a:ext cx="33338" cy="25400"/>
            </a:xfrm>
            <a:custGeom>
              <a:avLst/>
              <a:gdLst>
                <a:gd name="T0" fmla="*/ 0 w 43"/>
                <a:gd name="T1" fmla="*/ 30 h 30"/>
                <a:gd name="T2" fmla="*/ 43 w 43"/>
                <a:gd name="T3" fmla="*/ 15 h 30"/>
                <a:gd name="T4" fmla="*/ 0 w 43"/>
                <a:gd name="T5" fmla="*/ 0 h 30"/>
                <a:gd name="T6" fmla="*/ 2 w 43"/>
                <a:gd name="T7" fmla="*/ 4 h 30"/>
                <a:gd name="T8" fmla="*/ 4 w 43"/>
                <a:gd name="T9" fmla="*/ 7 h 30"/>
                <a:gd name="T10" fmla="*/ 6 w 43"/>
                <a:gd name="T11" fmla="*/ 11 h 30"/>
                <a:gd name="T12" fmla="*/ 6 w 43"/>
                <a:gd name="T13" fmla="*/ 15 h 30"/>
                <a:gd name="T14" fmla="*/ 6 w 43"/>
                <a:gd name="T15" fmla="*/ 19 h 30"/>
                <a:gd name="T16" fmla="*/ 4 w 43"/>
                <a:gd name="T17" fmla="*/ 23 h 30"/>
                <a:gd name="T18" fmla="*/ 2 w 43"/>
                <a:gd name="T19" fmla="*/ 27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5"/>
                  </a:lnTo>
                  <a:lnTo>
                    <a:pt x="0" y="0"/>
                  </a:lnTo>
                  <a:lnTo>
                    <a:pt x="2" y="4"/>
                  </a:lnTo>
                  <a:lnTo>
                    <a:pt x="4" y="7"/>
                  </a:lnTo>
                  <a:lnTo>
                    <a:pt x="6" y="11"/>
                  </a:lnTo>
                  <a:lnTo>
                    <a:pt x="6" y="15"/>
                  </a:lnTo>
                  <a:lnTo>
                    <a:pt x="6" y="19"/>
                  </a:lnTo>
                  <a:lnTo>
                    <a:pt x="4" y="23"/>
                  </a:lnTo>
                  <a:lnTo>
                    <a:pt x="2" y="27"/>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3" name="Line 154"/>
            <p:cNvSpPr>
              <a:spLocks noChangeShapeType="1"/>
            </p:cNvSpPr>
            <p:nvPr/>
          </p:nvSpPr>
          <p:spPr bwMode="auto">
            <a:xfrm>
              <a:off x="6843588" y="5692520"/>
              <a:ext cx="223838"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4" name="Freeform 155"/>
            <p:cNvSpPr/>
            <p:nvPr/>
          </p:nvSpPr>
          <p:spPr bwMode="auto">
            <a:xfrm>
              <a:off x="7005513" y="5667120"/>
              <a:ext cx="69850" cy="52388"/>
            </a:xfrm>
            <a:custGeom>
              <a:avLst/>
              <a:gdLst>
                <a:gd name="T0" fmla="*/ 0 w 89"/>
                <a:gd name="T1" fmla="*/ 0 h 67"/>
                <a:gd name="T2" fmla="*/ 89 w 89"/>
                <a:gd name="T3" fmla="*/ 33 h 67"/>
                <a:gd name="T4" fmla="*/ 0 w 89"/>
                <a:gd name="T5" fmla="*/ 67 h 67"/>
                <a:gd name="T6" fmla="*/ 6 w 89"/>
                <a:gd name="T7" fmla="*/ 60 h 67"/>
                <a:gd name="T8" fmla="*/ 8 w 89"/>
                <a:gd name="T9" fmla="*/ 50 h 67"/>
                <a:gd name="T10" fmla="*/ 10 w 89"/>
                <a:gd name="T11" fmla="*/ 43 h 67"/>
                <a:gd name="T12" fmla="*/ 12 w 89"/>
                <a:gd name="T13" fmla="*/ 35 h 67"/>
                <a:gd name="T14" fmla="*/ 10 w 89"/>
                <a:gd name="T15" fmla="*/ 25 h 67"/>
                <a:gd name="T16" fmla="*/ 8 w 89"/>
                <a:gd name="T17" fmla="*/ 18 h 67"/>
                <a:gd name="T18" fmla="*/ 6 w 89"/>
                <a:gd name="T19" fmla="*/ 10 h 67"/>
                <a:gd name="T20" fmla="*/ 0 w 89"/>
                <a:gd name="T21" fmla="*/ 0 h 67"/>
                <a:gd name="T22" fmla="*/ 0 w 89"/>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7" extrusionOk="0">
                  <a:moveTo>
                    <a:pt x="0" y="0"/>
                  </a:moveTo>
                  <a:lnTo>
                    <a:pt x="89" y="33"/>
                  </a:lnTo>
                  <a:lnTo>
                    <a:pt x="0" y="67"/>
                  </a:lnTo>
                  <a:lnTo>
                    <a:pt x="6" y="60"/>
                  </a:lnTo>
                  <a:lnTo>
                    <a:pt x="8" y="50"/>
                  </a:lnTo>
                  <a:lnTo>
                    <a:pt x="10" y="43"/>
                  </a:lnTo>
                  <a:lnTo>
                    <a:pt x="12" y="35"/>
                  </a:lnTo>
                  <a:lnTo>
                    <a:pt x="10" y="25"/>
                  </a:lnTo>
                  <a:lnTo>
                    <a:pt x="8" y="18"/>
                  </a:lnTo>
                  <a:lnTo>
                    <a:pt x="6" y="10"/>
                  </a:lnTo>
                  <a:lnTo>
                    <a:pt x="0" y="0"/>
                  </a:lnTo>
                  <a:lnTo>
                    <a:pt x="0"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5" name="Rectangle 156"/>
            <p:cNvSpPr>
              <a:spLocks noChangeArrowheads="1"/>
            </p:cNvSpPr>
            <p:nvPr/>
          </p:nvSpPr>
          <p:spPr bwMode="auto">
            <a:xfrm>
              <a:off x="7670676" y="5573458"/>
              <a:ext cx="195263"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a:t>
              </a:r>
              <a:r>
                <a:rPr lang="de-DE" sz="1400" b="0" i="0" u="none" strike="noStrike" cap="none" baseline="-25000">
                  <a:ln>
                    <a:noFill/>
                  </a:ln>
                  <a:solidFill>
                    <a:srgbClr val="000000"/>
                  </a:solidFill>
                  <a:latin typeface="Arial"/>
                </a:rPr>
                <a:t>D</a:t>
              </a:r>
              <a:endParaRPr lang="de-DE" sz="1800" b="0" i="0" u="none" strike="noStrike" cap="none">
                <a:ln>
                  <a:noFill/>
                </a:ln>
                <a:solidFill>
                  <a:schemeClr val="tx1"/>
                </a:solidFill>
                <a:latin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11"/>
          </p:nvPr>
        </p:nvSpPr>
        <p:spPr bwMode="auto"/>
        <p:txBody>
          <a:bodyPr/>
          <a:lstStyle/>
          <a:p>
            <a:pPr>
              <a:defRPr/>
            </a:pPr>
            <a:r>
              <a:rPr lang="de-DE"/>
              <a:t>50</a:t>
            </a:r>
          </a:p>
        </p:txBody>
      </p:sp>
      <p:sp>
        <p:nvSpPr>
          <p:cNvPr id="5" name="Title 3"/>
          <p:cNvSpPr>
            <a:spLocks noGrp="1"/>
          </p:cNvSpPr>
          <p:nvPr>
            <p:ph type="title"/>
          </p:nvPr>
        </p:nvSpPr>
        <p:spPr bwMode="auto">
          <a:xfrm>
            <a:off x="319090" y="271520"/>
            <a:ext cx="8508999" cy="410369"/>
          </a:xfrm>
        </p:spPr>
        <p:txBody>
          <a:bodyPr/>
          <a:lstStyle/>
          <a:p>
            <a:pPr>
              <a:defRPr/>
            </a:pPr>
            <a:r>
              <a:rPr lang="de-DE"/>
              <a:t>…b</a:t>
            </a:r>
            <a:r>
              <a:rPr lang="hu-HU"/>
              <a:t>e aware of the consequences of </a:t>
            </a:r>
            <a:r>
              <a:rPr lang="de-DE"/>
              <a:t>dimensional reduction</a:t>
            </a:r>
          </a:p>
        </p:txBody>
      </p:sp>
      <p:sp>
        <p:nvSpPr>
          <p:cNvPr id="6" name="AutoShape 3"/>
          <p:cNvSpPr>
            <a:spLocks noChangeAspect="1" noChangeArrowheads="1" noTextEdit="1"/>
          </p:cNvSpPr>
          <p:nvPr/>
        </p:nvSpPr>
        <p:spPr bwMode="auto">
          <a:xfrm>
            <a:off x="958850" y="841120"/>
            <a:ext cx="7226300" cy="5422900"/>
          </a:xfrm>
          <a:prstGeom prst="rect">
            <a:avLst/>
          </a:prstGeom>
          <a:noFill/>
          <a:ln>
            <a:noFill/>
          </a:ln>
        </p:spPr>
        <p:txBody>
          <a:bodyPr vert="horz" wrap="square" lIns="91440" tIns="45720" rIns="91440" bIns="45720" numCol="1" anchor="t" anchorCtr="0" compatLnSpc="1">
            <a:prstTxWarp prst="textNoShape">
              <a:avLst/>
            </a:prstTxWarp>
          </a:bodyPr>
          <a:lstStyle/>
          <a:p>
            <a:pPr>
              <a:defRPr/>
            </a:pPr>
            <a:endParaRPr lang="de-DE"/>
          </a:p>
        </p:txBody>
      </p:sp>
      <p:cxnSp>
        <p:nvCxnSpPr>
          <p:cNvPr id="7" name="Straight Connector 217"/>
          <p:cNvCxnSpPr>
            <a:cxnSpLocks/>
          </p:cNvCxnSpPr>
          <p:nvPr/>
        </p:nvCxnSpPr>
        <p:spPr bwMode="auto">
          <a:xfrm rot="5400000">
            <a:off x="2994330" y="3587824"/>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218"/>
          <p:cNvCxnSpPr>
            <a:cxnSpLocks/>
          </p:cNvCxnSpPr>
          <p:nvPr/>
        </p:nvCxnSpPr>
        <p:spPr bwMode="auto">
          <a:xfrm rot="5400000">
            <a:off x="419577" y="3587824"/>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219"/>
          <p:cNvSpPr/>
          <p:nvPr/>
        </p:nvSpPr>
        <p:spPr bwMode="auto">
          <a:xfrm rot="2700000" flipH="1" flipV="1">
            <a:off x="2532365" y="2599957"/>
            <a:ext cx="826105" cy="268017"/>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0" name="Right Arrow 220"/>
          <p:cNvSpPr/>
          <p:nvPr/>
        </p:nvSpPr>
        <p:spPr bwMode="auto">
          <a:xfrm rot="18900000" flipH="1">
            <a:off x="2505436" y="4630922"/>
            <a:ext cx="826105" cy="268017"/>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1" name="TextBox 221"/>
          <p:cNvSpPr>
            <a:spLocks/>
          </p:cNvSpPr>
          <p:nvPr/>
        </p:nvSpPr>
        <p:spPr bwMode="auto">
          <a:xfrm>
            <a:off x="5889972" y="3416440"/>
            <a:ext cx="2449710" cy="307777"/>
          </a:xfrm>
          <a:prstGeom prst="rect">
            <a:avLst/>
          </a:prstGeom>
          <a:noFill/>
        </p:spPr>
        <p:txBody>
          <a:bodyPr wrap="none" rtlCol="0">
            <a:spAutoFit/>
          </a:bodyPr>
          <a:lstStyle/>
          <a:p>
            <a:pPr>
              <a:defRPr/>
            </a:pPr>
            <a:r>
              <a:rPr lang="hu-HU" sz="1400" b="1">
                <a:solidFill>
                  <a:srgbClr val="FF0000"/>
                </a:solidFill>
              </a:rPr>
              <a:t>These are not the same !?</a:t>
            </a:r>
            <a:r>
              <a:rPr lang="de-DE" sz="1400" b="1">
                <a:solidFill>
                  <a:srgbClr val="FF0000"/>
                </a:solidFill>
              </a:rPr>
              <a:t>!</a:t>
            </a:r>
            <a:endParaRPr lang="en-US" sz="1400" b="1">
              <a:solidFill>
                <a:srgbClr val="FF0000"/>
              </a:solidFill>
            </a:endParaRPr>
          </a:p>
        </p:txBody>
      </p:sp>
      <p:sp>
        <p:nvSpPr>
          <p:cNvPr id="12" name="Up-Down Arrow 222"/>
          <p:cNvSpPr/>
          <p:nvPr/>
        </p:nvSpPr>
        <p:spPr bwMode="auto">
          <a:xfrm rot="2700000">
            <a:off x="5801169" y="2455482"/>
            <a:ext cx="264694" cy="831037"/>
          </a:xfrm>
          <a:prstGeom prst="upDown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3" name="Up-Down Arrow 223"/>
          <p:cNvSpPr/>
          <p:nvPr/>
        </p:nvSpPr>
        <p:spPr bwMode="auto">
          <a:xfrm rot="18900000" flipH="1">
            <a:off x="5769665" y="3824695"/>
            <a:ext cx="292612" cy="1008642"/>
          </a:xfrm>
          <a:prstGeom prst="upDown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4" name="Curved Down Arrow 224"/>
          <p:cNvSpPr/>
          <p:nvPr/>
        </p:nvSpPr>
        <p:spPr bwMode="auto">
          <a:xfrm>
            <a:off x="2665032" y="926345"/>
            <a:ext cx="3636391" cy="697831"/>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5" name="Curved Down Arrow 225"/>
          <p:cNvSpPr/>
          <p:nvPr/>
        </p:nvSpPr>
        <p:spPr bwMode="auto">
          <a:xfrm flipV="1">
            <a:off x="2611564" y="5609139"/>
            <a:ext cx="3636391" cy="697831"/>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grpSp>
        <p:nvGrpSpPr>
          <p:cNvPr id="16" name="Group 477"/>
          <p:cNvGrpSpPr/>
          <p:nvPr/>
        </p:nvGrpSpPr>
        <p:grpSpPr bwMode="auto">
          <a:xfrm>
            <a:off x="3013710" y="2766930"/>
            <a:ext cx="2579874" cy="1662218"/>
            <a:chOff x="3046368" y="2766930"/>
            <a:chExt cx="2579874" cy="1662218"/>
          </a:xfrm>
        </p:grpSpPr>
        <p:sp>
          <p:nvSpPr>
            <p:cNvPr id="17" name="Line 7"/>
            <p:cNvSpPr>
              <a:spLocks noChangeShapeType="1"/>
            </p:cNvSpPr>
            <p:nvPr/>
          </p:nvSpPr>
          <p:spPr bwMode="auto">
            <a:xfrm flipV="1">
              <a:off x="3046368" y="3484984"/>
              <a:ext cx="2110522"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18" name="Line 8"/>
            <p:cNvSpPr>
              <a:spLocks noChangeShapeType="1"/>
            </p:cNvSpPr>
            <p:nvPr/>
          </p:nvSpPr>
          <p:spPr bwMode="auto">
            <a:xfrm>
              <a:off x="3046368" y="3333734"/>
              <a:ext cx="0" cy="716526"/>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19" name="Line 9"/>
            <p:cNvSpPr>
              <a:spLocks noChangeShapeType="1"/>
            </p:cNvSpPr>
            <p:nvPr/>
          </p:nvSpPr>
          <p:spPr bwMode="auto">
            <a:xfrm>
              <a:off x="5156890" y="2768458"/>
              <a:ext cx="0" cy="716526"/>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0" name="Line 10"/>
            <p:cNvSpPr>
              <a:spLocks noChangeShapeType="1"/>
            </p:cNvSpPr>
            <p:nvPr/>
          </p:nvSpPr>
          <p:spPr bwMode="auto">
            <a:xfrm flipV="1">
              <a:off x="3046368" y="2768458"/>
              <a:ext cx="2110522"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1" name="Line 11"/>
            <p:cNvSpPr>
              <a:spLocks noChangeShapeType="1"/>
            </p:cNvSpPr>
            <p:nvPr/>
          </p:nvSpPr>
          <p:spPr bwMode="auto">
            <a:xfrm flipV="1">
              <a:off x="3514156" y="3862344"/>
              <a:ext cx="2110522"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2" name="Line 12"/>
            <p:cNvSpPr>
              <a:spLocks noChangeShapeType="1"/>
            </p:cNvSpPr>
            <p:nvPr/>
          </p:nvSpPr>
          <p:spPr bwMode="auto">
            <a:xfrm>
              <a:off x="3514156" y="3711094"/>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3" name="Line 13"/>
            <p:cNvSpPr>
              <a:spLocks noChangeShapeType="1"/>
            </p:cNvSpPr>
            <p:nvPr/>
          </p:nvSpPr>
          <p:spPr bwMode="auto">
            <a:xfrm>
              <a:off x="5624678" y="3144290"/>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4" name="Line 14"/>
            <p:cNvSpPr>
              <a:spLocks noChangeShapeType="1"/>
            </p:cNvSpPr>
            <p:nvPr/>
          </p:nvSpPr>
          <p:spPr bwMode="auto">
            <a:xfrm flipV="1">
              <a:off x="3515720" y="3144290"/>
              <a:ext cx="2110522"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5" name="Line 15"/>
            <p:cNvSpPr>
              <a:spLocks noChangeShapeType="1"/>
            </p:cNvSpPr>
            <p:nvPr/>
          </p:nvSpPr>
          <p:spPr bwMode="auto">
            <a:xfrm>
              <a:off x="3046368" y="3333734"/>
              <a:ext cx="469353"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6" name="Line 16"/>
            <p:cNvSpPr>
              <a:spLocks noChangeShapeType="1"/>
            </p:cNvSpPr>
            <p:nvPr/>
          </p:nvSpPr>
          <p:spPr bwMode="auto">
            <a:xfrm>
              <a:off x="3046368" y="4050260"/>
              <a:ext cx="469353" cy="378888"/>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7" name="Line 17"/>
            <p:cNvSpPr>
              <a:spLocks noChangeShapeType="1"/>
            </p:cNvSpPr>
            <p:nvPr/>
          </p:nvSpPr>
          <p:spPr bwMode="auto">
            <a:xfrm flipH="1" flipV="1">
              <a:off x="5156890" y="3484984"/>
              <a:ext cx="467788"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8" name="Line 18"/>
            <p:cNvSpPr>
              <a:spLocks noChangeShapeType="1"/>
            </p:cNvSpPr>
            <p:nvPr/>
          </p:nvSpPr>
          <p:spPr bwMode="auto">
            <a:xfrm>
              <a:off x="5156890" y="2766930"/>
              <a:ext cx="467788"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9" name="Line 19"/>
            <p:cNvSpPr>
              <a:spLocks noChangeShapeType="1"/>
            </p:cNvSpPr>
            <p:nvPr/>
          </p:nvSpPr>
          <p:spPr bwMode="auto">
            <a:xfrm>
              <a:off x="4180637" y="3750816"/>
              <a:ext cx="469353" cy="375832"/>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0" name="Line 20"/>
            <p:cNvSpPr>
              <a:spLocks noChangeShapeType="1"/>
            </p:cNvSpPr>
            <p:nvPr/>
          </p:nvSpPr>
          <p:spPr bwMode="auto">
            <a:xfrm flipV="1">
              <a:off x="4384023" y="3437623"/>
              <a:ext cx="0" cy="546943"/>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1" name="Line 21"/>
            <p:cNvSpPr>
              <a:spLocks noChangeShapeType="1"/>
            </p:cNvSpPr>
            <p:nvPr/>
          </p:nvSpPr>
          <p:spPr bwMode="auto">
            <a:xfrm flipV="1">
              <a:off x="4501361" y="3408595"/>
              <a:ext cx="0" cy="546943"/>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2" name="Line 22"/>
            <p:cNvSpPr>
              <a:spLocks noChangeShapeType="1"/>
            </p:cNvSpPr>
            <p:nvPr/>
          </p:nvSpPr>
          <p:spPr bwMode="auto">
            <a:xfrm flipV="1">
              <a:off x="4382458" y="3411649"/>
              <a:ext cx="120467" cy="30555"/>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3" name="Line 23"/>
            <p:cNvSpPr>
              <a:spLocks noChangeShapeType="1"/>
            </p:cNvSpPr>
            <p:nvPr/>
          </p:nvSpPr>
          <p:spPr bwMode="auto">
            <a:xfrm flipV="1">
              <a:off x="4380894" y="3952482"/>
              <a:ext cx="120467" cy="30555"/>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4" name="Line 24"/>
            <p:cNvSpPr>
              <a:spLocks noChangeShapeType="1"/>
            </p:cNvSpPr>
            <p:nvPr/>
          </p:nvSpPr>
          <p:spPr bwMode="auto">
            <a:xfrm flipV="1">
              <a:off x="4302668" y="3364289"/>
              <a:ext cx="0" cy="546943"/>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5" name="Line 25"/>
            <p:cNvSpPr>
              <a:spLocks noChangeShapeType="1"/>
            </p:cNvSpPr>
            <p:nvPr/>
          </p:nvSpPr>
          <p:spPr bwMode="auto">
            <a:xfrm flipV="1">
              <a:off x="4420006" y="3335262"/>
              <a:ext cx="0" cy="545415"/>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6" name="Line 26"/>
            <p:cNvSpPr>
              <a:spLocks noChangeShapeType="1"/>
            </p:cNvSpPr>
            <p:nvPr/>
          </p:nvSpPr>
          <p:spPr bwMode="auto">
            <a:xfrm flipV="1">
              <a:off x="4302668" y="3336790"/>
              <a:ext cx="120467" cy="32083"/>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7" name="Line 27"/>
            <p:cNvSpPr>
              <a:spLocks noChangeShapeType="1"/>
            </p:cNvSpPr>
            <p:nvPr/>
          </p:nvSpPr>
          <p:spPr bwMode="auto">
            <a:xfrm flipV="1">
              <a:off x="4299539" y="3879149"/>
              <a:ext cx="122032" cy="30555"/>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8" name="Line 28"/>
            <p:cNvSpPr>
              <a:spLocks noChangeShapeType="1"/>
            </p:cNvSpPr>
            <p:nvPr/>
          </p:nvSpPr>
          <p:spPr bwMode="auto">
            <a:xfrm>
              <a:off x="4301104" y="3908177"/>
              <a:ext cx="82919"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9" name="Line 29"/>
            <p:cNvSpPr>
              <a:spLocks noChangeShapeType="1"/>
            </p:cNvSpPr>
            <p:nvPr/>
          </p:nvSpPr>
          <p:spPr bwMode="auto">
            <a:xfrm>
              <a:off x="4416877" y="3874566"/>
              <a:ext cx="82919" cy="7791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40" name="Line 30"/>
            <p:cNvSpPr>
              <a:spLocks noChangeShapeType="1"/>
            </p:cNvSpPr>
            <p:nvPr/>
          </p:nvSpPr>
          <p:spPr bwMode="auto">
            <a:xfrm>
              <a:off x="4302668" y="3367345"/>
              <a:ext cx="82919"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41" name="Line 31"/>
            <p:cNvSpPr>
              <a:spLocks noChangeShapeType="1"/>
            </p:cNvSpPr>
            <p:nvPr/>
          </p:nvSpPr>
          <p:spPr bwMode="auto">
            <a:xfrm>
              <a:off x="4418442" y="3333734"/>
              <a:ext cx="82919"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42" name="Line 32"/>
            <p:cNvSpPr>
              <a:spLocks noChangeShapeType="1"/>
            </p:cNvSpPr>
            <p:nvPr/>
          </p:nvSpPr>
          <p:spPr bwMode="auto">
            <a:xfrm flipV="1">
              <a:off x="3271657" y="3663733"/>
              <a:ext cx="2110522" cy="566804"/>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grpSp>
      <p:sp>
        <p:nvSpPr>
          <p:cNvPr id="43" name="Rectangle 33"/>
          <p:cNvSpPr>
            <a:spLocks noChangeArrowheads="1"/>
          </p:cNvSpPr>
          <p:nvPr/>
        </p:nvSpPr>
        <p:spPr bwMode="auto">
          <a:xfrm>
            <a:off x="1139001" y="776054"/>
            <a:ext cx="985847"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hu-HU" sz="1400" b="0" i="0" u="none" strike="noStrike" cap="none">
                <a:ln>
                  <a:noFill/>
                </a:ln>
                <a:solidFill>
                  <a:srgbClr val="000000"/>
                </a:solidFill>
                <a:latin typeface="Arial"/>
              </a:rPr>
              <a:t>2D setups</a:t>
            </a:r>
            <a:r>
              <a:rPr lang="de-DE" sz="1400" b="0" i="0" u="none" strike="noStrike" cap="none">
                <a:ln>
                  <a:noFill/>
                </a:ln>
                <a:solidFill>
                  <a:srgbClr val="000000"/>
                </a:solidFill>
                <a:latin typeface="Arial"/>
              </a:rPr>
              <a:t>…</a:t>
            </a:r>
            <a:endParaRPr lang="hu-HU" sz="1800" b="0" i="0" u="none" strike="noStrike" cap="none">
              <a:ln>
                <a:noFill/>
              </a:ln>
              <a:solidFill>
                <a:schemeClr val="tx1"/>
              </a:solidFill>
              <a:latin typeface="Arial"/>
            </a:endParaRPr>
          </a:p>
        </p:txBody>
      </p:sp>
      <p:sp>
        <p:nvSpPr>
          <p:cNvPr id="44" name="Rectangle 34"/>
          <p:cNvSpPr>
            <a:spLocks noChangeArrowheads="1"/>
          </p:cNvSpPr>
          <p:nvPr/>
        </p:nvSpPr>
        <p:spPr bwMode="auto">
          <a:xfrm>
            <a:off x="3410898" y="2256654"/>
            <a:ext cx="1979104" cy="22611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hu-HU" sz="1400" b="0" i="0" u="none" strike="noStrike" cap="none">
                <a:ln>
                  <a:noFill/>
                </a:ln>
                <a:solidFill>
                  <a:srgbClr val="000000"/>
                </a:solidFill>
                <a:latin typeface="Arial"/>
              </a:rPr>
              <a:t>Aiming to correspond to </a:t>
            </a:r>
            <a:endParaRPr lang="hu-HU" sz="1800" b="0" i="0" u="none" strike="noStrike" cap="none">
              <a:ln>
                <a:noFill/>
              </a:ln>
              <a:solidFill>
                <a:schemeClr val="tx1"/>
              </a:solidFill>
              <a:latin typeface="Arial"/>
            </a:endParaRPr>
          </a:p>
        </p:txBody>
      </p:sp>
      <p:sp>
        <p:nvSpPr>
          <p:cNvPr id="45" name="Rectangle 35"/>
          <p:cNvSpPr>
            <a:spLocks noChangeArrowheads="1"/>
          </p:cNvSpPr>
          <p:nvPr/>
        </p:nvSpPr>
        <p:spPr bwMode="auto">
          <a:xfrm>
            <a:off x="3839574" y="2470542"/>
            <a:ext cx="1071689" cy="22611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hu-HU" sz="1400" b="0" i="0" u="none" strike="noStrike" cap="none">
                <a:ln>
                  <a:noFill/>
                </a:ln>
                <a:solidFill>
                  <a:srgbClr val="000000"/>
                </a:solidFill>
                <a:latin typeface="Arial"/>
              </a:rPr>
              <a:t>the 3D setup</a:t>
            </a:r>
            <a:endParaRPr lang="hu-HU" sz="1800" b="0" i="0" u="none" strike="noStrike" cap="none">
              <a:ln>
                <a:noFill/>
              </a:ln>
              <a:solidFill>
                <a:schemeClr val="tx1"/>
              </a:solidFill>
              <a:latin typeface="Arial"/>
            </a:endParaRPr>
          </a:p>
        </p:txBody>
      </p:sp>
      <p:sp>
        <p:nvSpPr>
          <p:cNvPr id="46" name="Rectangle 157"/>
          <p:cNvSpPr>
            <a:spLocks noChangeArrowheads="1"/>
          </p:cNvSpPr>
          <p:nvPr/>
        </p:nvSpPr>
        <p:spPr bwMode="auto">
          <a:xfrm>
            <a:off x="6277915" y="828751"/>
            <a:ext cx="2268250"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…a</a:t>
            </a:r>
            <a:r>
              <a:rPr lang="hu-HU" sz="1400" b="0" i="0" u="none" strike="noStrike" cap="none">
                <a:ln>
                  <a:noFill/>
                </a:ln>
                <a:solidFill>
                  <a:srgbClr val="000000"/>
                </a:solidFill>
                <a:latin typeface="Arial"/>
              </a:rPr>
              <a:t>ctually corresponding to</a:t>
            </a:r>
            <a:r>
              <a:rPr lang="de-DE" sz="1400" b="0" i="0" u="none" strike="noStrike" cap="none">
                <a:ln>
                  <a:noFill/>
                </a:ln>
                <a:solidFill>
                  <a:srgbClr val="000000"/>
                </a:solidFill>
                <a:latin typeface="Arial"/>
              </a:rPr>
              <a:t>:</a:t>
            </a:r>
            <a:r>
              <a:rPr lang="hu-HU" sz="1400" b="0" i="0" u="none" strike="noStrike" cap="none">
                <a:ln>
                  <a:noFill/>
                </a:ln>
                <a:solidFill>
                  <a:srgbClr val="000000"/>
                </a:solidFill>
                <a:latin typeface="Arial"/>
              </a:rPr>
              <a:t> </a:t>
            </a:r>
            <a:endParaRPr lang="hu-HU" sz="1800" b="0" i="0" u="none" strike="noStrike" cap="none">
              <a:ln>
                <a:noFill/>
              </a:ln>
              <a:solidFill>
                <a:schemeClr val="tx1"/>
              </a:solidFill>
              <a:latin typeface="Arial"/>
            </a:endParaRPr>
          </a:p>
        </p:txBody>
      </p:sp>
      <p:grpSp>
        <p:nvGrpSpPr>
          <p:cNvPr id="47" name="Group 475"/>
          <p:cNvGrpSpPr/>
          <p:nvPr/>
        </p:nvGrpSpPr>
        <p:grpSpPr bwMode="auto">
          <a:xfrm>
            <a:off x="6202938" y="4209908"/>
            <a:ext cx="2578311" cy="1662217"/>
            <a:chOff x="5843709" y="4340537"/>
            <a:chExt cx="2578311" cy="1662217"/>
          </a:xfrm>
        </p:grpSpPr>
        <p:sp>
          <p:nvSpPr>
            <p:cNvPr id="48" name="Freeform 158"/>
            <p:cNvSpPr/>
            <p:nvPr/>
          </p:nvSpPr>
          <p:spPr bwMode="auto">
            <a:xfrm>
              <a:off x="6915398" y="4768313"/>
              <a:ext cx="120467" cy="569859"/>
            </a:xfrm>
            <a:custGeom>
              <a:avLst/>
              <a:gdLst>
                <a:gd name="T0" fmla="*/ 3 w 232"/>
                <a:gd name="T1" fmla="*/ 1119 h 1119"/>
                <a:gd name="T2" fmla="*/ 232 w 232"/>
                <a:gd name="T3" fmla="*/ 1059 h 1119"/>
                <a:gd name="T4" fmla="*/ 228 w 232"/>
                <a:gd name="T5" fmla="*/ 0 h 1119"/>
                <a:gd name="T6" fmla="*/ 0 w 232"/>
                <a:gd name="T7" fmla="*/ 64 h 1119"/>
                <a:gd name="T8" fmla="*/ 3 w 232"/>
                <a:gd name="T9" fmla="*/ 1119 h 1119"/>
              </a:gdLst>
              <a:ahLst/>
              <a:cxnLst>
                <a:cxn ang="0">
                  <a:pos x="T0" y="T1"/>
                </a:cxn>
                <a:cxn ang="0">
                  <a:pos x="T2" y="T3"/>
                </a:cxn>
                <a:cxn ang="0">
                  <a:pos x="T4" y="T5"/>
                </a:cxn>
                <a:cxn ang="0">
                  <a:pos x="T6" y="T7"/>
                </a:cxn>
                <a:cxn ang="0">
                  <a:pos x="T8" y="T9"/>
                </a:cxn>
              </a:cxnLst>
              <a:rect l="0" t="0" r="r" b="b"/>
              <a:pathLst>
                <a:path w="232" h="1119" extrusionOk="0">
                  <a:moveTo>
                    <a:pt x="3" y="1119"/>
                  </a:moveTo>
                  <a:lnTo>
                    <a:pt x="232" y="1059"/>
                  </a:lnTo>
                  <a:lnTo>
                    <a:pt x="228" y="0"/>
                  </a:lnTo>
                  <a:lnTo>
                    <a:pt x="0" y="64"/>
                  </a:lnTo>
                  <a:lnTo>
                    <a:pt x="3" y="1119"/>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49" name="Line 159"/>
            <p:cNvSpPr>
              <a:spLocks noChangeShapeType="1"/>
            </p:cNvSpPr>
            <p:nvPr/>
          </p:nvSpPr>
          <p:spPr bwMode="auto">
            <a:xfrm flipV="1">
              <a:off x="5843709" y="5058590"/>
              <a:ext cx="2110522"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0" name="Line 160"/>
            <p:cNvSpPr>
              <a:spLocks noChangeShapeType="1"/>
            </p:cNvSpPr>
            <p:nvPr/>
          </p:nvSpPr>
          <p:spPr bwMode="auto">
            <a:xfrm>
              <a:off x="5843709" y="4907341"/>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1" name="Line 161"/>
            <p:cNvSpPr>
              <a:spLocks noChangeShapeType="1"/>
            </p:cNvSpPr>
            <p:nvPr/>
          </p:nvSpPr>
          <p:spPr bwMode="auto">
            <a:xfrm>
              <a:off x="7952667" y="4342064"/>
              <a:ext cx="0" cy="716526"/>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2" name="Line 162"/>
            <p:cNvSpPr>
              <a:spLocks noChangeShapeType="1"/>
            </p:cNvSpPr>
            <p:nvPr/>
          </p:nvSpPr>
          <p:spPr bwMode="auto">
            <a:xfrm flipV="1">
              <a:off x="5845274" y="4342064"/>
              <a:ext cx="2108958"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3" name="Line 163"/>
            <p:cNvSpPr>
              <a:spLocks noChangeShapeType="1"/>
            </p:cNvSpPr>
            <p:nvPr/>
          </p:nvSpPr>
          <p:spPr bwMode="auto">
            <a:xfrm flipV="1">
              <a:off x="6313062" y="5435950"/>
              <a:ext cx="2108958"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4" name="Line 164"/>
            <p:cNvSpPr>
              <a:spLocks noChangeShapeType="1"/>
            </p:cNvSpPr>
            <p:nvPr/>
          </p:nvSpPr>
          <p:spPr bwMode="auto">
            <a:xfrm>
              <a:off x="6313062" y="5284701"/>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5" name="Line 165"/>
            <p:cNvSpPr>
              <a:spLocks noChangeShapeType="1"/>
            </p:cNvSpPr>
            <p:nvPr/>
          </p:nvSpPr>
          <p:spPr bwMode="auto">
            <a:xfrm>
              <a:off x="8422020" y="4719424"/>
              <a:ext cx="0" cy="716526"/>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6" name="Freeform 166"/>
            <p:cNvSpPr/>
            <p:nvPr/>
          </p:nvSpPr>
          <p:spPr bwMode="auto">
            <a:xfrm>
              <a:off x="7140687" y="4945535"/>
              <a:ext cx="117337" cy="568332"/>
            </a:xfrm>
            <a:custGeom>
              <a:avLst/>
              <a:gdLst>
                <a:gd name="T0" fmla="*/ 0 w 227"/>
                <a:gd name="T1" fmla="*/ 1116 h 1116"/>
                <a:gd name="T2" fmla="*/ 227 w 227"/>
                <a:gd name="T3" fmla="*/ 1059 h 1116"/>
                <a:gd name="T4" fmla="*/ 224 w 227"/>
                <a:gd name="T5" fmla="*/ 0 h 1116"/>
                <a:gd name="T6" fmla="*/ 0 w 227"/>
                <a:gd name="T7" fmla="*/ 58 h 1116"/>
                <a:gd name="T8" fmla="*/ 0 w 227"/>
                <a:gd name="T9" fmla="*/ 1116 h 1116"/>
              </a:gdLst>
              <a:ahLst/>
              <a:cxnLst>
                <a:cxn ang="0">
                  <a:pos x="T0" y="T1"/>
                </a:cxn>
                <a:cxn ang="0">
                  <a:pos x="T2" y="T3"/>
                </a:cxn>
                <a:cxn ang="0">
                  <a:pos x="T4" y="T5"/>
                </a:cxn>
                <a:cxn ang="0">
                  <a:pos x="T6" y="T7"/>
                </a:cxn>
                <a:cxn ang="0">
                  <a:pos x="T8" y="T9"/>
                </a:cxn>
              </a:cxnLst>
              <a:rect l="0" t="0" r="r" b="b"/>
              <a:pathLst>
                <a:path w="227" h="1116" extrusionOk="0">
                  <a:moveTo>
                    <a:pt x="0" y="1116"/>
                  </a:moveTo>
                  <a:lnTo>
                    <a:pt x="227" y="1059"/>
                  </a:lnTo>
                  <a:lnTo>
                    <a:pt x="224" y="0"/>
                  </a:lnTo>
                  <a:lnTo>
                    <a:pt x="0" y="58"/>
                  </a:lnTo>
                  <a:lnTo>
                    <a:pt x="0" y="1116"/>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7" name="Line 167"/>
            <p:cNvSpPr>
              <a:spLocks noChangeShapeType="1"/>
            </p:cNvSpPr>
            <p:nvPr/>
          </p:nvSpPr>
          <p:spPr bwMode="auto">
            <a:xfrm flipV="1">
              <a:off x="6313062" y="4719424"/>
              <a:ext cx="2108958"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8" name="Line 168"/>
            <p:cNvSpPr>
              <a:spLocks noChangeShapeType="1"/>
            </p:cNvSpPr>
            <p:nvPr/>
          </p:nvSpPr>
          <p:spPr bwMode="auto">
            <a:xfrm>
              <a:off x="5843709" y="4907341"/>
              <a:ext cx="469353" cy="378888"/>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9" name="Line 169"/>
            <p:cNvSpPr>
              <a:spLocks noChangeShapeType="1"/>
            </p:cNvSpPr>
            <p:nvPr/>
          </p:nvSpPr>
          <p:spPr bwMode="auto">
            <a:xfrm>
              <a:off x="5843709" y="5625394"/>
              <a:ext cx="469353"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0" name="Line 170"/>
            <p:cNvSpPr>
              <a:spLocks noChangeShapeType="1"/>
            </p:cNvSpPr>
            <p:nvPr/>
          </p:nvSpPr>
          <p:spPr bwMode="auto">
            <a:xfrm flipH="1" flipV="1">
              <a:off x="7954232" y="5058590"/>
              <a:ext cx="467788" cy="378888"/>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1" name="Line 171"/>
            <p:cNvSpPr>
              <a:spLocks noChangeShapeType="1"/>
            </p:cNvSpPr>
            <p:nvPr/>
          </p:nvSpPr>
          <p:spPr bwMode="auto">
            <a:xfrm>
              <a:off x="7954232" y="4340537"/>
              <a:ext cx="467788" cy="378888"/>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2" name="Line 172"/>
            <p:cNvSpPr>
              <a:spLocks noChangeShapeType="1"/>
            </p:cNvSpPr>
            <p:nvPr/>
          </p:nvSpPr>
          <p:spPr bwMode="auto">
            <a:xfrm>
              <a:off x="6977978" y="5324423"/>
              <a:ext cx="469353" cy="377360"/>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3" name="Line 173"/>
            <p:cNvSpPr>
              <a:spLocks noChangeShapeType="1"/>
            </p:cNvSpPr>
            <p:nvPr/>
          </p:nvSpPr>
          <p:spPr bwMode="auto">
            <a:xfrm flipV="1">
              <a:off x="6068999" y="5237340"/>
              <a:ext cx="2108958" cy="566804"/>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4" name="Freeform 174"/>
            <p:cNvSpPr/>
            <p:nvPr/>
          </p:nvSpPr>
          <p:spPr bwMode="auto">
            <a:xfrm>
              <a:off x="7383186" y="5147201"/>
              <a:ext cx="120467" cy="566804"/>
            </a:xfrm>
            <a:custGeom>
              <a:avLst/>
              <a:gdLst>
                <a:gd name="T0" fmla="*/ 3 w 231"/>
                <a:gd name="T1" fmla="*/ 1114 h 1114"/>
                <a:gd name="T2" fmla="*/ 231 w 231"/>
                <a:gd name="T3" fmla="*/ 1054 h 1114"/>
                <a:gd name="T4" fmla="*/ 228 w 231"/>
                <a:gd name="T5" fmla="*/ 0 h 1114"/>
                <a:gd name="T6" fmla="*/ 0 w 231"/>
                <a:gd name="T7" fmla="*/ 56 h 1114"/>
                <a:gd name="T8" fmla="*/ 3 w 231"/>
                <a:gd name="T9" fmla="*/ 1114 h 1114"/>
              </a:gdLst>
              <a:ahLst/>
              <a:cxnLst>
                <a:cxn ang="0">
                  <a:pos x="T0" y="T1"/>
                </a:cxn>
                <a:cxn ang="0">
                  <a:pos x="T2" y="T3"/>
                </a:cxn>
                <a:cxn ang="0">
                  <a:pos x="T4" y="T5"/>
                </a:cxn>
                <a:cxn ang="0">
                  <a:pos x="T6" y="T7"/>
                </a:cxn>
                <a:cxn ang="0">
                  <a:pos x="T8" y="T9"/>
                </a:cxn>
              </a:cxnLst>
              <a:rect l="0" t="0" r="r" b="b"/>
              <a:pathLst>
                <a:path w="231" h="1114" extrusionOk="0">
                  <a:moveTo>
                    <a:pt x="3" y="1114"/>
                  </a:moveTo>
                  <a:lnTo>
                    <a:pt x="231" y="1054"/>
                  </a:lnTo>
                  <a:lnTo>
                    <a:pt x="228" y="0"/>
                  </a:lnTo>
                  <a:lnTo>
                    <a:pt x="0" y="56"/>
                  </a:lnTo>
                  <a:lnTo>
                    <a:pt x="3" y="1114"/>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5" name="Freeform 175"/>
            <p:cNvSpPr/>
            <p:nvPr/>
          </p:nvSpPr>
          <p:spPr bwMode="auto">
            <a:xfrm>
              <a:off x="6916963" y="4766784"/>
              <a:ext cx="583562" cy="409443"/>
            </a:xfrm>
            <a:custGeom>
              <a:avLst/>
              <a:gdLst>
                <a:gd name="T0" fmla="*/ 225 w 1118"/>
                <a:gd name="T1" fmla="*/ 0 h 802"/>
                <a:gd name="T2" fmla="*/ 1118 w 1118"/>
                <a:gd name="T3" fmla="*/ 742 h 802"/>
                <a:gd name="T4" fmla="*/ 897 w 1118"/>
                <a:gd name="T5" fmla="*/ 802 h 802"/>
                <a:gd name="T6" fmla="*/ 0 w 1118"/>
                <a:gd name="T7" fmla="*/ 63 h 802"/>
                <a:gd name="T8" fmla="*/ 225 w 1118"/>
                <a:gd name="T9" fmla="*/ 0 h 802"/>
              </a:gdLst>
              <a:ahLst/>
              <a:cxnLst>
                <a:cxn ang="0">
                  <a:pos x="T0" y="T1"/>
                </a:cxn>
                <a:cxn ang="0">
                  <a:pos x="T2" y="T3"/>
                </a:cxn>
                <a:cxn ang="0">
                  <a:pos x="T4" y="T5"/>
                </a:cxn>
                <a:cxn ang="0">
                  <a:pos x="T6" y="T7"/>
                </a:cxn>
                <a:cxn ang="0">
                  <a:pos x="T8" y="T9"/>
                </a:cxn>
              </a:cxnLst>
              <a:rect l="0" t="0" r="r" b="b"/>
              <a:pathLst>
                <a:path w="1118" h="802" extrusionOk="0">
                  <a:moveTo>
                    <a:pt x="225" y="0"/>
                  </a:moveTo>
                  <a:lnTo>
                    <a:pt x="1118" y="742"/>
                  </a:lnTo>
                  <a:lnTo>
                    <a:pt x="897" y="802"/>
                  </a:lnTo>
                  <a:lnTo>
                    <a:pt x="0" y="63"/>
                  </a:lnTo>
                  <a:lnTo>
                    <a:pt x="225" y="0"/>
                  </a:lnTo>
                  <a:close/>
                </a:path>
              </a:pathLst>
            </a:cu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6" name="Freeform 176"/>
            <p:cNvSpPr/>
            <p:nvPr/>
          </p:nvSpPr>
          <p:spPr bwMode="auto">
            <a:xfrm>
              <a:off x="6918527" y="5307617"/>
              <a:ext cx="583562" cy="406388"/>
            </a:xfrm>
            <a:custGeom>
              <a:avLst/>
              <a:gdLst>
                <a:gd name="T0" fmla="*/ 225 w 1118"/>
                <a:gd name="T1" fmla="*/ 0 h 800"/>
                <a:gd name="T2" fmla="*/ 1118 w 1118"/>
                <a:gd name="T3" fmla="*/ 740 h 800"/>
                <a:gd name="T4" fmla="*/ 897 w 1118"/>
                <a:gd name="T5" fmla="*/ 800 h 800"/>
                <a:gd name="T6" fmla="*/ 0 w 1118"/>
                <a:gd name="T7" fmla="*/ 62 h 800"/>
                <a:gd name="T8" fmla="*/ 225 w 1118"/>
                <a:gd name="T9" fmla="*/ 0 h 800"/>
              </a:gdLst>
              <a:ahLst/>
              <a:cxnLst>
                <a:cxn ang="0">
                  <a:pos x="T0" y="T1"/>
                </a:cxn>
                <a:cxn ang="0">
                  <a:pos x="T2" y="T3"/>
                </a:cxn>
                <a:cxn ang="0">
                  <a:pos x="T4" y="T5"/>
                </a:cxn>
                <a:cxn ang="0">
                  <a:pos x="T6" y="T7"/>
                </a:cxn>
                <a:cxn ang="0">
                  <a:pos x="T8" y="T9"/>
                </a:cxn>
              </a:cxnLst>
              <a:rect l="0" t="0" r="r" b="b"/>
              <a:pathLst>
                <a:path w="1118" h="800" extrusionOk="0">
                  <a:moveTo>
                    <a:pt x="225" y="0"/>
                  </a:moveTo>
                  <a:lnTo>
                    <a:pt x="1118" y="740"/>
                  </a:lnTo>
                  <a:lnTo>
                    <a:pt x="897" y="800"/>
                  </a:lnTo>
                  <a:lnTo>
                    <a:pt x="0" y="62"/>
                  </a:lnTo>
                  <a:lnTo>
                    <a:pt x="225" y="0"/>
                  </a:lnTo>
                  <a:close/>
                </a:path>
              </a:pathLst>
            </a:custGeom>
            <a:noFill/>
            <a:ln w="9525">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grpSp>
      <p:grpSp>
        <p:nvGrpSpPr>
          <p:cNvPr id="67" name="Group 474"/>
          <p:cNvGrpSpPr/>
          <p:nvPr/>
        </p:nvGrpSpPr>
        <p:grpSpPr bwMode="auto">
          <a:xfrm>
            <a:off x="6083194" y="1132021"/>
            <a:ext cx="2578311" cy="1662218"/>
            <a:chOff x="5843709" y="1142907"/>
            <a:chExt cx="2578311" cy="1662218"/>
          </a:xfrm>
        </p:grpSpPr>
        <p:sp>
          <p:nvSpPr>
            <p:cNvPr id="68" name="Freeform 177"/>
            <p:cNvSpPr/>
            <p:nvPr/>
          </p:nvSpPr>
          <p:spPr bwMode="auto">
            <a:xfrm>
              <a:off x="7101575" y="2241376"/>
              <a:ext cx="193999" cy="119166"/>
            </a:xfrm>
            <a:custGeom>
              <a:avLst/>
              <a:gdLst>
                <a:gd name="T0" fmla="*/ 0 w 373"/>
                <a:gd name="T1" fmla="*/ 82 h 233"/>
                <a:gd name="T2" fmla="*/ 228 w 373"/>
                <a:gd name="T3" fmla="*/ 0 h 233"/>
                <a:gd name="T4" fmla="*/ 373 w 373"/>
                <a:gd name="T5" fmla="*/ 154 h 233"/>
                <a:gd name="T6" fmla="*/ 156 w 373"/>
                <a:gd name="T7" fmla="*/ 233 h 233"/>
                <a:gd name="T8" fmla="*/ 0 w 373"/>
                <a:gd name="T9" fmla="*/ 82 h 233"/>
              </a:gdLst>
              <a:ahLst/>
              <a:cxnLst>
                <a:cxn ang="0">
                  <a:pos x="T0" y="T1"/>
                </a:cxn>
                <a:cxn ang="0">
                  <a:pos x="T2" y="T3"/>
                </a:cxn>
                <a:cxn ang="0">
                  <a:pos x="T4" y="T5"/>
                </a:cxn>
                <a:cxn ang="0">
                  <a:pos x="T6" y="T7"/>
                </a:cxn>
                <a:cxn ang="0">
                  <a:pos x="T8" y="T9"/>
                </a:cxn>
              </a:cxnLst>
              <a:rect l="0" t="0" r="r" b="b"/>
              <a:pathLst>
                <a:path w="373" h="233" extrusionOk="0">
                  <a:moveTo>
                    <a:pt x="0" y="82"/>
                  </a:moveTo>
                  <a:lnTo>
                    <a:pt x="228" y="0"/>
                  </a:lnTo>
                  <a:lnTo>
                    <a:pt x="373" y="154"/>
                  </a:lnTo>
                  <a:lnTo>
                    <a:pt x="156" y="233"/>
                  </a:lnTo>
                  <a:lnTo>
                    <a:pt x="0" y="82"/>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9" name="Line 178"/>
            <p:cNvSpPr>
              <a:spLocks noChangeShapeType="1"/>
            </p:cNvSpPr>
            <p:nvPr/>
          </p:nvSpPr>
          <p:spPr bwMode="auto">
            <a:xfrm flipV="1">
              <a:off x="5843709" y="1860961"/>
              <a:ext cx="2110522"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0" name="Line 179"/>
            <p:cNvSpPr>
              <a:spLocks noChangeShapeType="1"/>
            </p:cNvSpPr>
            <p:nvPr/>
          </p:nvSpPr>
          <p:spPr bwMode="auto">
            <a:xfrm>
              <a:off x="5843709" y="1709711"/>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1" name="Line 180"/>
            <p:cNvSpPr>
              <a:spLocks noChangeShapeType="1"/>
            </p:cNvSpPr>
            <p:nvPr/>
          </p:nvSpPr>
          <p:spPr bwMode="auto">
            <a:xfrm>
              <a:off x="7952667" y="1142907"/>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2" name="Line 181"/>
            <p:cNvSpPr>
              <a:spLocks noChangeShapeType="1"/>
            </p:cNvSpPr>
            <p:nvPr/>
          </p:nvSpPr>
          <p:spPr bwMode="auto">
            <a:xfrm flipV="1">
              <a:off x="5845274" y="1144435"/>
              <a:ext cx="2108958"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3" name="Line 182"/>
            <p:cNvSpPr>
              <a:spLocks noChangeShapeType="1"/>
            </p:cNvSpPr>
            <p:nvPr/>
          </p:nvSpPr>
          <p:spPr bwMode="auto">
            <a:xfrm flipV="1">
              <a:off x="6313062" y="2238321"/>
              <a:ext cx="2108958"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4" name="Line 183"/>
            <p:cNvSpPr>
              <a:spLocks noChangeShapeType="1"/>
            </p:cNvSpPr>
            <p:nvPr/>
          </p:nvSpPr>
          <p:spPr bwMode="auto">
            <a:xfrm>
              <a:off x="6313062" y="2087071"/>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5" name="Line 184"/>
            <p:cNvSpPr>
              <a:spLocks noChangeShapeType="1"/>
            </p:cNvSpPr>
            <p:nvPr/>
          </p:nvSpPr>
          <p:spPr bwMode="auto">
            <a:xfrm>
              <a:off x="8422020" y="1521795"/>
              <a:ext cx="0" cy="716526"/>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6" name="Line 185"/>
            <p:cNvSpPr>
              <a:spLocks noChangeShapeType="1"/>
            </p:cNvSpPr>
            <p:nvPr/>
          </p:nvSpPr>
          <p:spPr bwMode="auto">
            <a:xfrm flipV="1">
              <a:off x="6313062" y="1521795"/>
              <a:ext cx="2108958"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7" name="Line 186"/>
            <p:cNvSpPr>
              <a:spLocks noChangeShapeType="1"/>
            </p:cNvSpPr>
            <p:nvPr/>
          </p:nvSpPr>
          <p:spPr bwMode="auto">
            <a:xfrm>
              <a:off x="5843709" y="1709711"/>
              <a:ext cx="469353"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8" name="Line 187"/>
            <p:cNvSpPr>
              <a:spLocks noChangeShapeType="1"/>
            </p:cNvSpPr>
            <p:nvPr/>
          </p:nvSpPr>
          <p:spPr bwMode="auto">
            <a:xfrm>
              <a:off x="5843709" y="2427764"/>
              <a:ext cx="469353"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9" name="Line 188"/>
            <p:cNvSpPr>
              <a:spLocks noChangeShapeType="1"/>
            </p:cNvSpPr>
            <p:nvPr/>
          </p:nvSpPr>
          <p:spPr bwMode="auto">
            <a:xfrm flipH="1" flipV="1">
              <a:off x="7954232" y="1860961"/>
              <a:ext cx="467788"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0" name="Line 189"/>
            <p:cNvSpPr>
              <a:spLocks noChangeShapeType="1"/>
            </p:cNvSpPr>
            <p:nvPr/>
          </p:nvSpPr>
          <p:spPr bwMode="auto">
            <a:xfrm>
              <a:off x="7954232" y="1142907"/>
              <a:ext cx="467788" cy="378888"/>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1" name="Line 190"/>
            <p:cNvSpPr>
              <a:spLocks noChangeShapeType="1"/>
            </p:cNvSpPr>
            <p:nvPr/>
          </p:nvSpPr>
          <p:spPr bwMode="auto">
            <a:xfrm>
              <a:off x="6977978" y="2126793"/>
              <a:ext cx="469353" cy="377360"/>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2" name="Line 191"/>
            <p:cNvSpPr>
              <a:spLocks noChangeShapeType="1"/>
            </p:cNvSpPr>
            <p:nvPr/>
          </p:nvSpPr>
          <p:spPr bwMode="auto">
            <a:xfrm flipV="1">
              <a:off x="7100010" y="1553878"/>
              <a:ext cx="0" cy="733331"/>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3" name="Line 192"/>
            <p:cNvSpPr>
              <a:spLocks noChangeShapeType="1"/>
            </p:cNvSpPr>
            <p:nvPr/>
          </p:nvSpPr>
          <p:spPr bwMode="auto">
            <a:xfrm flipV="1">
              <a:off x="7217347" y="1514156"/>
              <a:ext cx="0" cy="733331"/>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4" name="Line 193"/>
            <p:cNvSpPr>
              <a:spLocks noChangeShapeType="1"/>
            </p:cNvSpPr>
            <p:nvPr/>
          </p:nvSpPr>
          <p:spPr bwMode="auto">
            <a:xfrm flipV="1">
              <a:off x="7100010" y="1518739"/>
              <a:ext cx="120467" cy="4125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5" name="Line 194"/>
            <p:cNvSpPr>
              <a:spLocks noChangeShapeType="1"/>
            </p:cNvSpPr>
            <p:nvPr/>
          </p:nvSpPr>
          <p:spPr bwMode="auto">
            <a:xfrm flipV="1">
              <a:off x="7098446" y="2242904"/>
              <a:ext cx="118903" cy="42778"/>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6" name="Line 195"/>
            <p:cNvSpPr>
              <a:spLocks noChangeShapeType="1"/>
            </p:cNvSpPr>
            <p:nvPr/>
          </p:nvSpPr>
          <p:spPr bwMode="auto">
            <a:xfrm>
              <a:off x="7101575" y="2279570"/>
              <a:ext cx="81354"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7" name="Line 196"/>
            <p:cNvSpPr>
              <a:spLocks noChangeShapeType="1"/>
            </p:cNvSpPr>
            <p:nvPr/>
          </p:nvSpPr>
          <p:spPr bwMode="auto">
            <a:xfrm>
              <a:off x="7217347" y="2245959"/>
              <a:ext cx="81354" cy="7791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8" name="Line 197"/>
            <p:cNvSpPr>
              <a:spLocks noChangeShapeType="1"/>
            </p:cNvSpPr>
            <p:nvPr/>
          </p:nvSpPr>
          <p:spPr bwMode="auto">
            <a:xfrm flipV="1">
              <a:off x="6068999" y="2039710"/>
              <a:ext cx="2108958" cy="565276"/>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9" name="Line 198"/>
            <p:cNvSpPr>
              <a:spLocks noChangeShapeType="1"/>
            </p:cNvSpPr>
            <p:nvPr/>
          </p:nvSpPr>
          <p:spPr bwMode="auto">
            <a:xfrm>
              <a:off x="6981107" y="1401101"/>
              <a:ext cx="469353" cy="378888"/>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0" name="Line 199"/>
            <p:cNvSpPr>
              <a:spLocks noChangeShapeType="1"/>
            </p:cNvSpPr>
            <p:nvPr/>
          </p:nvSpPr>
          <p:spPr bwMode="auto">
            <a:xfrm>
              <a:off x="7103139" y="1559989"/>
              <a:ext cx="81354"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1" name="Line 200"/>
            <p:cNvSpPr>
              <a:spLocks noChangeShapeType="1"/>
            </p:cNvSpPr>
            <p:nvPr/>
          </p:nvSpPr>
          <p:spPr bwMode="auto">
            <a:xfrm>
              <a:off x="7217347" y="1526378"/>
              <a:ext cx="82919"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2" name="Freeform 201"/>
            <p:cNvSpPr/>
            <p:nvPr/>
          </p:nvSpPr>
          <p:spPr bwMode="auto">
            <a:xfrm>
              <a:off x="7103139" y="1877766"/>
              <a:ext cx="192435" cy="119166"/>
            </a:xfrm>
            <a:custGeom>
              <a:avLst/>
              <a:gdLst>
                <a:gd name="T0" fmla="*/ 0 w 370"/>
                <a:gd name="T1" fmla="*/ 82 h 233"/>
                <a:gd name="T2" fmla="*/ 223 w 370"/>
                <a:gd name="T3" fmla="*/ 0 h 233"/>
                <a:gd name="T4" fmla="*/ 370 w 370"/>
                <a:gd name="T5" fmla="*/ 158 h 233"/>
                <a:gd name="T6" fmla="*/ 149 w 370"/>
                <a:gd name="T7" fmla="*/ 233 h 233"/>
                <a:gd name="T8" fmla="*/ 0 w 370"/>
                <a:gd name="T9" fmla="*/ 82 h 233"/>
              </a:gdLst>
              <a:ahLst/>
              <a:cxnLst>
                <a:cxn ang="0">
                  <a:pos x="T0" y="T1"/>
                </a:cxn>
                <a:cxn ang="0">
                  <a:pos x="T2" y="T3"/>
                </a:cxn>
                <a:cxn ang="0">
                  <a:pos x="T4" y="T5"/>
                </a:cxn>
                <a:cxn ang="0">
                  <a:pos x="T6" y="T7"/>
                </a:cxn>
                <a:cxn ang="0">
                  <a:pos x="T8" y="T9"/>
                </a:cxn>
              </a:cxnLst>
              <a:rect l="0" t="0" r="r" b="b"/>
              <a:pathLst>
                <a:path w="370" h="233" extrusionOk="0">
                  <a:moveTo>
                    <a:pt x="0" y="82"/>
                  </a:moveTo>
                  <a:lnTo>
                    <a:pt x="223" y="0"/>
                  </a:lnTo>
                  <a:lnTo>
                    <a:pt x="370" y="158"/>
                  </a:lnTo>
                  <a:lnTo>
                    <a:pt x="149" y="233"/>
                  </a:lnTo>
                  <a:lnTo>
                    <a:pt x="0" y="82"/>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3" name="Line 202"/>
            <p:cNvSpPr>
              <a:spLocks noChangeShapeType="1"/>
            </p:cNvSpPr>
            <p:nvPr/>
          </p:nvSpPr>
          <p:spPr bwMode="auto">
            <a:xfrm flipV="1">
              <a:off x="6064304" y="1324712"/>
              <a:ext cx="2108958" cy="566804"/>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4" name="Freeform 203"/>
            <p:cNvSpPr/>
            <p:nvPr/>
          </p:nvSpPr>
          <p:spPr bwMode="auto">
            <a:xfrm>
              <a:off x="7100010" y="1517212"/>
              <a:ext cx="195564" cy="117639"/>
            </a:xfrm>
            <a:custGeom>
              <a:avLst/>
              <a:gdLst>
                <a:gd name="T0" fmla="*/ 0 w 376"/>
                <a:gd name="T1" fmla="*/ 75 h 233"/>
                <a:gd name="T2" fmla="*/ 229 w 376"/>
                <a:gd name="T3" fmla="*/ 0 h 233"/>
                <a:gd name="T4" fmla="*/ 376 w 376"/>
                <a:gd name="T5" fmla="*/ 154 h 233"/>
                <a:gd name="T6" fmla="*/ 156 w 376"/>
                <a:gd name="T7" fmla="*/ 233 h 233"/>
                <a:gd name="T8" fmla="*/ 0 w 376"/>
                <a:gd name="T9" fmla="*/ 75 h 233"/>
              </a:gdLst>
              <a:ahLst/>
              <a:cxnLst>
                <a:cxn ang="0">
                  <a:pos x="T0" y="T1"/>
                </a:cxn>
                <a:cxn ang="0">
                  <a:pos x="T2" y="T3"/>
                </a:cxn>
                <a:cxn ang="0">
                  <a:pos x="T4" y="T5"/>
                </a:cxn>
                <a:cxn ang="0">
                  <a:pos x="T6" y="T7"/>
                </a:cxn>
                <a:cxn ang="0">
                  <a:pos x="T8" y="T9"/>
                </a:cxn>
              </a:cxnLst>
              <a:rect l="0" t="0" r="r" b="b"/>
              <a:pathLst>
                <a:path w="376" h="233" extrusionOk="0">
                  <a:moveTo>
                    <a:pt x="0" y="75"/>
                  </a:moveTo>
                  <a:lnTo>
                    <a:pt x="229" y="0"/>
                  </a:lnTo>
                  <a:lnTo>
                    <a:pt x="376" y="154"/>
                  </a:lnTo>
                  <a:lnTo>
                    <a:pt x="156" y="233"/>
                  </a:lnTo>
                  <a:lnTo>
                    <a:pt x="0" y="75"/>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5" name="Line 204"/>
            <p:cNvSpPr>
              <a:spLocks noChangeShapeType="1"/>
            </p:cNvSpPr>
            <p:nvPr/>
          </p:nvSpPr>
          <p:spPr bwMode="auto">
            <a:xfrm flipV="1">
              <a:off x="7179800" y="1633322"/>
              <a:ext cx="0" cy="728748"/>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6" name="Line 206"/>
            <p:cNvSpPr>
              <a:spLocks noChangeShapeType="1"/>
            </p:cNvSpPr>
            <p:nvPr/>
          </p:nvSpPr>
          <p:spPr bwMode="auto">
            <a:xfrm flipV="1">
              <a:off x="7298703" y="1593600"/>
              <a:ext cx="0" cy="72722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7" name="Line 207"/>
            <p:cNvSpPr>
              <a:spLocks noChangeShapeType="1"/>
            </p:cNvSpPr>
            <p:nvPr/>
          </p:nvSpPr>
          <p:spPr bwMode="auto">
            <a:xfrm flipV="1">
              <a:off x="7179800" y="1598183"/>
              <a:ext cx="120467" cy="39722"/>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8" name="Line 208"/>
            <p:cNvSpPr>
              <a:spLocks noChangeShapeType="1"/>
            </p:cNvSpPr>
            <p:nvPr/>
          </p:nvSpPr>
          <p:spPr bwMode="auto">
            <a:xfrm flipV="1">
              <a:off x="7178235" y="2317765"/>
              <a:ext cx="120467" cy="4125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grpSp>
      <p:grpSp>
        <p:nvGrpSpPr>
          <p:cNvPr id="99" name="Group 350"/>
          <p:cNvGrpSpPr/>
          <p:nvPr/>
        </p:nvGrpSpPr>
        <p:grpSpPr bwMode="auto">
          <a:xfrm>
            <a:off x="525778" y="4113824"/>
            <a:ext cx="1965326" cy="1663419"/>
            <a:chOff x="484865" y="3880596"/>
            <a:chExt cx="1965326" cy="1663419"/>
          </a:xfrm>
        </p:grpSpPr>
        <p:sp>
          <p:nvSpPr>
            <p:cNvPr id="100" name="Rectangle 38"/>
            <p:cNvSpPr>
              <a:spLocks noChangeArrowheads="1"/>
            </p:cNvSpPr>
            <p:nvPr/>
          </p:nvSpPr>
          <p:spPr bwMode="auto">
            <a:xfrm>
              <a:off x="878281" y="3880596"/>
              <a:ext cx="145097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Vertical cut along</a:t>
              </a:r>
              <a:endParaRPr lang="de-DE" sz="1800" b="0" i="0" u="none" strike="noStrike" cap="none">
                <a:ln>
                  <a:noFill/>
                </a:ln>
                <a:solidFill>
                  <a:schemeClr val="tx1"/>
                </a:solidFill>
                <a:latin typeface="Arial"/>
              </a:endParaRPr>
            </a:p>
          </p:txBody>
        </p:sp>
        <p:grpSp>
          <p:nvGrpSpPr>
            <p:cNvPr id="101" name="Group 352"/>
            <p:cNvGrpSpPr/>
            <p:nvPr/>
          </p:nvGrpSpPr>
          <p:grpSpPr bwMode="auto">
            <a:xfrm>
              <a:off x="484865" y="4218452"/>
              <a:ext cx="1965326" cy="1325563"/>
              <a:chOff x="5710020" y="3722062"/>
              <a:chExt cx="1965326" cy="1325563"/>
            </a:xfrm>
          </p:grpSpPr>
          <p:sp>
            <p:nvSpPr>
              <p:cNvPr id="102" name="Rectangle 5"/>
              <p:cNvSpPr>
                <a:spLocks noChangeArrowheads="1"/>
              </p:cNvSpPr>
              <p:nvPr/>
            </p:nvSpPr>
            <p:spPr bwMode="auto">
              <a:xfrm>
                <a:off x="6808570" y="4042737"/>
                <a:ext cx="130175" cy="66675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3" name="Line 6"/>
              <p:cNvSpPr>
                <a:spLocks noChangeShapeType="1"/>
              </p:cNvSpPr>
              <p:nvPr/>
            </p:nvSpPr>
            <p:spPr bwMode="auto">
              <a:xfrm>
                <a:off x="6124358" y="4704724"/>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4" name="Line 7"/>
              <p:cNvSpPr>
                <a:spLocks noChangeShapeType="1"/>
              </p:cNvSpPr>
              <p:nvPr/>
            </p:nvSpPr>
            <p:spPr bwMode="auto">
              <a:xfrm flipH="1">
                <a:off x="6124358" y="3722062"/>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5" name="Line 11"/>
              <p:cNvSpPr>
                <a:spLocks noChangeShapeType="1"/>
              </p:cNvSpPr>
              <p:nvPr/>
            </p:nvSpPr>
            <p:spPr bwMode="auto">
              <a:xfrm>
                <a:off x="5710020" y="379667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6" name="Freeform 12"/>
              <p:cNvSpPr/>
              <p:nvPr/>
            </p:nvSpPr>
            <p:spPr bwMode="auto">
              <a:xfrm>
                <a:off x="5902108" y="3774449"/>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7" name="Line 13"/>
              <p:cNvSpPr>
                <a:spLocks noChangeShapeType="1"/>
              </p:cNvSpPr>
              <p:nvPr/>
            </p:nvSpPr>
            <p:spPr bwMode="auto">
              <a:xfrm>
                <a:off x="5710020" y="46285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8" name="Freeform 14"/>
              <p:cNvSpPr/>
              <p:nvPr/>
            </p:nvSpPr>
            <p:spPr bwMode="auto">
              <a:xfrm>
                <a:off x="5902108" y="4604712"/>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9" name="Line 15"/>
              <p:cNvSpPr>
                <a:spLocks noChangeShapeType="1"/>
              </p:cNvSpPr>
              <p:nvPr/>
            </p:nvSpPr>
            <p:spPr bwMode="auto">
              <a:xfrm>
                <a:off x="5710020" y="3964949"/>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0" name="Freeform 16"/>
              <p:cNvSpPr/>
              <p:nvPr/>
            </p:nvSpPr>
            <p:spPr bwMode="auto">
              <a:xfrm>
                <a:off x="5902108" y="3941137"/>
                <a:ext cx="65088" cy="46038"/>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8 h 60"/>
                  <a:gd name="T12" fmla="*/ 10 w 81"/>
                  <a:gd name="T13" fmla="*/ 31 h 60"/>
                  <a:gd name="T14" fmla="*/ 10 w 81"/>
                  <a:gd name="T15" fmla="*/ 23 h 60"/>
                  <a:gd name="T16" fmla="*/ 8 w 81"/>
                  <a:gd name="T17" fmla="*/ 15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1" name="Line 17"/>
              <p:cNvSpPr>
                <a:spLocks noChangeShapeType="1"/>
              </p:cNvSpPr>
              <p:nvPr/>
            </p:nvSpPr>
            <p:spPr bwMode="auto">
              <a:xfrm>
                <a:off x="5710020" y="41316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2" name="Freeform 18"/>
              <p:cNvSpPr/>
              <p:nvPr/>
            </p:nvSpPr>
            <p:spPr bwMode="auto">
              <a:xfrm>
                <a:off x="5902108" y="4106237"/>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3" name="Line 19"/>
              <p:cNvSpPr>
                <a:spLocks noChangeShapeType="1"/>
              </p:cNvSpPr>
              <p:nvPr/>
            </p:nvSpPr>
            <p:spPr bwMode="auto">
              <a:xfrm>
                <a:off x="5710020" y="42967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4" name="Freeform 20"/>
              <p:cNvSpPr/>
              <p:nvPr/>
            </p:nvSpPr>
            <p:spPr bwMode="auto">
              <a:xfrm>
                <a:off x="5902108" y="4272924"/>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5" name="Line 21"/>
              <p:cNvSpPr>
                <a:spLocks noChangeShapeType="1"/>
              </p:cNvSpPr>
              <p:nvPr/>
            </p:nvSpPr>
            <p:spPr bwMode="auto">
              <a:xfrm>
                <a:off x="5710020" y="44634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6" name="Freeform 22"/>
              <p:cNvSpPr/>
              <p:nvPr/>
            </p:nvSpPr>
            <p:spPr bwMode="auto">
              <a:xfrm>
                <a:off x="5902108" y="4438024"/>
                <a:ext cx="65088" cy="47625"/>
              </a:xfrm>
              <a:custGeom>
                <a:avLst/>
                <a:gdLst>
                  <a:gd name="T0" fmla="*/ 0 w 81"/>
                  <a:gd name="T1" fmla="*/ 0 h 59"/>
                  <a:gd name="T2" fmla="*/ 81 w 81"/>
                  <a:gd name="T3" fmla="*/ 31 h 59"/>
                  <a:gd name="T4" fmla="*/ 0 w 81"/>
                  <a:gd name="T5" fmla="*/ 59 h 59"/>
                  <a:gd name="T6" fmla="*/ 4 w 81"/>
                  <a:gd name="T7" fmla="*/ 54 h 59"/>
                  <a:gd name="T8" fmla="*/ 8 w 81"/>
                  <a:gd name="T9" fmla="*/ 46 h 59"/>
                  <a:gd name="T10" fmla="*/ 10 w 81"/>
                  <a:gd name="T11" fmla="*/ 38 h 59"/>
                  <a:gd name="T12" fmla="*/ 10 w 81"/>
                  <a:gd name="T13" fmla="*/ 31 h 59"/>
                  <a:gd name="T14" fmla="*/ 10 w 81"/>
                  <a:gd name="T15" fmla="*/ 23 h 59"/>
                  <a:gd name="T16" fmla="*/ 8 w 81"/>
                  <a:gd name="T17" fmla="*/ 15 h 59"/>
                  <a:gd name="T18" fmla="*/ 4 w 81"/>
                  <a:gd name="T19" fmla="*/ 8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1"/>
                    </a:lnTo>
                    <a:lnTo>
                      <a:pt x="0" y="59"/>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7" name="Line 35"/>
              <p:cNvSpPr>
                <a:spLocks noChangeShapeType="1"/>
              </p:cNvSpPr>
              <p:nvPr/>
            </p:nvSpPr>
            <p:spPr bwMode="auto">
              <a:xfrm flipV="1">
                <a:off x="5992595" y="3793499"/>
                <a:ext cx="16637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8" name="Freeform 36"/>
              <p:cNvSpPr/>
              <p:nvPr/>
            </p:nvSpPr>
            <p:spPr bwMode="auto">
              <a:xfrm>
                <a:off x="7629308" y="3782387"/>
                <a:ext cx="33338" cy="23813"/>
              </a:xfrm>
              <a:custGeom>
                <a:avLst/>
                <a:gdLst>
                  <a:gd name="T0" fmla="*/ 0 w 42"/>
                  <a:gd name="T1" fmla="*/ 0 h 31"/>
                  <a:gd name="T2" fmla="*/ 42 w 42"/>
                  <a:gd name="T3" fmla="*/ 16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9"/>
                    </a:lnTo>
                    <a:lnTo>
                      <a:pt x="4" y="25"/>
                    </a:lnTo>
                    <a:lnTo>
                      <a:pt x="6" y="21"/>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9" name="Freeform 37"/>
              <p:cNvSpPr/>
              <p:nvPr/>
            </p:nvSpPr>
            <p:spPr bwMode="auto">
              <a:xfrm>
                <a:off x="5987833" y="3998287"/>
                <a:ext cx="1677988" cy="638175"/>
              </a:xfrm>
              <a:custGeom>
                <a:avLst/>
                <a:gdLst>
                  <a:gd name="T0" fmla="*/ 1 w 2113"/>
                  <a:gd name="T1" fmla="*/ 805 h 805"/>
                  <a:gd name="T2" fmla="*/ 19 w 2113"/>
                  <a:gd name="T3" fmla="*/ 805 h 805"/>
                  <a:gd name="T4" fmla="*/ 47 w 2113"/>
                  <a:gd name="T5" fmla="*/ 805 h 805"/>
                  <a:gd name="T6" fmla="*/ 88 w 2113"/>
                  <a:gd name="T7" fmla="*/ 803 h 805"/>
                  <a:gd name="T8" fmla="*/ 132 w 2113"/>
                  <a:gd name="T9" fmla="*/ 803 h 805"/>
                  <a:gd name="T10" fmla="*/ 199 w 2113"/>
                  <a:gd name="T11" fmla="*/ 801 h 805"/>
                  <a:gd name="T12" fmla="*/ 303 w 2113"/>
                  <a:gd name="T13" fmla="*/ 793 h 805"/>
                  <a:gd name="T14" fmla="*/ 349 w 2113"/>
                  <a:gd name="T15" fmla="*/ 787 h 805"/>
                  <a:gd name="T16" fmla="*/ 389 w 2113"/>
                  <a:gd name="T17" fmla="*/ 780 h 805"/>
                  <a:gd name="T18" fmla="*/ 431 w 2113"/>
                  <a:gd name="T19" fmla="*/ 766 h 805"/>
                  <a:gd name="T20" fmla="*/ 481 w 2113"/>
                  <a:gd name="T21" fmla="*/ 743 h 805"/>
                  <a:gd name="T22" fmla="*/ 526 w 2113"/>
                  <a:gd name="T23" fmla="*/ 718 h 805"/>
                  <a:gd name="T24" fmla="*/ 589 w 2113"/>
                  <a:gd name="T25" fmla="*/ 668 h 805"/>
                  <a:gd name="T26" fmla="*/ 646 w 2113"/>
                  <a:gd name="T27" fmla="*/ 611 h 805"/>
                  <a:gd name="T28" fmla="*/ 679 w 2113"/>
                  <a:gd name="T29" fmla="*/ 574 h 805"/>
                  <a:gd name="T30" fmla="*/ 735 w 2113"/>
                  <a:gd name="T31" fmla="*/ 495 h 805"/>
                  <a:gd name="T32" fmla="*/ 792 w 2113"/>
                  <a:gd name="T33" fmla="*/ 405 h 805"/>
                  <a:gd name="T34" fmla="*/ 825 w 2113"/>
                  <a:gd name="T35" fmla="*/ 349 h 805"/>
                  <a:gd name="T36" fmla="*/ 860 w 2113"/>
                  <a:gd name="T37" fmla="*/ 286 h 805"/>
                  <a:gd name="T38" fmla="*/ 904 w 2113"/>
                  <a:gd name="T39" fmla="*/ 202 h 805"/>
                  <a:gd name="T40" fmla="*/ 934 w 2113"/>
                  <a:gd name="T41" fmla="*/ 144 h 805"/>
                  <a:gd name="T42" fmla="*/ 954 w 2113"/>
                  <a:gd name="T43" fmla="*/ 115 h 805"/>
                  <a:gd name="T44" fmla="*/ 971 w 2113"/>
                  <a:gd name="T45" fmla="*/ 92 h 805"/>
                  <a:gd name="T46" fmla="*/ 1002 w 2113"/>
                  <a:gd name="T47" fmla="*/ 61 h 805"/>
                  <a:gd name="T48" fmla="*/ 1038 w 2113"/>
                  <a:gd name="T49" fmla="*/ 35 h 805"/>
                  <a:gd name="T50" fmla="*/ 1082 w 2113"/>
                  <a:gd name="T51" fmla="*/ 15 h 805"/>
                  <a:gd name="T52" fmla="*/ 1128 w 2113"/>
                  <a:gd name="T53" fmla="*/ 4 h 805"/>
                  <a:gd name="T54" fmla="*/ 1176 w 2113"/>
                  <a:gd name="T55" fmla="*/ 0 h 805"/>
                  <a:gd name="T56" fmla="*/ 1196 w 2113"/>
                  <a:gd name="T57" fmla="*/ 2 h 805"/>
                  <a:gd name="T58" fmla="*/ 1238 w 2113"/>
                  <a:gd name="T59" fmla="*/ 8 h 805"/>
                  <a:gd name="T60" fmla="*/ 1292 w 2113"/>
                  <a:gd name="T61" fmla="*/ 17 h 805"/>
                  <a:gd name="T62" fmla="*/ 1355 w 2113"/>
                  <a:gd name="T63" fmla="*/ 29 h 805"/>
                  <a:gd name="T64" fmla="*/ 1426 w 2113"/>
                  <a:gd name="T65" fmla="*/ 46 h 805"/>
                  <a:gd name="T66" fmla="*/ 1576 w 2113"/>
                  <a:gd name="T67" fmla="*/ 83 h 805"/>
                  <a:gd name="T68" fmla="*/ 1672 w 2113"/>
                  <a:gd name="T69" fmla="*/ 111 h 805"/>
                  <a:gd name="T70" fmla="*/ 1737 w 2113"/>
                  <a:gd name="T71" fmla="*/ 134 h 805"/>
                  <a:gd name="T72" fmla="*/ 1795 w 2113"/>
                  <a:gd name="T73" fmla="*/ 157 h 805"/>
                  <a:gd name="T74" fmla="*/ 1835 w 2113"/>
                  <a:gd name="T75" fmla="*/ 179 h 805"/>
                  <a:gd name="T76" fmla="*/ 1866 w 2113"/>
                  <a:gd name="T77" fmla="*/ 200 h 805"/>
                  <a:gd name="T78" fmla="*/ 1898 w 2113"/>
                  <a:gd name="T79" fmla="*/ 225 h 805"/>
                  <a:gd name="T80" fmla="*/ 1958 w 2113"/>
                  <a:gd name="T81" fmla="*/ 276 h 805"/>
                  <a:gd name="T82" fmla="*/ 2027 w 2113"/>
                  <a:gd name="T83" fmla="*/ 340 h 805"/>
                  <a:gd name="T84" fmla="*/ 2058 w 2113"/>
                  <a:gd name="T85" fmla="*/ 371 h 805"/>
                  <a:gd name="T86" fmla="*/ 2083 w 2113"/>
                  <a:gd name="T87" fmla="*/ 396 h 805"/>
                  <a:gd name="T88" fmla="*/ 2102 w 2113"/>
                  <a:gd name="T89" fmla="*/ 415 h 805"/>
                  <a:gd name="T90" fmla="*/ 2111 w 2113"/>
                  <a:gd name="T91" fmla="*/ 424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3" h="805" extrusionOk="0">
                    <a:moveTo>
                      <a:pt x="0" y="805"/>
                    </a:moveTo>
                    <a:lnTo>
                      <a:pt x="0" y="805"/>
                    </a:lnTo>
                    <a:lnTo>
                      <a:pt x="1" y="805"/>
                    </a:lnTo>
                    <a:lnTo>
                      <a:pt x="7" y="805"/>
                    </a:lnTo>
                    <a:lnTo>
                      <a:pt x="13" y="805"/>
                    </a:lnTo>
                    <a:lnTo>
                      <a:pt x="19" y="805"/>
                    </a:lnTo>
                    <a:lnTo>
                      <a:pt x="28" y="805"/>
                    </a:lnTo>
                    <a:lnTo>
                      <a:pt x="38" y="805"/>
                    </a:lnTo>
                    <a:lnTo>
                      <a:pt x="47" y="805"/>
                    </a:lnTo>
                    <a:lnTo>
                      <a:pt x="61" y="805"/>
                    </a:lnTo>
                    <a:lnTo>
                      <a:pt x="72" y="803"/>
                    </a:lnTo>
                    <a:lnTo>
                      <a:pt x="88" y="803"/>
                    </a:lnTo>
                    <a:lnTo>
                      <a:pt x="101" y="803"/>
                    </a:lnTo>
                    <a:lnTo>
                      <a:pt x="117" y="803"/>
                    </a:lnTo>
                    <a:lnTo>
                      <a:pt x="132" y="803"/>
                    </a:lnTo>
                    <a:lnTo>
                      <a:pt x="149" y="803"/>
                    </a:lnTo>
                    <a:lnTo>
                      <a:pt x="167" y="801"/>
                    </a:lnTo>
                    <a:lnTo>
                      <a:pt x="199" y="801"/>
                    </a:lnTo>
                    <a:lnTo>
                      <a:pt x="234" y="799"/>
                    </a:lnTo>
                    <a:lnTo>
                      <a:pt x="268" y="795"/>
                    </a:lnTo>
                    <a:lnTo>
                      <a:pt x="303" y="793"/>
                    </a:lnTo>
                    <a:lnTo>
                      <a:pt x="318" y="791"/>
                    </a:lnTo>
                    <a:lnTo>
                      <a:pt x="334" y="789"/>
                    </a:lnTo>
                    <a:lnTo>
                      <a:pt x="349" y="787"/>
                    </a:lnTo>
                    <a:lnTo>
                      <a:pt x="364" y="783"/>
                    </a:lnTo>
                    <a:lnTo>
                      <a:pt x="378" y="782"/>
                    </a:lnTo>
                    <a:lnTo>
                      <a:pt x="389" y="780"/>
                    </a:lnTo>
                    <a:lnTo>
                      <a:pt x="401" y="776"/>
                    </a:lnTo>
                    <a:lnTo>
                      <a:pt x="412" y="774"/>
                    </a:lnTo>
                    <a:lnTo>
                      <a:pt x="431" y="766"/>
                    </a:lnTo>
                    <a:lnTo>
                      <a:pt x="449" y="758"/>
                    </a:lnTo>
                    <a:lnTo>
                      <a:pt x="466" y="751"/>
                    </a:lnTo>
                    <a:lnTo>
                      <a:pt x="481" y="743"/>
                    </a:lnTo>
                    <a:lnTo>
                      <a:pt x="497" y="735"/>
                    </a:lnTo>
                    <a:lnTo>
                      <a:pt x="512" y="726"/>
                    </a:lnTo>
                    <a:lnTo>
                      <a:pt x="526" y="718"/>
                    </a:lnTo>
                    <a:lnTo>
                      <a:pt x="539" y="709"/>
                    </a:lnTo>
                    <a:lnTo>
                      <a:pt x="564" y="689"/>
                    </a:lnTo>
                    <a:lnTo>
                      <a:pt x="589" y="668"/>
                    </a:lnTo>
                    <a:lnTo>
                      <a:pt x="612" y="645"/>
                    </a:lnTo>
                    <a:lnTo>
                      <a:pt x="635" y="622"/>
                    </a:lnTo>
                    <a:lnTo>
                      <a:pt x="646" y="611"/>
                    </a:lnTo>
                    <a:lnTo>
                      <a:pt x="658" y="599"/>
                    </a:lnTo>
                    <a:lnTo>
                      <a:pt x="670" y="586"/>
                    </a:lnTo>
                    <a:lnTo>
                      <a:pt x="679" y="574"/>
                    </a:lnTo>
                    <a:lnTo>
                      <a:pt x="698" y="549"/>
                    </a:lnTo>
                    <a:lnTo>
                      <a:pt x="718" y="522"/>
                    </a:lnTo>
                    <a:lnTo>
                      <a:pt x="735" y="495"/>
                    </a:lnTo>
                    <a:lnTo>
                      <a:pt x="754" y="467"/>
                    </a:lnTo>
                    <a:lnTo>
                      <a:pt x="773" y="436"/>
                    </a:lnTo>
                    <a:lnTo>
                      <a:pt x="792" y="405"/>
                    </a:lnTo>
                    <a:lnTo>
                      <a:pt x="802" y="388"/>
                    </a:lnTo>
                    <a:lnTo>
                      <a:pt x="814" y="369"/>
                    </a:lnTo>
                    <a:lnTo>
                      <a:pt x="825" y="349"/>
                    </a:lnTo>
                    <a:lnTo>
                      <a:pt x="837" y="328"/>
                    </a:lnTo>
                    <a:lnTo>
                      <a:pt x="848" y="307"/>
                    </a:lnTo>
                    <a:lnTo>
                      <a:pt x="860" y="286"/>
                    </a:lnTo>
                    <a:lnTo>
                      <a:pt x="883" y="242"/>
                    </a:lnTo>
                    <a:lnTo>
                      <a:pt x="894" y="221"/>
                    </a:lnTo>
                    <a:lnTo>
                      <a:pt x="904" y="202"/>
                    </a:lnTo>
                    <a:lnTo>
                      <a:pt x="915" y="180"/>
                    </a:lnTo>
                    <a:lnTo>
                      <a:pt x="925" y="163"/>
                    </a:lnTo>
                    <a:lnTo>
                      <a:pt x="934" y="144"/>
                    </a:lnTo>
                    <a:lnTo>
                      <a:pt x="944" y="129"/>
                    </a:lnTo>
                    <a:lnTo>
                      <a:pt x="950" y="121"/>
                    </a:lnTo>
                    <a:lnTo>
                      <a:pt x="954" y="115"/>
                    </a:lnTo>
                    <a:lnTo>
                      <a:pt x="958" y="109"/>
                    </a:lnTo>
                    <a:lnTo>
                      <a:pt x="961" y="104"/>
                    </a:lnTo>
                    <a:lnTo>
                      <a:pt x="971" y="92"/>
                    </a:lnTo>
                    <a:lnTo>
                      <a:pt x="979" y="81"/>
                    </a:lnTo>
                    <a:lnTo>
                      <a:pt x="990" y="71"/>
                    </a:lnTo>
                    <a:lnTo>
                      <a:pt x="1002" y="61"/>
                    </a:lnTo>
                    <a:lnTo>
                      <a:pt x="1013" y="52"/>
                    </a:lnTo>
                    <a:lnTo>
                      <a:pt x="1025" y="44"/>
                    </a:lnTo>
                    <a:lnTo>
                      <a:pt x="1038" y="35"/>
                    </a:lnTo>
                    <a:lnTo>
                      <a:pt x="1054" y="29"/>
                    </a:lnTo>
                    <a:lnTo>
                      <a:pt x="1067" y="21"/>
                    </a:lnTo>
                    <a:lnTo>
                      <a:pt x="1082" y="15"/>
                    </a:lnTo>
                    <a:lnTo>
                      <a:pt x="1098" y="12"/>
                    </a:lnTo>
                    <a:lnTo>
                      <a:pt x="1113" y="8"/>
                    </a:lnTo>
                    <a:lnTo>
                      <a:pt x="1128" y="4"/>
                    </a:lnTo>
                    <a:lnTo>
                      <a:pt x="1146" y="2"/>
                    </a:lnTo>
                    <a:lnTo>
                      <a:pt x="1161" y="0"/>
                    </a:lnTo>
                    <a:lnTo>
                      <a:pt x="1176" y="0"/>
                    </a:lnTo>
                    <a:lnTo>
                      <a:pt x="1180" y="0"/>
                    </a:lnTo>
                    <a:lnTo>
                      <a:pt x="1186" y="2"/>
                    </a:lnTo>
                    <a:lnTo>
                      <a:pt x="1196" y="2"/>
                    </a:lnTo>
                    <a:lnTo>
                      <a:pt x="1209" y="4"/>
                    </a:lnTo>
                    <a:lnTo>
                      <a:pt x="1222" y="6"/>
                    </a:lnTo>
                    <a:lnTo>
                      <a:pt x="1238" y="8"/>
                    </a:lnTo>
                    <a:lnTo>
                      <a:pt x="1255" y="10"/>
                    </a:lnTo>
                    <a:lnTo>
                      <a:pt x="1272" y="13"/>
                    </a:lnTo>
                    <a:lnTo>
                      <a:pt x="1292" y="17"/>
                    </a:lnTo>
                    <a:lnTo>
                      <a:pt x="1313" y="21"/>
                    </a:lnTo>
                    <a:lnTo>
                      <a:pt x="1334" y="25"/>
                    </a:lnTo>
                    <a:lnTo>
                      <a:pt x="1355" y="29"/>
                    </a:lnTo>
                    <a:lnTo>
                      <a:pt x="1378" y="35"/>
                    </a:lnTo>
                    <a:lnTo>
                      <a:pt x="1401" y="40"/>
                    </a:lnTo>
                    <a:lnTo>
                      <a:pt x="1426" y="46"/>
                    </a:lnTo>
                    <a:lnTo>
                      <a:pt x="1476" y="58"/>
                    </a:lnTo>
                    <a:lnTo>
                      <a:pt x="1526" y="69"/>
                    </a:lnTo>
                    <a:lnTo>
                      <a:pt x="1576" y="83"/>
                    </a:lnTo>
                    <a:lnTo>
                      <a:pt x="1624" y="98"/>
                    </a:lnTo>
                    <a:lnTo>
                      <a:pt x="1649" y="104"/>
                    </a:lnTo>
                    <a:lnTo>
                      <a:pt x="1672" y="111"/>
                    </a:lnTo>
                    <a:lnTo>
                      <a:pt x="1695" y="119"/>
                    </a:lnTo>
                    <a:lnTo>
                      <a:pt x="1716" y="127"/>
                    </a:lnTo>
                    <a:lnTo>
                      <a:pt x="1737" y="134"/>
                    </a:lnTo>
                    <a:lnTo>
                      <a:pt x="1758" y="142"/>
                    </a:lnTo>
                    <a:lnTo>
                      <a:pt x="1777" y="150"/>
                    </a:lnTo>
                    <a:lnTo>
                      <a:pt x="1795" y="157"/>
                    </a:lnTo>
                    <a:lnTo>
                      <a:pt x="1810" y="165"/>
                    </a:lnTo>
                    <a:lnTo>
                      <a:pt x="1825" y="173"/>
                    </a:lnTo>
                    <a:lnTo>
                      <a:pt x="1835" y="179"/>
                    </a:lnTo>
                    <a:lnTo>
                      <a:pt x="1844" y="184"/>
                    </a:lnTo>
                    <a:lnTo>
                      <a:pt x="1854" y="192"/>
                    </a:lnTo>
                    <a:lnTo>
                      <a:pt x="1866" y="200"/>
                    </a:lnTo>
                    <a:lnTo>
                      <a:pt x="1875" y="207"/>
                    </a:lnTo>
                    <a:lnTo>
                      <a:pt x="1887" y="217"/>
                    </a:lnTo>
                    <a:lnTo>
                      <a:pt x="1898" y="225"/>
                    </a:lnTo>
                    <a:lnTo>
                      <a:pt x="1910" y="234"/>
                    </a:lnTo>
                    <a:lnTo>
                      <a:pt x="1933" y="255"/>
                    </a:lnTo>
                    <a:lnTo>
                      <a:pt x="1958" y="276"/>
                    </a:lnTo>
                    <a:lnTo>
                      <a:pt x="1981" y="298"/>
                    </a:lnTo>
                    <a:lnTo>
                      <a:pt x="2004" y="321"/>
                    </a:lnTo>
                    <a:lnTo>
                      <a:pt x="2027" y="340"/>
                    </a:lnTo>
                    <a:lnTo>
                      <a:pt x="2036" y="351"/>
                    </a:lnTo>
                    <a:lnTo>
                      <a:pt x="2048" y="361"/>
                    </a:lnTo>
                    <a:lnTo>
                      <a:pt x="2058" y="371"/>
                    </a:lnTo>
                    <a:lnTo>
                      <a:pt x="2065" y="378"/>
                    </a:lnTo>
                    <a:lnTo>
                      <a:pt x="2075" y="388"/>
                    </a:lnTo>
                    <a:lnTo>
                      <a:pt x="2083" y="396"/>
                    </a:lnTo>
                    <a:lnTo>
                      <a:pt x="2088" y="401"/>
                    </a:lnTo>
                    <a:lnTo>
                      <a:pt x="2096" y="409"/>
                    </a:lnTo>
                    <a:lnTo>
                      <a:pt x="2102" y="415"/>
                    </a:lnTo>
                    <a:lnTo>
                      <a:pt x="2106" y="419"/>
                    </a:lnTo>
                    <a:lnTo>
                      <a:pt x="2109" y="422"/>
                    </a:lnTo>
                    <a:lnTo>
                      <a:pt x="2111" y="424"/>
                    </a:lnTo>
                    <a:lnTo>
                      <a:pt x="2113" y="426"/>
                    </a:lnTo>
                    <a:lnTo>
                      <a:pt x="2113" y="428"/>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0" name="Freeform 38"/>
              <p:cNvSpPr/>
              <p:nvPr/>
            </p:nvSpPr>
            <p:spPr bwMode="auto">
              <a:xfrm>
                <a:off x="6284695" y="4609474"/>
                <a:ext cx="36513" cy="22225"/>
              </a:xfrm>
              <a:custGeom>
                <a:avLst/>
                <a:gdLst>
                  <a:gd name="T0" fmla="*/ 0 w 46"/>
                  <a:gd name="T1" fmla="*/ 0 h 29"/>
                  <a:gd name="T2" fmla="*/ 46 w 46"/>
                  <a:gd name="T3" fmla="*/ 0 h 29"/>
                  <a:gd name="T4" fmla="*/ 9 w 46"/>
                  <a:gd name="T5" fmla="*/ 29 h 29"/>
                  <a:gd name="T6" fmla="*/ 11 w 46"/>
                  <a:gd name="T7" fmla="*/ 25 h 29"/>
                  <a:gd name="T8" fmla="*/ 11 w 46"/>
                  <a:gd name="T9" fmla="*/ 19 h 29"/>
                  <a:gd name="T10" fmla="*/ 11 w 46"/>
                  <a:gd name="T11" fmla="*/ 15 h 29"/>
                  <a:gd name="T12" fmla="*/ 9 w 46"/>
                  <a:gd name="T13" fmla="*/ 12 h 29"/>
                  <a:gd name="T14" fmla="*/ 9 w 46"/>
                  <a:gd name="T15" fmla="*/ 8 h 29"/>
                  <a:gd name="T16" fmla="*/ 8 w 46"/>
                  <a:gd name="T17" fmla="*/ 4 h 29"/>
                  <a:gd name="T18" fmla="*/ 4 w 46"/>
                  <a:gd name="T19" fmla="*/ 2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0"/>
                    </a:lnTo>
                    <a:lnTo>
                      <a:pt x="9" y="29"/>
                    </a:lnTo>
                    <a:lnTo>
                      <a:pt x="11" y="25"/>
                    </a:lnTo>
                    <a:lnTo>
                      <a:pt x="11" y="19"/>
                    </a:lnTo>
                    <a:lnTo>
                      <a:pt x="11" y="15"/>
                    </a:lnTo>
                    <a:lnTo>
                      <a:pt x="9" y="12"/>
                    </a:lnTo>
                    <a:lnTo>
                      <a:pt x="9" y="8"/>
                    </a:lnTo>
                    <a:lnTo>
                      <a:pt x="8" y="4"/>
                    </a:lnTo>
                    <a:lnTo>
                      <a:pt x="4"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1" name="Freeform 39"/>
              <p:cNvSpPr/>
              <p:nvPr/>
            </p:nvSpPr>
            <p:spPr bwMode="auto">
              <a:xfrm>
                <a:off x="6465670" y="4487237"/>
                <a:ext cx="31750" cy="31750"/>
              </a:xfrm>
              <a:custGeom>
                <a:avLst/>
                <a:gdLst>
                  <a:gd name="T0" fmla="*/ 0 w 41"/>
                  <a:gd name="T1" fmla="*/ 20 h 41"/>
                  <a:gd name="T2" fmla="*/ 41 w 41"/>
                  <a:gd name="T3" fmla="*/ 0 h 41"/>
                  <a:gd name="T4" fmla="*/ 22 w 41"/>
                  <a:gd name="T5" fmla="*/ 41 h 41"/>
                  <a:gd name="T6" fmla="*/ 22 w 41"/>
                  <a:gd name="T7" fmla="*/ 37 h 41"/>
                  <a:gd name="T8" fmla="*/ 20 w 41"/>
                  <a:gd name="T9" fmla="*/ 33 h 41"/>
                  <a:gd name="T10" fmla="*/ 18 w 41"/>
                  <a:gd name="T11" fmla="*/ 29 h 41"/>
                  <a:gd name="T12" fmla="*/ 16 w 41"/>
                  <a:gd name="T13" fmla="*/ 25 h 41"/>
                  <a:gd name="T14" fmla="*/ 12 w 41"/>
                  <a:gd name="T15" fmla="*/ 23 h 41"/>
                  <a:gd name="T16" fmla="*/ 8 w 41"/>
                  <a:gd name="T17" fmla="*/ 21 h 41"/>
                  <a:gd name="T18" fmla="*/ 4 w 41"/>
                  <a:gd name="T19" fmla="*/ 20 h 41"/>
                  <a:gd name="T20" fmla="*/ 0 w 41"/>
                  <a:gd name="T21" fmla="*/ 20 h 41"/>
                  <a:gd name="T22" fmla="*/ 0 w 41"/>
                  <a:gd name="T2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1" extrusionOk="0">
                    <a:moveTo>
                      <a:pt x="0" y="20"/>
                    </a:moveTo>
                    <a:lnTo>
                      <a:pt x="41" y="0"/>
                    </a:lnTo>
                    <a:lnTo>
                      <a:pt x="22" y="41"/>
                    </a:lnTo>
                    <a:lnTo>
                      <a:pt x="22" y="37"/>
                    </a:lnTo>
                    <a:lnTo>
                      <a:pt x="20" y="33"/>
                    </a:lnTo>
                    <a:lnTo>
                      <a:pt x="18" y="29"/>
                    </a:lnTo>
                    <a:lnTo>
                      <a:pt x="16" y="25"/>
                    </a:lnTo>
                    <a:lnTo>
                      <a:pt x="12" y="23"/>
                    </a:lnTo>
                    <a:lnTo>
                      <a:pt x="8" y="21"/>
                    </a:lnTo>
                    <a:lnTo>
                      <a:pt x="4" y="20"/>
                    </a:lnTo>
                    <a:lnTo>
                      <a:pt x="0" y="20"/>
                    </a:lnTo>
                    <a:lnTo>
                      <a:pt x="0"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2" name="Freeform 40"/>
              <p:cNvSpPr/>
              <p:nvPr/>
            </p:nvSpPr>
            <p:spPr bwMode="auto">
              <a:xfrm>
                <a:off x="6592670" y="4314199"/>
                <a:ext cx="28575" cy="34925"/>
              </a:xfrm>
              <a:custGeom>
                <a:avLst/>
                <a:gdLst>
                  <a:gd name="T0" fmla="*/ 0 w 34"/>
                  <a:gd name="T1" fmla="*/ 27 h 45"/>
                  <a:gd name="T2" fmla="*/ 34 w 34"/>
                  <a:gd name="T3" fmla="*/ 0 h 45"/>
                  <a:gd name="T4" fmla="*/ 25 w 34"/>
                  <a:gd name="T5" fmla="*/ 45 h 45"/>
                  <a:gd name="T6" fmla="*/ 23 w 34"/>
                  <a:gd name="T7" fmla="*/ 41 h 45"/>
                  <a:gd name="T8" fmla="*/ 21 w 34"/>
                  <a:gd name="T9" fmla="*/ 37 h 45"/>
                  <a:gd name="T10" fmla="*/ 19 w 34"/>
                  <a:gd name="T11" fmla="*/ 35 h 45"/>
                  <a:gd name="T12" fmla="*/ 15 w 34"/>
                  <a:gd name="T13" fmla="*/ 31 h 45"/>
                  <a:gd name="T14" fmla="*/ 11 w 34"/>
                  <a:gd name="T15" fmla="*/ 29 h 45"/>
                  <a:gd name="T16" fmla="*/ 7 w 34"/>
                  <a:gd name="T17" fmla="*/ 27 h 45"/>
                  <a:gd name="T18" fmla="*/ 4 w 34"/>
                  <a:gd name="T19" fmla="*/ 27 h 45"/>
                  <a:gd name="T20" fmla="*/ 0 w 34"/>
                  <a:gd name="T21" fmla="*/ 27 h 45"/>
                  <a:gd name="T22" fmla="*/ 0 w 34"/>
                  <a:gd name="T23"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5" extrusionOk="0">
                    <a:moveTo>
                      <a:pt x="0" y="27"/>
                    </a:moveTo>
                    <a:lnTo>
                      <a:pt x="34" y="0"/>
                    </a:lnTo>
                    <a:lnTo>
                      <a:pt x="25" y="45"/>
                    </a:lnTo>
                    <a:lnTo>
                      <a:pt x="23" y="41"/>
                    </a:lnTo>
                    <a:lnTo>
                      <a:pt x="21" y="37"/>
                    </a:lnTo>
                    <a:lnTo>
                      <a:pt x="19" y="35"/>
                    </a:lnTo>
                    <a:lnTo>
                      <a:pt x="15" y="31"/>
                    </a:lnTo>
                    <a:lnTo>
                      <a:pt x="11" y="29"/>
                    </a:lnTo>
                    <a:lnTo>
                      <a:pt x="7" y="27"/>
                    </a:lnTo>
                    <a:lnTo>
                      <a:pt x="4" y="27"/>
                    </a:lnTo>
                    <a:lnTo>
                      <a:pt x="0" y="27"/>
                    </a:lnTo>
                    <a:lnTo>
                      <a:pt x="0" y="2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3" name="Freeform 41"/>
              <p:cNvSpPr/>
              <p:nvPr/>
            </p:nvSpPr>
            <p:spPr bwMode="auto">
              <a:xfrm>
                <a:off x="6727607" y="4074487"/>
                <a:ext cx="28575" cy="34925"/>
              </a:xfrm>
              <a:custGeom>
                <a:avLst/>
                <a:gdLst>
                  <a:gd name="T0" fmla="*/ 0 w 36"/>
                  <a:gd name="T1" fmla="*/ 25 h 44"/>
                  <a:gd name="T2" fmla="*/ 36 w 36"/>
                  <a:gd name="T3" fmla="*/ 0 h 44"/>
                  <a:gd name="T4" fmla="*/ 25 w 36"/>
                  <a:gd name="T5" fmla="*/ 44 h 44"/>
                  <a:gd name="T6" fmla="*/ 23 w 36"/>
                  <a:gd name="T7" fmla="*/ 40 h 44"/>
                  <a:gd name="T8" fmla="*/ 21 w 36"/>
                  <a:gd name="T9" fmla="*/ 36 h 44"/>
                  <a:gd name="T10" fmla="*/ 17 w 36"/>
                  <a:gd name="T11" fmla="*/ 33 h 44"/>
                  <a:gd name="T12" fmla="*/ 15 w 36"/>
                  <a:gd name="T13" fmla="*/ 31 h 44"/>
                  <a:gd name="T14" fmla="*/ 11 w 36"/>
                  <a:gd name="T15" fmla="*/ 29 h 44"/>
                  <a:gd name="T16" fmla="*/ 7 w 36"/>
                  <a:gd name="T17" fmla="*/ 27 h 44"/>
                  <a:gd name="T18" fmla="*/ 3 w 36"/>
                  <a:gd name="T19" fmla="*/ 27 h 44"/>
                  <a:gd name="T20" fmla="*/ 0 w 36"/>
                  <a:gd name="T21" fmla="*/ 25 h 44"/>
                  <a:gd name="T22" fmla="*/ 0 w 36"/>
                  <a:gd name="T23" fmla="*/ 2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4" extrusionOk="0">
                    <a:moveTo>
                      <a:pt x="0" y="25"/>
                    </a:moveTo>
                    <a:lnTo>
                      <a:pt x="36" y="0"/>
                    </a:lnTo>
                    <a:lnTo>
                      <a:pt x="25" y="44"/>
                    </a:lnTo>
                    <a:lnTo>
                      <a:pt x="23" y="40"/>
                    </a:lnTo>
                    <a:lnTo>
                      <a:pt x="21" y="36"/>
                    </a:lnTo>
                    <a:lnTo>
                      <a:pt x="17" y="33"/>
                    </a:lnTo>
                    <a:lnTo>
                      <a:pt x="15" y="31"/>
                    </a:lnTo>
                    <a:lnTo>
                      <a:pt x="11" y="29"/>
                    </a:lnTo>
                    <a:lnTo>
                      <a:pt x="7" y="27"/>
                    </a:lnTo>
                    <a:lnTo>
                      <a:pt x="3" y="27"/>
                    </a:lnTo>
                    <a:lnTo>
                      <a:pt x="0" y="25"/>
                    </a:lnTo>
                    <a:lnTo>
                      <a:pt x="0" y="2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4" name="Freeform 42"/>
              <p:cNvSpPr/>
              <p:nvPr/>
            </p:nvSpPr>
            <p:spPr bwMode="auto">
              <a:xfrm>
                <a:off x="6894295" y="3985587"/>
                <a:ext cx="34925" cy="25400"/>
              </a:xfrm>
              <a:custGeom>
                <a:avLst/>
                <a:gdLst>
                  <a:gd name="T0" fmla="*/ 2 w 42"/>
                  <a:gd name="T1" fmla="*/ 0 h 30"/>
                  <a:gd name="T2" fmla="*/ 42 w 42"/>
                  <a:gd name="T3" fmla="*/ 17 h 30"/>
                  <a:gd name="T4" fmla="*/ 0 w 42"/>
                  <a:gd name="T5" fmla="*/ 30 h 30"/>
                  <a:gd name="T6" fmla="*/ 4 w 42"/>
                  <a:gd name="T7" fmla="*/ 27 h 30"/>
                  <a:gd name="T8" fmla="*/ 4 w 42"/>
                  <a:gd name="T9" fmla="*/ 23 h 30"/>
                  <a:gd name="T10" fmla="*/ 6 w 42"/>
                  <a:gd name="T11" fmla="*/ 19 h 30"/>
                  <a:gd name="T12" fmla="*/ 6 w 42"/>
                  <a:gd name="T13" fmla="*/ 15 h 30"/>
                  <a:gd name="T14" fmla="*/ 6 w 42"/>
                  <a:gd name="T15" fmla="*/ 11 h 30"/>
                  <a:gd name="T16" fmla="*/ 6 w 42"/>
                  <a:gd name="T17" fmla="*/ 7 h 30"/>
                  <a:gd name="T18" fmla="*/ 4 w 42"/>
                  <a:gd name="T19" fmla="*/ 3 h 30"/>
                  <a:gd name="T20" fmla="*/ 2 w 42"/>
                  <a:gd name="T21" fmla="*/ 0 h 30"/>
                  <a:gd name="T22" fmla="*/ 2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2" y="0"/>
                    </a:moveTo>
                    <a:lnTo>
                      <a:pt x="42" y="17"/>
                    </a:lnTo>
                    <a:lnTo>
                      <a:pt x="0" y="30"/>
                    </a:lnTo>
                    <a:lnTo>
                      <a:pt x="4" y="27"/>
                    </a:lnTo>
                    <a:lnTo>
                      <a:pt x="4" y="23"/>
                    </a:lnTo>
                    <a:lnTo>
                      <a:pt x="6" y="19"/>
                    </a:lnTo>
                    <a:lnTo>
                      <a:pt x="6" y="15"/>
                    </a:lnTo>
                    <a:lnTo>
                      <a:pt x="6" y="11"/>
                    </a:lnTo>
                    <a:lnTo>
                      <a:pt x="6" y="7"/>
                    </a:lnTo>
                    <a:lnTo>
                      <a:pt x="4" y="3"/>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5" name="Freeform 43"/>
              <p:cNvSpPr/>
              <p:nvPr/>
            </p:nvSpPr>
            <p:spPr bwMode="auto">
              <a:xfrm>
                <a:off x="7408645" y="4112587"/>
                <a:ext cx="34925" cy="26988"/>
              </a:xfrm>
              <a:custGeom>
                <a:avLst/>
                <a:gdLst>
                  <a:gd name="T0" fmla="*/ 15 w 44"/>
                  <a:gd name="T1" fmla="*/ 0 h 35"/>
                  <a:gd name="T2" fmla="*/ 44 w 44"/>
                  <a:gd name="T3" fmla="*/ 35 h 35"/>
                  <a:gd name="T4" fmla="*/ 0 w 44"/>
                  <a:gd name="T5" fmla="*/ 27 h 35"/>
                  <a:gd name="T6" fmla="*/ 4 w 44"/>
                  <a:gd name="T7" fmla="*/ 25 h 35"/>
                  <a:gd name="T8" fmla="*/ 7 w 44"/>
                  <a:gd name="T9" fmla="*/ 23 h 35"/>
                  <a:gd name="T10" fmla="*/ 9 w 44"/>
                  <a:gd name="T11" fmla="*/ 19 h 35"/>
                  <a:gd name="T12" fmla="*/ 11 w 44"/>
                  <a:gd name="T13" fmla="*/ 15 h 35"/>
                  <a:gd name="T14" fmla="*/ 13 w 44"/>
                  <a:gd name="T15" fmla="*/ 12 h 35"/>
                  <a:gd name="T16" fmla="*/ 15 w 44"/>
                  <a:gd name="T17" fmla="*/ 8 h 35"/>
                  <a:gd name="T18" fmla="*/ 15 w 44"/>
                  <a:gd name="T19" fmla="*/ 4 h 35"/>
                  <a:gd name="T20" fmla="*/ 15 w 44"/>
                  <a:gd name="T21" fmla="*/ 0 h 35"/>
                  <a:gd name="T22" fmla="*/ 15 w 44"/>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5" extrusionOk="0">
                    <a:moveTo>
                      <a:pt x="15" y="0"/>
                    </a:moveTo>
                    <a:lnTo>
                      <a:pt x="44" y="35"/>
                    </a:lnTo>
                    <a:lnTo>
                      <a:pt x="0" y="27"/>
                    </a:lnTo>
                    <a:lnTo>
                      <a:pt x="4" y="25"/>
                    </a:lnTo>
                    <a:lnTo>
                      <a:pt x="7" y="23"/>
                    </a:lnTo>
                    <a:lnTo>
                      <a:pt x="9" y="19"/>
                    </a:lnTo>
                    <a:lnTo>
                      <a:pt x="11" y="15"/>
                    </a:lnTo>
                    <a:lnTo>
                      <a:pt x="13" y="12"/>
                    </a:lnTo>
                    <a:lnTo>
                      <a:pt x="15" y="8"/>
                    </a:lnTo>
                    <a:lnTo>
                      <a:pt x="15" y="4"/>
                    </a:lnTo>
                    <a:lnTo>
                      <a:pt x="15" y="0"/>
                    </a:lnTo>
                    <a:lnTo>
                      <a:pt x="15"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6" name="Freeform 44"/>
              <p:cNvSpPr/>
              <p:nvPr/>
            </p:nvSpPr>
            <p:spPr bwMode="auto">
              <a:xfrm>
                <a:off x="7640420" y="4311024"/>
                <a:ext cx="30162" cy="31750"/>
              </a:xfrm>
              <a:custGeom>
                <a:avLst/>
                <a:gdLst>
                  <a:gd name="T0" fmla="*/ 21 w 38"/>
                  <a:gd name="T1" fmla="*/ 0 h 40"/>
                  <a:gd name="T2" fmla="*/ 38 w 38"/>
                  <a:gd name="T3" fmla="*/ 40 h 40"/>
                  <a:gd name="T4" fmla="*/ 0 w 38"/>
                  <a:gd name="T5" fmla="*/ 21 h 40"/>
                  <a:gd name="T6" fmla="*/ 3 w 38"/>
                  <a:gd name="T7" fmla="*/ 19 h 40"/>
                  <a:gd name="T8" fmla="*/ 7 w 38"/>
                  <a:gd name="T9" fmla="*/ 19 h 40"/>
                  <a:gd name="T10" fmla="*/ 11 w 38"/>
                  <a:gd name="T11" fmla="*/ 15 h 40"/>
                  <a:gd name="T12" fmla="*/ 13 w 38"/>
                  <a:gd name="T13" fmla="*/ 13 h 40"/>
                  <a:gd name="T14" fmla="*/ 17 w 38"/>
                  <a:gd name="T15" fmla="*/ 11 h 40"/>
                  <a:gd name="T16" fmla="*/ 19 w 38"/>
                  <a:gd name="T17" fmla="*/ 7 h 40"/>
                  <a:gd name="T18" fmla="*/ 21 w 38"/>
                  <a:gd name="T19" fmla="*/ 3 h 40"/>
                  <a:gd name="T20" fmla="*/ 21 w 38"/>
                  <a:gd name="T21" fmla="*/ 0 h 40"/>
                  <a:gd name="T22" fmla="*/ 21 w 38"/>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0" extrusionOk="0">
                    <a:moveTo>
                      <a:pt x="21" y="0"/>
                    </a:moveTo>
                    <a:lnTo>
                      <a:pt x="38" y="40"/>
                    </a:lnTo>
                    <a:lnTo>
                      <a:pt x="0" y="21"/>
                    </a:lnTo>
                    <a:lnTo>
                      <a:pt x="3" y="19"/>
                    </a:lnTo>
                    <a:lnTo>
                      <a:pt x="7" y="19"/>
                    </a:lnTo>
                    <a:lnTo>
                      <a:pt x="11" y="15"/>
                    </a:lnTo>
                    <a:lnTo>
                      <a:pt x="13" y="13"/>
                    </a:lnTo>
                    <a:lnTo>
                      <a:pt x="17" y="11"/>
                    </a:lnTo>
                    <a:lnTo>
                      <a:pt x="19" y="7"/>
                    </a:lnTo>
                    <a:lnTo>
                      <a:pt x="21" y="3"/>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7" name="Freeform 45"/>
              <p:cNvSpPr/>
              <p:nvPr/>
            </p:nvSpPr>
            <p:spPr bwMode="auto">
              <a:xfrm>
                <a:off x="5991008" y="3950662"/>
                <a:ext cx="1677988" cy="506413"/>
              </a:xfrm>
              <a:custGeom>
                <a:avLst/>
                <a:gdLst>
                  <a:gd name="T0" fmla="*/ 2 w 2114"/>
                  <a:gd name="T1" fmla="*/ 638 h 638"/>
                  <a:gd name="T2" fmla="*/ 8 w 2114"/>
                  <a:gd name="T3" fmla="*/ 638 h 638"/>
                  <a:gd name="T4" fmla="*/ 18 w 2114"/>
                  <a:gd name="T5" fmla="*/ 636 h 638"/>
                  <a:gd name="T6" fmla="*/ 33 w 2114"/>
                  <a:gd name="T7" fmla="*/ 636 h 638"/>
                  <a:gd name="T8" fmla="*/ 50 w 2114"/>
                  <a:gd name="T9" fmla="*/ 634 h 638"/>
                  <a:gd name="T10" fmla="*/ 73 w 2114"/>
                  <a:gd name="T11" fmla="*/ 634 h 638"/>
                  <a:gd name="T12" fmla="*/ 96 w 2114"/>
                  <a:gd name="T13" fmla="*/ 632 h 638"/>
                  <a:gd name="T14" fmla="*/ 137 w 2114"/>
                  <a:gd name="T15" fmla="*/ 628 h 638"/>
                  <a:gd name="T16" fmla="*/ 194 w 2114"/>
                  <a:gd name="T17" fmla="*/ 621 h 638"/>
                  <a:gd name="T18" fmla="*/ 250 w 2114"/>
                  <a:gd name="T19" fmla="*/ 613 h 638"/>
                  <a:gd name="T20" fmla="*/ 290 w 2114"/>
                  <a:gd name="T21" fmla="*/ 603 h 638"/>
                  <a:gd name="T22" fmla="*/ 313 w 2114"/>
                  <a:gd name="T23" fmla="*/ 598 h 638"/>
                  <a:gd name="T24" fmla="*/ 334 w 2114"/>
                  <a:gd name="T25" fmla="*/ 590 h 638"/>
                  <a:gd name="T26" fmla="*/ 361 w 2114"/>
                  <a:gd name="T27" fmla="*/ 578 h 638"/>
                  <a:gd name="T28" fmla="*/ 396 w 2114"/>
                  <a:gd name="T29" fmla="*/ 557 h 638"/>
                  <a:gd name="T30" fmla="*/ 427 w 2114"/>
                  <a:gd name="T31" fmla="*/ 536 h 638"/>
                  <a:gd name="T32" fmla="*/ 469 w 2114"/>
                  <a:gd name="T33" fmla="*/ 500 h 638"/>
                  <a:gd name="T34" fmla="*/ 521 w 2114"/>
                  <a:gd name="T35" fmla="*/ 446 h 638"/>
                  <a:gd name="T36" fmla="*/ 569 w 2114"/>
                  <a:gd name="T37" fmla="*/ 394 h 638"/>
                  <a:gd name="T38" fmla="*/ 617 w 2114"/>
                  <a:gd name="T39" fmla="*/ 331 h 638"/>
                  <a:gd name="T40" fmla="*/ 649 w 2114"/>
                  <a:gd name="T41" fmla="*/ 290 h 638"/>
                  <a:gd name="T42" fmla="*/ 682 w 2114"/>
                  <a:gd name="T43" fmla="*/ 252 h 638"/>
                  <a:gd name="T44" fmla="*/ 718 w 2114"/>
                  <a:gd name="T45" fmla="*/ 216 h 638"/>
                  <a:gd name="T46" fmla="*/ 753 w 2114"/>
                  <a:gd name="T47" fmla="*/ 181 h 638"/>
                  <a:gd name="T48" fmla="*/ 791 w 2114"/>
                  <a:gd name="T49" fmla="*/ 150 h 638"/>
                  <a:gd name="T50" fmla="*/ 830 w 2114"/>
                  <a:gd name="T51" fmla="*/ 121 h 638"/>
                  <a:gd name="T52" fmla="*/ 870 w 2114"/>
                  <a:gd name="T53" fmla="*/ 96 h 638"/>
                  <a:gd name="T54" fmla="*/ 912 w 2114"/>
                  <a:gd name="T55" fmla="*/ 72 h 638"/>
                  <a:gd name="T56" fmla="*/ 955 w 2114"/>
                  <a:gd name="T57" fmla="*/ 52 h 638"/>
                  <a:gd name="T58" fmla="*/ 1001 w 2114"/>
                  <a:gd name="T59" fmla="*/ 35 h 638"/>
                  <a:gd name="T60" fmla="*/ 1049 w 2114"/>
                  <a:gd name="T61" fmla="*/ 22 h 638"/>
                  <a:gd name="T62" fmla="*/ 1099 w 2114"/>
                  <a:gd name="T63" fmla="*/ 10 h 638"/>
                  <a:gd name="T64" fmla="*/ 1150 w 2114"/>
                  <a:gd name="T65" fmla="*/ 2 h 638"/>
                  <a:gd name="T66" fmla="*/ 1206 w 2114"/>
                  <a:gd name="T67" fmla="*/ 0 h 638"/>
                  <a:gd name="T68" fmla="*/ 1244 w 2114"/>
                  <a:gd name="T69" fmla="*/ 0 h 638"/>
                  <a:gd name="T70" fmla="*/ 1264 w 2114"/>
                  <a:gd name="T71" fmla="*/ 2 h 638"/>
                  <a:gd name="T72" fmla="*/ 1287 w 2114"/>
                  <a:gd name="T73" fmla="*/ 4 h 638"/>
                  <a:gd name="T74" fmla="*/ 1314 w 2114"/>
                  <a:gd name="T75" fmla="*/ 8 h 638"/>
                  <a:gd name="T76" fmla="*/ 1340 w 2114"/>
                  <a:gd name="T77" fmla="*/ 14 h 638"/>
                  <a:gd name="T78" fmla="*/ 1386 w 2114"/>
                  <a:gd name="T79" fmla="*/ 22 h 638"/>
                  <a:gd name="T80" fmla="*/ 1452 w 2114"/>
                  <a:gd name="T81" fmla="*/ 37 h 638"/>
                  <a:gd name="T82" fmla="*/ 1523 w 2114"/>
                  <a:gd name="T83" fmla="*/ 52 h 638"/>
                  <a:gd name="T84" fmla="*/ 1596 w 2114"/>
                  <a:gd name="T85" fmla="*/ 72 h 638"/>
                  <a:gd name="T86" fmla="*/ 1709 w 2114"/>
                  <a:gd name="T87" fmla="*/ 100 h 638"/>
                  <a:gd name="T88" fmla="*/ 1782 w 2114"/>
                  <a:gd name="T89" fmla="*/ 121 h 638"/>
                  <a:gd name="T90" fmla="*/ 1853 w 2114"/>
                  <a:gd name="T91" fmla="*/ 141 h 638"/>
                  <a:gd name="T92" fmla="*/ 1918 w 2114"/>
                  <a:gd name="T93" fmla="*/ 160 h 638"/>
                  <a:gd name="T94" fmla="*/ 1962 w 2114"/>
                  <a:gd name="T95" fmla="*/ 173 h 638"/>
                  <a:gd name="T96" fmla="*/ 1991 w 2114"/>
                  <a:gd name="T97" fmla="*/ 181 h 638"/>
                  <a:gd name="T98" fmla="*/ 2016 w 2114"/>
                  <a:gd name="T99" fmla="*/ 189 h 638"/>
                  <a:gd name="T100" fmla="*/ 2039 w 2114"/>
                  <a:gd name="T101" fmla="*/ 196 h 638"/>
                  <a:gd name="T102" fmla="*/ 2058 w 2114"/>
                  <a:gd name="T103" fmla="*/ 202 h 638"/>
                  <a:gd name="T104" fmla="*/ 2076 w 2114"/>
                  <a:gd name="T105" fmla="*/ 208 h 638"/>
                  <a:gd name="T106" fmla="*/ 2091 w 2114"/>
                  <a:gd name="T107" fmla="*/ 212 h 638"/>
                  <a:gd name="T108" fmla="*/ 2103 w 2114"/>
                  <a:gd name="T109" fmla="*/ 216 h 638"/>
                  <a:gd name="T110" fmla="*/ 2110 w 2114"/>
                  <a:gd name="T111" fmla="*/ 217 h 638"/>
                  <a:gd name="T112" fmla="*/ 2114 w 2114"/>
                  <a:gd name="T113" fmla="*/ 21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14" h="638" extrusionOk="0">
                    <a:moveTo>
                      <a:pt x="0" y="638"/>
                    </a:moveTo>
                    <a:lnTo>
                      <a:pt x="2" y="638"/>
                    </a:lnTo>
                    <a:lnTo>
                      <a:pt x="4" y="638"/>
                    </a:lnTo>
                    <a:lnTo>
                      <a:pt x="8" y="638"/>
                    </a:lnTo>
                    <a:lnTo>
                      <a:pt x="12" y="636"/>
                    </a:lnTo>
                    <a:lnTo>
                      <a:pt x="18" y="636"/>
                    </a:lnTo>
                    <a:lnTo>
                      <a:pt x="25" y="636"/>
                    </a:lnTo>
                    <a:lnTo>
                      <a:pt x="33" y="636"/>
                    </a:lnTo>
                    <a:lnTo>
                      <a:pt x="41" y="636"/>
                    </a:lnTo>
                    <a:lnTo>
                      <a:pt x="50" y="634"/>
                    </a:lnTo>
                    <a:lnTo>
                      <a:pt x="62" y="634"/>
                    </a:lnTo>
                    <a:lnTo>
                      <a:pt x="73" y="634"/>
                    </a:lnTo>
                    <a:lnTo>
                      <a:pt x="85" y="632"/>
                    </a:lnTo>
                    <a:lnTo>
                      <a:pt x="96" y="632"/>
                    </a:lnTo>
                    <a:lnTo>
                      <a:pt x="110" y="630"/>
                    </a:lnTo>
                    <a:lnTo>
                      <a:pt x="137" y="628"/>
                    </a:lnTo>
                    <a:lnTo>
                      <a:pt x="165" y="625"/>
                    </a:lnTo>
                    <a:lnTo>
                      <a:pt x="194" y="621"/>
                    </a:lnTo>
                    <a:lnTo>
                      <a:pt x="223" y="617"/>
                    </a:lnTo>
                    <a:lnTo>
                      <a:pt x="250" y="613"/>
                    </a:lnTo>
                    <a:lnTo>
                      <a:pt x="277" y="607"/>
                    </a:lnTo>
                    <a:lnTo>
                      <a:pt x="290" y="603"/>
                    </a:lnTo>
                    <a:lnTo>
                      <a:pt x="302" y="601"/>
                    </a:lnTo>
                    <a:lnTo>
                      <a:pt x="313" y="598"/>
                    </a:lnTo>
                    <a:lnTo>
                      <a:pt x="325" y="594"/>
                    </a:lnTo>
                    <a:lnTo>
                      <a:pt x="334" y="590"/>
                    </a:lnTo>
                    <a:lnTo>
                      <a:pt x="344" y="586"/>
                    </a:lnTo>
                    <a:lnTo>
                      <a:pt x="361" y="578"/>
                    </a:lnTo>
                    <a:lnTo>
                      <a:pt x="379" y="569"/>
                    </a:lnTo>
                    <a:lnTo>
                      <a:pt x="396" y="557"/>
                    </a:lnTo>
                    <a:lnTo>
                      <a:pt x="411" y="548"/>
                    </a:lnTo>
                    <a:lnTo>
                      <a:pt x="427" y="536"/>
                    </a:lnTo>
                    <a:lnTo>
                      <a:pt x="440" y="525"/>
                    </a:lnTo>
                    <a:lnTo>
                      <a:pt x="469" y="500"/>
                    </a:lnTo>
                    <a:lnTo>
                      <a:pt x="494" y="473"/>
                    </a:lnTo>
                    <a:lnTo>
                      <a:pt x="521" y="446"/>
                    </a:lnTo>
                    <a:lnTo>
                      <a:pt x="544" y="419"/>
                    </a:lnTo>
                    <a:lnTo>
                      <a:pt x="569" y="394"/>
                    </a:lnTo>
                    <a:lnTo>
                      <a:pt x="599" y="352"/>
                    </a:lnTo>
                    <a:lnTo>
                      <a:pt x="617" y="331"/>
                    </a:lnTo>
                    <a:lnTo>
                      <a:pt x="632" y="310"/>
                    </a:lnTo>
                    <a:lnTo>
                      <a:pt x="649" y="290"/>
                    </a:lnTo>
                    <a:lnTo>
                      <a:pt x="667" y="271"/>
                    </a:lnTo>
                    <a:lnTo>
                      <a:pt x="682" y="252"/>
                    </a:lnTo>
                    <a:lnTo>
                      <a:pt x="699" y="233"/>
                    </a:lnTo>
                    <a:lnTo>
                      <a:pt x="718" y="216"/>
                    </a:lnTo>
                    <a:lnTo>
                      <a:pt x="736" y="198"/>
                    </a:lnTo>
                    <a:lnTo>
                      <a:pt x="753" y="181"/>
                    </a:lnTo>
                    <a:lnTo>
                      <a:pt x="772" y="166"/>
                    </a:lnTo>
                    <a:lnTo>
                      <a:pt x="791" y="150"/>
                    </a:lnTo>
                    <a:lnTo>
                      <a:pt x="811" y="135"/>
                    </a:lnTo>
                    <a:lnTo>
                      <a:pt x="830" y="121"/>
                    </a:lnTo>
                    <a:lnTo>
                      <a:pt x="849" y="108"/>
                    </a:lnTo>
                    <a:lnTo>
                      <a:pt x="870" y="96"/>
                    </a:lnTo>
                    <a:lnTo>
                      <a:pt x="891" y="83"/>
                    </a:lnTo>
                    <a:lnTo>
                      <a:pt x="912" y="72"/>
                    </a:lnTo>
                    <a:lnTo>
                      <a:pt x="933" y="62"/>
                    </a:lnTo>
                    <a:lnTo>
                      <a:pt x="955" y="52"/>
                    </a:lnTo>
                    <a:lnTo>
                      <a:pt x="978" y="43"/>
                    </a:lnTo>
                    <a:lnTo>
                      <a:pt x="1001" y="35"/>
                    </a:lnTo>
                    <a:lnTo>
                      <a:pt x="1024" y="27"/>
                    </a:lnTo>
                    <a:lnTo>
                      <a:pt x="1049" y="22"/>
                    </a:lnTo>
                    <a:lnTo>
                      <a:pt x="1074" y="16"/>
                    </a:lnTo>
                    <a:lnTo>
                      <a:pt x="1099" y="10"/>
                    </a:lnTo>
                    <a:lnTo>
                      <a:pt x="1125" y="6"/>
                    </a:lnTo>
                    <a:lnTo>
                      <a:pt x="1150" y="2"/>
                    </a:lnTo>
                    <a:lnTo>
                      <a:pt x="1177" y="0"/>
                    </a:lnTo>
                    <a:lnTo>
                      <a:pt x="1206" y="0"/>
                    </a:lnTo>
                    <a:lnTo>
                      <a:pt x="1235" y="0"/>
                    </a:lnTo>
                    <a:lnTo>
                      <a:pt x="1244" y="0"/>
                    </a:lnTo>
                    <a:lnTo>
                      <a:pt x="1254" y="0"/>
                    </a:lnTo>
                    <a:lnTo>
                      <a:pt x="1264" y="2"/>
                    </a:lnTo>
                    <a:lnTo>
                      <a:pt x="1275" y="2"/>
                    </a:lnTo>
                    <a:lnTo>
                      <a:pt x="1287" y="4"/>
                    </a:lnTo>
                    <a:lnTo>
                      <a:pt x="1300" y="6"/>
                    </a:lnTo>
                    <a:lnTo>
                      <a:pt x="1314" y="8"/>
                    </a:lnTo>
                    <a:lnTo>
                      <a:pt x="1327" y="10"/>
                    </a:lnTo>
                    <a:lnTo>
                      <a:pt x="1340" y="14"/>
                    </a:lnTo>
                    <a:lnTo>
                      <a:pt x="1356" y="16"/>
                    </a:lnTo>
                    <a:lnTo>
                      <a:pt x="1386" y="22"/>
                    </a:lnTo>
                    <a:lnTo>
                      <a:pt x="1417" y="29"/>
                    </a:lnTo>
                    <a:lnTo>
                      <a:pt x="1452" y="37"/>
                    </a:lnTo>
                    <a:lnTo>
                      <a:pt x="1486" y="45"/>
                    </a:lnTo>
                    <a:lnTo>
                      <a:pt x="1523" y="52"/>
                    </a:lnTo>
                    <a:lnTo>
                      <a:pt x="1559" y="62"/>
                    </a:lnTo>
                    <a:lnTo>
                      <a:pt x="1596" y="72"/>
                    </a:lnTo>
                    <a:lnTo>
                      <a:pt x="1671" y="91"/>
                    </a:lnTo>
                    <a:lnTo>
                      <a:pt x="1709" y="100"/>
                    </a:lnTo>
                    <a:lnTo>
                      <a:pt x="1745" y="112"/>
                    </a:lnTo>
                    <a:lnTo>
                      <a:pt x="1782" y="121"/>
                    </a:lnTo>
                    <a:lnTo>
                      <a:pt x="1817" y="131"/>
                    </a:lnTo>
                    <a:lnTo>
                      <a:pt x="1853" y="141"/>
                    </a:lnTo>
                    <a:lnTo>
                      <a:pt x="1886" y="150"/>
                    </a:lnTo>
                    <a:lnTo>
                      <a:pt x="1918" y="160"/>
                    </a:lnTo>
                    <a:lnTo>
                      <a:pt x="1949" y="169"/>
                    </a:lnTo>
                    <a:lnTo>
                      <a:pt x="1962" y="173"/>
                    </a:lnTo>
                    <a:lnTo>
                      <a:pt x="1976" y="177"/>
                    </a:lnTo>
                    <a:lnTo>
                      <a:pt x="1991" y="181"/>
                    </a:lnTo>
                    <a:lnTo>
                      <a:pt x="2003" y="185"/>
                    </a:lnTo>
                    <a:lnTo>
                      <a:pt x="2016" y="189"/>
                    </a:lnTo>
                    <a:lnTo>
                      <a:pt x="2028" y="192"/>
                    </a:lnTo>
                    <a:lnTo>
                      <a:pt x="2039" y="196"/>
                    </a:lnTo>
                    <a:lnTo>
                      <a:pt x="2049" y="200"/>
                    </a:lnTo>
                    <a:lnTo>
                      <a:pt x="2058" y="202"/>
                    </a:lnTo>
                    <a:lnTo>
                      <a:pt x="2068" y="206"/>
                    </a:lnTo>
                    <a:lnTo>
                      <a:pt x="2076" y="208"/>
                    </a:lnTo>
                    <a:lnTo>
                      <a:pt x="2083" y="210"/>
                    </a:lnTo>
                    <a:lnTo>
                      <a:pt x="2091" y="212"/>
                    </a:lnTo>
                    <a:lnTo>
                      <a:pt x="2097" y="214"/>
                    </a:lnTo>
                    <a:lnTo>
                      <a:pt x="2103" y="216"/>
                    </a:lnTo>
                    <a:lnTo>
                      <a:pt x="2106" y="217"/>
                    </a:lnTo>
                    <a:lnTo>
                      <a:pt x="2110" y="217"/>
                    </a:lnTo>
                    <a:lnTo>
                      <a:pt x="2112" y="219"/>
                    </a:lnTo>
                    <a:lnTo>
                      <a:pt x="2114" y="219"/>
                    </a:lnTo>
                    <a:lnTo>
                      <a:pt x="2114" y="21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8" name="Freeform 46"/>
              <p:cNvSpPr/>
              <p:nvPr/>
            </p:nvSpPr>
            <p:spPr bwMode="auto">
              <a:xfrm>
                <a:off x="6235483" y="4412624"/>
                <a:ext cx="34925" cy="25400"/>
              </a:xfrm>
              <a:custGeom>
                <a:avLst/>
                <a:gdLst>
                  <a:gd name="T0" fmla="*/ 0 w 44"/>
                  <a:gd name="T1" fmla="*/ 4 h 33"/>
                  <a:gd name="T2" fmla="*/ 44 w 44"/>
                  <a:gd name="T3" fmla="*/ 0 h 33"/>
                  <a:gd name="T4" fmla="*/ 13 w 44"/>
                  <a:gd name="T5" fmla="*/ 33 h 33"/>
                  <a:gd name="T6" fmla="*/ 13 w 44"/>
                  <a:gd name="T7" fmla="*/ 27 h 33"/>
                  <a:gd name="T8" fmla="*/ 13 w 44"/>
                  <a:gd name="T9" fmla="*/ 23 h 33"/>
                  <a:gd name="T10" fmla="*/ 11 w 44"/>
                  <a:gd name="T11" fmla="*/ 19 h 33"/>
                  <a:gd name="T12" fmla="*/ 11 w 44"/>
                  <a:gd name="T13" fmla="*/ 16 h 33"/>
                  <a:gd name="T14" fmla="*/ 9 w 44"/>
                  <a:gd name="T15" fmla="*/ 12 h 33"/>
                  <a:gd name="T16" fmla="*/ 5 w 44"/>
                  <a:gd name="T17" fmla="*/ 10 h 33"/>
                  <a:gd name="T18" fmla="*/ 3 w 44"/>
                  <a:gd name="T19" fmla="*/ 6 h 33"/>
                  <a:gd name="T20" fmla="*/ 0 w 44"/>
                  <a:gd name="T21" fmla="*/ 4 h 33"/>
                  <a:gd name="T22" fmla="*/ 0 w 44"/>
                  <a:gd name="T2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3" extrusionOk="0">
                    <a:moveTo>
                      <a:pt x="0" y="4"/>
                    </a:moveTo>
                    <a:lnTo>
                      <a:pt x="44" y="0"/>
                    </a:lnTo>
                    <a:lnTo>
                      <a:pt x="13" y="33"/>
                    </a:lnTo>
                    <a:lnTo>
                      <a:pt x="13" y="27"/>
                    </a:lnTo>
                    <a:lnTo>
                      <a:pt x="13" y="23"/>
                    </a:lnTo>
                    <a:lnTo>
                      <a:pt x="11" y="19"/>
                    </a:lnTo>
                    <a:lnTo>
                      <a:pt x="11" y="16"/>
                    </a:lnTo>
                    <a:lnTo>
                      <a:pt x="9" y="12"/>
                    </a:lnTo>
                    <a:lnTo>
                      <a:pt x="5" y="10"/>
                    </a:lnTo>
                    <a:lnTo>
                      <a:pt x="3" y="6"/>
                    </a:lnTo>
                    <a:lnTo>
                      <a:pt x="0" y="4"/>
                    </a:lnTo>
                    <a:lnTo>
                      <a:pt x="0" y="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9" name="Freeform 47"/>
              <p:cNvSpPr/>
              <p:nvPr/>
            </p:nvSpPr>
            <p:spPr bwMode="auto">
              <a:xfrm>
                <a:off x="6416458" y="4258637"/>
                <a:ext cx="30162" cy="33338"/>
              </a:xfrm>
              <a:custGeom>
                <a:avLst/>
                <a:gdLst>
                  <a:gd name="T0" fmla="*/ 0 w 38"/>
                  <a:gd name="T1" fmla="*/ 21 h 43"/>
                  <a:gd name="T2" fmla="*/ 38 w 38"/>
                  <a:gd name="T3" fmla="*/ 0 h 43"/>
                  <a:gd name="T4" fmla="*/ 23 w 38"/>
                  <a:gd name="T5" fmla="*/ 43 h 43"/>
                  <a:gd name="T6" fmla="*/ 21 w 38"/>
                  <a:gd name="T7" fmla="*/ 37 h 43"/>
                  <a:gd name="T8" fmla="*/ 19 w 38"/>
                  <a:gd name="T9" fmla="*/ 35 h 43"/>
                  <a:gd name="T10" fmla="*/ 17 w 38"/>
                  <a:gd name="T11" fmla="*/ 31 h 43"/>
                  <a:gd name="T12" fmla="*/ 13 w 38"/>
                  <a:gd name="T13" fmla="*/ 27 h 43"/>
                  <a:gd name="T14" fmla="*/ 12 w 38"/>
                  <a:gd name="T15" fmla="*/ 25 h 43"/>
                  <a:gd name="T16" fmla="*/ 8 w 38"/>
                  <a:gd name="T17" fmla="*/ 23 h 43"/>
                  <a:gd name="T18" fmla="*/ 4 w 38"/>
                  <a:gd name="T19" fmla="*/ 23 h 43"/>
                  <a:gd name="T20" fmla="*/ 0 w 38"/>
                  <a:gd name="T21" fmla="*/ 21 h 43"/>
                  <a:gd name="T22" fmla="*/ 0 w 38"/>
                  <a:gd name="T2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3" extrusionOk="0">
                    <a:moveTo>
                      <a:pt x="0" y="21"/>
                    </a:moveTo>
                    <a:lnTo>
                      <a:pt x="38" y="0"/>
                    </a:lnTo>
                    <a:lnTo>
                      <a:pt x="23" y="43"/>
                    </a:lnTo>
                    <a:lnTo>
                      <a:pt x="21" y="37"/>
                    </a:lnTo>
                    <a:lnTo>
                      <a:pt x="19" y="35"/>
                    </a:lnTo>
                    <a:lnTo>
                      <a:pt x="17" y="31"/>
                    </a:lnTo>
                    <a:lnTo>
                      <a:pt x="13" y="27"/>
                    </a:lnTo>
                    <a:lnTo>
                      <a:pt x="12" y="25"/>
                    </a:lnTo>
                    <a:lnTo>
                      <a:pt x="8" y="23"/>
                    </a:lnTo>
                    <a:lnTo>
                      <a:pt x="4" y="23"/>
                    </a:lnTo>
                    <a:lnTo>
                      <a:pt x="0" y="21"/>
                    </a:lnTo>
                    <a:lnTo>
                      <a:pt x="0"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Freeform 48"/>
              <p:cNvSpPr/>
              <p:nvPr/>
            </p:nvSpPr>
            <p:spPr bwMode="auto">
              <a:xfrm>
                <a:off x="6943508" y="3937962"/>
                <a:ext cx="33338" cy="23813"/>
              </a:xfrm>
              <a:custGeom>
                <a:avLst/>
                <a:gdLst>
                  <a:gd name="T0" fmla="*/ 0 w 42"/>
                  <a:gd name="T1" fmla="*/ 0 h 31"/>
                  <a:gd name="T2" fmla="*/ 42 w 42"/>
                  <a:gd name="T3" fmla="*/ 17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4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7"/>
                    </a:lnTo>
                    <a:lnTo>
                      <a:pt x="0" y="31"/>
                    </a:lnTo>
                    <a:lnTo>
                      <a:pt x="2" y="29"/>
                    </a:lnTo>
                    <a:lnTo>
                      <a:pt x="4" y="25"/>
                    </a:lnTo>
                    <a:lnTo>
                      <a:pt x="6" y="21"/>
                    </a:lnTo>
                    <a:lnTo>
                      <a:pt x="6" y="16"/>
                    </a:lnTo>
                    <a:lnTo>
                      <a:pt x="6" y="12"/>
                    </a:lnTo>
                    <a:lnTo>
                      <a:pt x="4" y="8"/>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1" name="Freeform 49"/>
              <p:cNvSpPr/>
              <p:nvPr/>
            </p:nvSpPr>
            <p:spPr bwMode="auto">
              <a:xfrm>
                <a:off x="7640420" y="4104649"/>
                <a:ext cx="34925" cy="23813"/>
              </a:xfrm>
              <a:custGeom>
                <a:avLst/>
                <a:gdLst>
                  <a:gd name="T0" fmla="*/ 9 w 44"/>
                  <a:gd name="T1" fmla="*/ 0 h 29"/>
                  <a:gd name="T2" fmla="*/ 44 w 44"/>
                  <a:gd name="T3" fmla="*/ 27 h 29"/>
                  <a:gd name="T4" fmla="*/ 0 w 44"/>
                  <a:gd name="T5" fmla="*/ 29 h 29"/>
                  <a:gd name="T6" fmla="*/ 3 w 44"/>
                  <a:gd name="T7" fmla="*/ 27 h 29"/>
                  <a:gd name="T8" fmla="*/ 5 w 44"/>
                  <a:gd name="T9" fmla="*/ 23 h 29"/>
                  <a:gd name="T10" fmla="*/ 7 w 44"/>
                  <a:gd name="T11" fmla="*/ 22 h 29"/>
                  <a:gd name="T12" fmla="*/ 9 w 44"/>
                  <a:gd name="T13" fmla="*/ 18 h 29"/>
                  <a:gd name="T14" fmla="*/ 9 w 44"/>
                  <a:gd name="T15" fmla="*/ 12 h 29"/>
                  <a:gd name="T16" fmla="*/ 11 w 44"/>
                  <a:gd name="T17" fmla="*/ 8 h 29"/>
                  <a:gd name="T18" fmla="*/ 9 w 44"/>
                  <a:gd name="T19" fmla="*/ 4 h 29"/>
                  <a:gd name="T20" fmla="*/ 9 w 44"/>
                  <a:gd name="T21" fmla="*/ 0 h 29"/>
                  <a:gd name="T22" fmla="*/ 9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9" y="0"/>
                    </a:moveTo>
                    <a:lnTo>
                      <a:pt x="44" y="27"/>
                    </a:lnTo>
                    <a:lnTo>
                      <a:pt x="0" y="29"/>
                    </a:lnTo>
                    <a:lnTo>
                      <a:pt x="3" y="27"/>
                    </a:lnTo>
                    <a:lnTo>
                      <a:pt x="5" y="23"/>
                    </a:lnTo>
                    <a:lnTo>
                      <a:pt x="7" y="22"/>
                    </a:lnTo>
                    <a:lnTo>
                      <a:pt x="9" y="18"/>
                    </a:lnTo>
                    <a:lnTo>
                      <a:pt x="9" y="12"/>
                    </a:lnTo>
                    <a:lnTo>
                      <a:pt x="11" y="8"/>
                    </a:lnTo>
                    <a:lnTo>
                      <a:pt x="9" y="4"/>
                    </a:lnTo>
                    <a:lnTo>
                      <a:pt x="9" y="0"/>
                    </a:lnTo>
                    <a:lnTo>
                      <a:pt x="9"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2" name="Freeform 50"/>
              <p:cNvSpPr/>
              <p:nvPr/>
            </p:nvSpPr>
            <p:spPr bwMode="auto">
              <a:xfrm>
                <a:off x="5991008" y="3887162"/>
                <a:ext cx="1676400" cy="401638"/>
              </a:xfrm>
              <a:custGeom>
                <a:avLst/>
                <a:gdLst>
                  <a:gd name="T0" fmla="*/ 0 w 2112"/>
                  <a:gd name="T1" fmla="*/ 507 h 507"/>
                  <a:gd name="T2" fmla="*/ 8 w 2112"/>
                  <a:gd name="T3" fmla="*/ 505 h 507"/>
                  <a:gd name="T4" fmla="*/ 20 w 2112"/>
                  <a:gd name="T5" fmla="*/ 501 h 507"/>
                  <a:gd name="T6" fmla="*/ 37 w 2112"/>
                  <a:gd name="T7" fmla="*/ 495 h 507"/>
                  <a:gd name="T8" fmla="*/ 58 w 2112"/>
                  <a:gd name="T9" fmla="*/ 488 h 507"/>
                  <a:gd name="T10" fmla="*/ 83 w 2112"/>
                  <a:gd name="T11" fmla="*/ 480 h 507"/>
                  <a:gd name="T12" fmla="*/ 110 w 2112"/>
                  <a:gd name="T13" fmla="*/ 470 h 507"/>
                  <a:gd name="T14" fmla="*/ 156 w 2112"/>
                  <a:gd name="T15" fmla="*/ 455 h 507"/>
                  <a:gd name="T16" fmla="*/ 221 w 2112"/>
                  <a:gd name="T17" fmla="*/ 432 h 507"/>
                  <a:gd name="T18" fmla="*/ 284 w 2112"/>
                  <a:gd name="T19" fmla="*/ 409 h 507"/>
                  <a:gd name="T20" fmla="*/ 315 w 2112"/>
                  <a:gd name="T21" fmla="*/ 395 h 507"/>
                  <a:gd name="T22" fmla="*/ 342 w 2112"/>
                  <a:gd name="T23" fmla="*/ 384 h 507"/>
                  <a:gd name="T24" fmla="*/ 367 w 2112"/>
                  <a:gd name="T25" fmla="*/ 372 h 507"/>
                  <a:gd name="T26" fmla="*/ 388 w 2112"/>
                  <a:gd name="T27" fmla="*/ 361 h 507"/>
                  <a:gd name="T28" fmla="*/ 465 w 2112"/>
                  <a:gd name="T29" fmla="*/ 301 h 507"/>
                  <a:gd name="T30" fmla="*/ 536 w 2112"/>
                  <a:gd name="T31" fmla="*/ 246 h 507"/>
                  <a:gd name="T32" fmla="*/ 607 w 2112"/>
                  <a:gd name="T33" fmla="*/ 196 h 507"/>
                  <a:gd name="T34" fmla="*/ 676 w 2112"/>
                  <a:gd name="T35" fmla="*/ 152 h 507"/>
                  <a:gd name="T36" fmla="*/ 749 w 2112"/>
                  <a:gd name="T37" fmla="*/ 113 h 507"/>
                  <a:gd name="T38" fmla="*/ 826 w 2112"/>
                  <a:gd name="T39" fmla="*/ 80 h 507"/>
                  <a:gd name="T40" fmla="*/ 868 w 2112"/>
                  <a:gd name="T41" fmla="*/ 65 h 507"/>
                  <a:gd name="T42" fmla="*/ 910 w 2112"/>
                  <a:gd name="T43" fmla="*/ 52 h 507"/>
                  <a:gd name="T44" fmla="*/ 956 w 2112"/>
                  <a:gd name="T45" fmla="*/ 40 h 507"/>
                  <a:gd name="T46" fmla="*/ 1004 w 2112"/>
                  <a:gd name="T47" fmla="*/ 29 h 507"/>
                  <a:gd name="T48" fmla="*/ 1052 w 2112"/>
                  <a:gd name="T49" fmla="*/ 19 h 507"/>
                  <a:gd name="T50" fmla="*/ 1145 w 2112"/>
                  <a:gd name="T51" fmla="*/ 6 h 507"/>
                  <a:gd name="T52" fmla="*/ 1191 w 2112"/>
                  <a:gd name="T53" fmla="*/ 2 h 507"/>
                  <a:gd name="T54" fmla="*/ 1241 w 2112"/>
                  <a:gd name="T55" fmla="*/ 0 h 507"/>
                  <a:gd name="T56" fmla="*/ 1294 w 2112"/>
                  <a:gd name="T57" fmla="*/ 0 h 507"/>
                  <a:gd name="T58" fmla="*/ 1352 w 2112"/>
                  <a:gd name="T59" fmla="*/ 2 h 507"/>
                  <a:gd name="T60" fmla="*/ 1400 w 2112"/>
                  <a:gd name="T61" fmla="*/ 6 h 507"/>
                  <a:gd name="T62" fmla="*/ 1425 w 2112"/>
                  <a:gd name="T63" fmla="*/ 7 h 507"/>
                  <a:gd name="T64" fmla="*/ 1454 w 2112"/>
                  <a:gd name="T65" fmla="*/ 9 h 507"/>
                  <a:gd name="T66" fmla="*/ 1500 w 2112"/>
                  <a:gd name="T67" fmla="*/ 15 h 507"/>
                  <a:gd name="T68" fmla="*/ 1548 w 2112"/>
                  <a:gd name="T69" fmla="*/ 25 h 507"/>
                  <a:gd name="T70" fmla="*/ 1603 w 2112"/>
                  <a:gd name="T71" fmla="*/ 34 h 507"/>
                  <a:gd name="T72" fmla="*/ 1659 w 2112"/>
                  <a:gd name="T73" fmla="*/ 46 h 507"/>
                  <a:gd name="T74" fmla="*/ 1776 w 2112"/>
                  <a:gd name="T75" fmla="*/ 71 h 507"/>
                  <a:gd name="T76" fmla="*/ 1834 w 2112"/>
                  <a:gd name="T77" fmla="*/ 84 h 507"/>
                  <a:gd name="T78" fmla="*/ 1889 w 2112"/>
                  <a:gd name="T79" fmla="*/ 98 h 507"/>
                  <a:gd name="T80" fmla="*/ 1941 w 2112"/>
                  <a:gd name="T81" fmla="*/ 111 h 507"/>
                  <a:gd name="T82" fmla="*/ 1987 w 2112"/>
                  <a:gd name="T83" fmla="*/ 123 h 507"/>
                  <a:gd name="T84" fmla="*/ 2030 w 2112"/>
                  <a:gd name="T85" fmla="*/ 134 h 507"/>
                  <a:gd name="T86" fmla="*/ 2049 w 2112"/>
                  <a:gd name="T87" fmla="*/ 138 h 507"/>
                  <a:gd name="T88" fmla="*/ 2064 w 2112"/>
                  <a:gd name="T89" fmla="*/ 142 h 507"/>
                  <a:gd name="T90" fmla="*/ 2078 w 2112"/>
                  <a:gd name="T91" fmla="*/ 146 h 507"/>
                  <a:gd name="T92" fmla="*/ 2091 w 2112"/>
                  <a:gd name="T93" fmla="*/ 150 h 507"/>
                  <a:gd name="T94" fmla="*/ 2101 w 2112"/>
                  <a:gd name="T95" fmla="*/ 152 h 507"/>
                  <a:gd name="T96" fmla="*/ 2106 w 2112"/>
                  <a:gd name="T97" fmla="*/ 153 h 507"/>
                  <a:gd name="T98" fmla="*/ 2110 w 2112"/>
                  <a:gd name="T99" fmla="*/ 153 h 507"/>
                  <a:gd name="T100" fmla="*/ 2112 w 2112"/>
                  <a:gd name="T101" fmla="*/ 1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12" h="507" extrusionOk="0">
                    <a:moveTo>
                      <a:pt x="0" y="507"/>
                    </a:moveTo>
                    <a:lnTo>
                      <a:pt x="0" y="507"/>
                    </a:lnTo>
                    <a:lnTo>
                      <a:pt x="4" y="505"/>
                    </a:lnTo>
                    <a:lnTo>
                      <a:pt x="8" y="505"/>
                    </a:lnTo>
                    <a:lnTo>
                      <a:pt x="12" y="503"/>
                    </a:lnTo>
                    <a:lnTo>
                      <a:pt x="20" y="501"/>
                    </a:lnTo>
                    <a:lnTo>
                      <a:pt x="27" y="497"/>
                    </a:lnTo>
                    <a:lnTo>
                      <a:pt x="37" y="495"/>
                    </a:lnTo>
                    <a:lnTo>
                      <a:pt x="46" y="491"/>
                    </a:lnTo>
                    <a:lnTo>
                      <a:pt x="58" y="488"/>
                    </a:lnTo>
                    <a:lnTo>
                      <a:pt x="69" y="484"/>
                    </a:lnTo>
                    <a:lnTo>
                      <a:pt x="83" y="480"/>
                    </a:lnTo>
                    <a:lnTo>
                      <a:pt x="96" y="476"/>
                    </a:lnTo>
                    <a:lnTo>
                      <a:pt x="110" y="470"/>
                    </a:lnTo>
                    <a:lnTo>
                      <a:pt x="125" y="466"/>
                    </a:lnTo>
                    <a:lnTo>
                      <a:pt x="156" y="455"/>
                    </a:lnTo>
                    <a:lnTo>
                      <a:pt x="188" y="443"/>
                    </a:lnTo>
                    <a:lnTo>
                      <a:pt x="221" y="432"/>
                    </a:lnTo>
                    <a:lnTo>
                      <a:pt x="254" y="420"/>
                    </a:lnTo>
                    <a:lnTo>
                      <a:pt x="284" y="409"/>
                    </a:lnTo>
                    <a:lnTo>
                      <a:pt x="300" y="401"/>
                    </a:lnTo>
                    <a:lnTo>
                      <a:pt x="315" y="395"/>
                    </a:lnTo>
                    <a:lnTo>
                      <a:pt x="329" y="390"/>
                    </a:lnTo>
                    <a:lnTo>
                      <a:pt x="342" y="384"/>
                    </a:lnTo>
                    <a:lnTo>
                      <a:pt x="356" y="378"/>
                    </a:lnTo>
                    <a:lnTo>
                      <a:pt x="367" y="372"/>
                    </a:lnTo>
                    <a:lnTo>
                      <a:pt x="379" y="367"/>
                    </a:lnTo>
                    <a:lnTo>
                      <a:pt x="388" y="361"/>
                    </a:lnTo>
                    <a:lnTo>
                      <a:pt x="427" y="330"/>
                    </a:lnTo>
                    <a:lnTo>
                      <a:pt x="465" y="301"/>
                    </a:lnTo>
                    <a:lnTo>
                      <a:pt x="501" y="272"/>
                    </a:lnTo>
                    <a:lnTo>
                      <a:pt x="536" y="246"/>
                    </a:lnTo>
                    <a:lnTo>
                      <a:pt x="571" y="221"/>
                    </a:lnTo>
                    <a:lnTo>
                      <a:pt x="607" y="196"/>
                    </a:lnTo>
                    <a:lnTo>
                      <a:pt x="642" y="173"/>
                    </a:lnTo>
                    <a:lnTo>
                      <a:pt x="676" y="152"/>
                    </a:lnTo>
                    <a:lnTo>
                      <a:pt x="713" y="132"/>
                    </a:lnTo>
                    <a:lnTo>
                      <a:pt x="749" y="113"/>
                    </a:lnTo>
                    <a:lnTo>
                      <a:pt x="787" y="96"/>
                    </a:lnTo>
                    <a:lnTo>
                      <a:pt x="826" y="80"/>
                    </a:lnTo>
                    <a:lnTo>
                      <a:pt x="847" y="73"/>
                    </a:lnTo>
                    <a:lnTo>
                      <a:pt x="868" y="65"/>
                    </a:lnTo>
                    <a:lnTo>
                      <a:pt x="889" y="57"/>
                    </a:lnTo>
                    <a:lnTo>
                      <a:pt x="910" y="52"/>
                    </a:lnTo>
                    <a:lnTo>
                      <a:pt x="933" y="46"/>
                    </a:lnTo>
                    <a:lnTo>
                      <a:pt x="956" y="40"/>
                    </a:lnTo>
                    <a:lnTo>
                      <a:pt x="979" y="34"/>
                    </a:lnTo>
                    <a:lnTo>
                      <a:pt x="1004" y="29"/>
                    </a:lnTo>
                    <a:lnTo>
                      <a:pt x="1027" y="23"/>
                    </a:lnTo>
                    <a:lnTo>
                      <a:pt x="1052" y="19"/>
                    </a:lnTo>
                    <a:lnTo>
                      <a:pt x="1099" y="11"/>
                    </a:lnTo>
                    <a:lnTo>
                      <a:pt x="1145" y="6"/>
                    </a:lnTo>
                    <a:lnTo>
                      <a:pt x="1168" y="4"/>
                    </a:lnTo>
                    <a:lnTo>
                      <a:pt x="1191" y="2"/>
                    </a:lnTo>
                    <a:lnTo>
                      <a:pt x="1216" y="2"/>
                    </a:lnTo>
                    <a:lnTo>
                      <a:pt x="1241" y="0"/>
                    </a:lnTo>
                    <a:lnTo>
                      <a:pt x="1266" y="0"/>
                    </a:lnTo>
                    <a:lnTo>
                      <a:pt x="1294" y="0"/>
                    </a:lnTo>
                    <a:lnTo>
                      <a:pt x="1321" y="2"/>
                    </a:lnTo>
                    <a:lnTo>
                      <a:pt x="1352" y="2"/>
                    </a:lnTo>
                    <a:lnTo>
                      <a:pt x="1383" y="4"/>
                    </a:lnTo>
                    <a:lnTo>
                      <a:pt x="1400" y="6"/>
                    </a:lnTo>
                    <a:lnTo>
                      <a:pt x="1417" y="6"/>
                    </a:lnTo>
                    <a:lnTo>
                      <a:pt x="1425" y="7"/>
                    </a:lnTo>
                    <a:lnTo>
                      <a:pt x="1434" y="7"/>
                    </a:lnTo>
                    <a:lnTo>
                      <a:pt x="1454" y="9"/>
                    </a:lnTo>
                    <a:lnTo>
                      <a:pt x="1477" y="13"/>
                    </a:lnTo>
                    <a:lnTo>
                      <a:pt x="1500" y="15"/>
                    </a:lnTo>
                    <a:lnTo>
                      <a:pt x="1523" y="19"/>
                    </a:lnTo>
                    <a:lnTo>
                      <a:pt x="1548" y="25"/>
                    </a:lnTo>
                    <a:lnTo>
                      <a:pt x="1575" y="29"/>
                    </a:lnTo>
                    <a:lnTo>
                      <a:pt x="1603" y="34"/>
                    </a:lnTo>
                    <a:lnTo>
                      <a:pt x="1630" y="40"/>
                    </a:lnTo>
                    <a:lnTo>
                      <a:pt x="1659" y="46"/>
                    </a:lnTo>
                    <a:lnTo>
                      <a:pt x="1717" y="59"/>
                    </a:lnTo>
                    <a:lnTo>
                      <a:pt x="1776" y="71"/>
                    </a:lnTo>
                    <a:lnTo>
                      <a:pt x="1805" y="79"/>
                    </a:lnTo>
                    <a:lnTo>
                      <a:pt x="1834" y="84"/>
                    </a:lnTo>
                    <a:lnTo>
                      <a:pt x="1861" y="92"/>
                    </a:lnTo>
                    <a:lnTo>
                      <a:pt x="1889" y="98"/>
                    </a:lnTo>
                    <a:lnTo>
                      <a:pt x="1914" y="105"/>
                    </a:lnTo>
                    <a:lnTo>
                      <a:pt x="1941" y="111"/>
                    </a:lnTo>
                    <a:lnTo>
                      <a:pt x="1964" y="117"/>
                    </a:lnTo>
                    <a:lnTo>
                      <a:pt x="1987" y="123"/>
                    </a:lnTo>
                    <a:lnTo>
                      <a:pt x="2010" y="128"/>
                    </a:lnTo>
                    <a:lnTo>
                      <a:pt x="2030" y="134"/>
                    </a:lnTo>
                    <a:lnTo>
                      <a:pt x="2039" y="136"/>
                    </a:lnTo>
                    <a:lnTo>
                      <a:pt x="2049" y="138"/>
                    </a:lnTo>
                    <a:lnTo>
                      <a:pt x="2057" y="140"/>
                    </a:lnTo>
                    <a:lnTo>
                      <a:pt x="2064" y="142"/>
                    </a:lnTo>
                    <a:lnTo>
                      <a:pt x="2072" y="144"/>
                    </a:lnTo>
                    <a:lnTo>
                      <a:pt x="2078" y="146"/>
                    </a:lnTo>
                    <a:lnTo>
                      <a:pt x="2085" y="148"/>
                    </a:lnTo>
                    <a:lnTo>
                      <a:pt x="2091" y="150"/>
                    </a:lnTo>
                    <a:lnTo>
                      <a:pt x="2095" y="150"/>
                    </a:lnTo>
                    <a:lnTo>
                      <a:pt x="2101" y="152"/>
                    </a:lnTo>
                    <a:lnTo>
                      <a:pt x="2105" y="152"/>
                    </a:lnTo>
                    <a:lnTo>
                      <a:pt x="2106" y="153"/>
                    </a:lnTo>
                    <a:lnTo>
                      <a:pt x="2110" y="153"/>
                    </a:lnTo>
                    <a:lnTo>
                      <a:pt x="2110" y="153"/>
                    </a:lnTo>
                    <a:lnTo>
                      <a:pt x="2112" y="155"/>
                    </a:lnTo>
                    <a:lnTo>
                      <a:pt x="2112" y="155"/>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3" name="Freeform 51"/>
              <p:cNvSpPr/>
              <p:nvPr/>
            </p:nvSpPr>
            <p:spPr bwMode="auto">
              <a:xfrm>
                <a:off x="6271995" y="4169737"/>
                <a:ext cx="33338" cy="30162"/>
              </a:xfrm>
              <a:custGeom>
                <a:avLst/>
                <a:gdLst>
                  <a:gd name="T0" fmla="*/ 0 w 42"/>
                  <a:gd name="T1" fmla="*/ 11 h 36"/>
                  <a:gd name="T2" fmla="*/ 42 w 42"/>
                  <a:gd name="T3" fmla="*/ 0 h 36"/>
                  <a:gd name="T4" fmla="*/ 17 w 42"/>
                  <a:gd name="T5" fmla="*/ 36 h 36"/>
                  <a:gd name="T6" fmla="*/ 15 w 42"/>
                  <a:gd name="T7" fmla="*/ 33 h 36"/>
                  <a:gd name="T8" fmla="*/ 15 w 42"/>
                  <a:gd name="T9" fmla="*/ 29 h 36"/>
                  <a:gd name="T10" fmla="*/ 13 w 42"/>
                  <a:gd name="T11" fmla="*/ 25 h 36"/>
                  <a:gd name="T12" fmla="*/ 11 w 42"/>
                  <a:gd name="T13" fmla="*/ 21 h 36"/>
                  <a:gd name="T14" fmla="*/ 9 w 42"/>
                  <a:gd name="T15" fmla="*/ 17 h 36"/>
                  <a:gd name="T16" fmla="*/ 5 w 42"/>
                  <a:gd name="T17" fmla="*/ 15 h 36"/>
                  <a:gd name="T18" fmla="*/ 3 w 42"/>
                  <a:gd name="T19" fmla="*/ 13 h 36"/>
                  <a:gd name="T20" fmla="*/ 0 w 42"/>
                  <a:gd name="T21" fmla="*/ 11 h 36"/>
                  <a:gd name="T22" fmla="*/ 0 w 42"/>
                  <a:gd name="T23"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6" extrusionOk="0">
                    <a:moveTo>
                      <a:pt x="0" y="11"/>
                    </a:moveTo>
                    <a:lnTo>
                      <a:pt x="42" y="0"/>
                    </a:lnTo>
                    <a:lnTo>
                      <a:pt x="17" y="36"/>
                    </a:lnTo>
                    <a:lnTo>
                      <a:pt x="15" y="33"/>
                    </a:lnTo>
                    <a:lnTo>
                      <a:pt x="15" y="29"/>
                    </a:lnTo>
                    <a:lnTo>
                      <a:pt x="13" y="25"/>
                    </a:lnTo>
                    <a:lnTo>
                      <a:pt x="11" y="21"/>
                    </a:lnTo>
                    <a:lnTo>
                      <a:pt x="9" y="17"/>
                    </a:lnTo>
                    <a:lnTo>
                      <a:pt x="5" y="15"/>
                    </a:lnTo>
                    <a:lnTo>
                      <a:pt x="3" y="13"/>
                    </a:lnTo>
                    <a:lnTo>
                      <a:pt x="0" y="11"/>
                    </a:lnTo>
                    <a:lnTo>
                      <a:pt x="0" y="1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4" name="Freeform 52"/>
              <p:cNvSpPr/>
              <p:nvPr/>
            </p:nvSpPr>
            <p:spPr bwMode="auto">
              <a:xfrm>
                <a:off x="6759358" y="3903037"/>
                <a:ext cx="34925" cy="23813"/>
              </a:xfrm>
              <a:custGeom>
                <a:avLst/>
                <a:gdLst>
                  <a:gd name="T0" fmla="*/ 0 w 44"/>
                  <a:gd name="T1" fmla="*/ 0 h 29"/>
                  <a:gd name="T2" fmla="*/ 44 w 44"/>
                  <a:gd name="T3" fmla="*/ 6 h 29"/>
                  <a:gd name="T4" fmla="*/ 6 w 44"/>
                  <a:gd name="T5" fmla="*/ 29 h 29"/>
                  <a:gd name="T6" fmla="*/ 8 w 44"/>
                  <a:gd name="T7" fmla="*/ 25 h 29"/>
                  <a:gd name="T8" fmla="*/ 8 w 44"/>
                  <a:gd name="T9" fmla="*/ 21 h 29"/>
                  <a:gd name="T10" fmla="*/ 8 w 44"/>
                  <a:gd name="T11" fmla="*/ 17 h 29"/>
                  <a:gd name="T12" fmla="*/ 8 w 44"/>
                  <a:gd name="T13" fmla="*/ 13 h 29"/>
                  <a:gd name="T14" fmla="*/ 8 w 44"/>
                  <a:gd name="T15" fmla="*/ 10 h 29"/>
                  <a:gd name="T16" fmla="*/ 6 w 44"/>
                  <a:gd name="T17" fmla="*/ 6 h 29"/>
                  <a:gd name="T18" fmla="*/ 2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6"/>
                    </a:lnTo>
                    <a:lnTo>
                      <a:pt x="6" y="29"/>
                    </a:lnTo>
                    <a:lnTo>
                      <a:pt x="8" y="25"/>
                    </a:lnTo>
                    <a:lnTo>
                      <a:pt x="8" y="21"/>
                    </a:lnTo>
                    <a:lnTo>
                      <a:pt x="8" y="17"/>
                    </a:lnTo>
                    <a:lnTo>
                      <a:pt x="8" y="13"/>
                    </a:lnTo>
                    <a:lnTo>
                      <a:pt x="8" y="10"/>
                    </a:lnTo>
                    <a:lnTo>
                      <a:pt x="6"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5" name="Freeform 53"/>
              <p:cNvSpPr/>
              <p:nvPr/>
            </p:nvSpPr>
            <p:spPr bwMode="auto">
              <a:xfrm>
                <a:off x="7087970" y="3877637"/>
                <a:ext cx="33338" cy="25400"/>
              </a:xfrm>
              <a:custGeom>
                <a:avLst/>
                <a:gdLst>
                  <a:gd name="T0" fmla="*/ 2 w 42"/>
                  <a:gd name="T1" fmla="*/ 0 h 31"/>
                  <a:gd name="T2" fmla="*/ 42 w 42"/>
                  <a:gd name="T3" fmla="*/ 19 h 31"/>
                  <a:gd name="T4" fmla="*/ 0 w 42"/>
                  <a:gd name="T5" fmla="*/ 31 h 31"/>
                  <a:gd name="T6" fmla="*/ 2 w 42"/>
                  <a:gd name="T7" fmla="*/ 27 h 31"/>
                  <a:gd name="T8" fmla="*/ 3 w 42"/>
                  <a:gd name="T9" fmla="*/ 23 h 31"/>
                  <a:gd name="T10" fmla="*/ 5 w 42"/>
                  <a:gd name="T11" fmla="*/ 19 h 31"/>
                  <a:gd name="T12" fmla="*/ 5 w 42"/>
                  <a:gd name="T13" fmla="*/ 16 h 31"/>
                  <a:gd name="T14" fmla="*/ 5 w 42"/>
                  <a:gd name="T15" fmla="*/ 12 h 31"/>
                  <a:gd name="T16" fmla="*/ 5 w 42"/>
                  <a:gd name="T17" fmla="*/ 8 h 31"/>
                  <a:gd name="T18" fmla="*/ 3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3" y="23"/>
                    </a:lnTo>
                    <a:lnTo>
                      <a:pt x="5" y="19"/>
                    </a:lnTo>
                    <a:lnTo>
                      <a:pt x="5" y="16"/>
                    </a:lnTo>
                    <a:lnTo>
                      <a:pt x="5" y="12"/>
                    </a:lnTo>
                    <a:lnTo>
                      <a:pt x="5" y="8"/>
                    </a:lnTo>
                    <a:lnTo>
                      <a:pt x="3"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6" name="Freeform 54"/>
              <p:cNvSpPr/>
              <p:nvPr/>
            </p:nvSpPr>
            <p:spPr bwMode="auto">
              <a:xfrm>
                <a:off x="7638833" y="3991937"/>
                <a:ext cx="36513" cy="23813"/>
              </a:xfrm>
              <a:custGeom>
                <a:avLst/>
                <a:gdLst>
                  <a:gd name="T0" fmla="*/ 7 w 46"/>
                  <a:gd name="T1" fmla="*/ 0 h 29"/>
                  <a:gd name="T2" fmla="*/ 46 w 46"/>
                  <a:gd name="T3" fmla="*/ 25 h 29"/>
                  <a:gd name="T4" fmla="*/ 0 w 46"/>
                  <a:gd name="T5" fmla="*/ 29 h 29"/>
                  <a:gd name="T6" fmla="*/ 4 w 46"/>
                  <a:gd name="T7" fmla="*/ 27 h 29"/>
                  <a:gd name="T8" fmla="*/ 5 w 46"/>
                  <a:gd name="T9" fmla="*/ 23 h 29"/>
                  <a:gd name="T10" fmla="*/ 7 w 46"/>
                  <a:gd name="T11" fmla="*/ 20 h 29"/>
                  <a:gd name="T12" fmla="*/ 9 w 46"/>
                  <a:gd name="T13" fmla="*/ 16 h 29"/>
                  <a:gd name="T14" fmla="*/ 9 w 46"/>
                  <a:gd name="T15" fmla="*/ 12 h 29"/>
                  <a:gd name="T16" fmla="*/ 9 w 46"/>
                  <a:gd name="T17" fmla="*/ 8 h 29"/>
                  <a:gd name="T18" fmla="*/ 9 w 46"/>
                  <a:gd name="T19" fmla="*/ 4 h 29"/>
                  <a:gd name="T20" fmla="*/ 7 w 46"/>
                  <a:gd name="T21" fmla="*/ 0 h 29"/>
                  <a:gd name="T22" fmla="*/ 7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7" y="0"/>
                    </a:moveTo>
                    <a:lnTo>
                      <a:pt x="46" y="25"/>
                    </a:lnTo>
                    <a:lnTo>
                      <a:pt x="0" y="29"/>
                    </a:lnTo>
                    <a:lnTo>
                      <a:pt x="4" y="27"/>
                    </a:lnTo>
                    <a:lnTo>
                      <a:pt x="5" y="23"/>
                    </a:lnTo>
                    <a:lnTo>
                      <a:pt x="7" y="20"/>
                    </a:lnTo>
                    <a:lnTo>
                      <a:pt x="9" y="16"/>
                    </a:lnTo>
                    <a:lnTo>
                      <a:pt x="9" y="12"/>
                    </a:lnTo>
                    <a:lnTo>
                      <a:pt x="9" y="8"/>
                    </a:lnTo>
                    <a:lnTo>
                      <a:pt x="9" y="4"/>
                    </a:lnTo>
                    <a:lnTo>
                      <a:pt x="7" y="0"/>
                    </a:lnTo>
                    <a:lnTo>
                      <a:pt x="7"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7" name="Freeform 55"/>
              <p:cNvSpPr/>
              <p:nvPr/>
            </p:nvSpPr>
            <p:spPr bwMode="auto">
              <a:xfrm>
                <a:off x="5989420" y="3847474"/>
                <a:ext cx="1670050" cy="276225"/>
              </a:xfrm>
              <a:custGeom>
                <a:avLst/>
                <a:gdLst>
                  <a:gd name="T0" fmla="*/ 0 w 2105"/>
                  <a:gd name="T1" fmla="*/ 347 h 347"/>
                  <a:gd name="T2" fmla="*/ 2 w 2105"/>
                  <a:gd name="T3" fmla="*/ 346 h 347"/>
                  <a:gd name="T4" fmla="*/ 8 w 2105"/>
                  <a:gd name="T5" fmla="*/ 344 h 347"/>
                  <a:gd name="T6" fmla="*/ 16 w 2105"/>
                  <a:gd name="T7" fmla="*/ 342 h 347"/>
                  <a:gd name="T8" fmla="*/ 23 w 2105"/>
                  <a:gd name="T9" fmla="*/ 338 h 347"/>
                  <a:gd name="T10" fmla="*/ 35 w 2105"/>
                  <a:gd name="T11" fmla="*/ 334 h 347"/>
                  <a:gd name="T12" fmla="*/ 56 w 2105"/>
                  <a:gd name="T13" fmla="*/ 326 h 347"/>
                  <a:gd name="T14" fmla="*/ 89 w 2105"/>
                  <a:gd name="T15" fmla="*/ 315 h 347"/>
                  <a:gd name="T16" fmla="*/ 127 w 2105"/>
                  <a:gd name="T17" fmla="*/ 301 h 347"/>
                  <a:gd name="T18" fmla="*/ 169 w 2105"/>
                  <a:gd name="T19" fmla="*/ 284 h 347"/>
                  <a:gd name="T20" fmla="*/ 215 w 2105"/>
                  <a:gd name="T21" fmla="*/ 269 h 347"/>
                  <a:gd name="T22" fmla="*/ 290 w 2105"/>
                  <a:gd name="T23" fmla="*/ 242 h 347"/>
                  <a:gd name="T24" fmla="*/ 390 w 2105"/>
                  <a:gd name="T25" fmla="*/ 205 h 347"/>
                  <a:gd name="T26" fmla="*/ 440 w 2105"/>
                  <a:gd name="T27" fmla="*/ 188 h 347"/>
                  <a:gd name="T28" fmla="*/ 486 w 2105"/>
                  <a:gd name="T29" fmla="*/ 173 h 347"/>
                  <a:gd name="T30" fmla="*/ 530 w 2105"/>
                  <a:gd name="T31" fmla="*/ 157 h 347"/>
                  <a:gd name="T32" fmla="*/ 569 w 2105"/>
                  <a:gd name="T33" fmla="*/ 144 h 347"/>
                  <a:gd name="T34" fmla="*/ 601 w 2105"/>
                  <a:gd name="T35" fmla="*/ 132 h 347"/>
                  <a:gd name="T36" fmla="*/ 661 w 2105"/>
                  <a:gd name="T37" fmla="*/ 113 h 347"/>
                  <a:gd name="T38" fmla="*/ 715 w 2105"/>
                  <a:gd name="T39" fmla="*/ 96 h 347"/>
                  <a:gd name="T40" fmla="*/ 765 w 2105"/>
                  <a:gd name="T41" fmla="*/ 79 h 347"/>
                  <a:gd name="T42" fmla="*/ 811 w 2105"/>
                  <a:gd name="T43" fmla="*/ 63 h 347"/>
                  <a:gd name="T44" fmla="*/ 901 w 2105"/>
                  <a:gd name="T45" fmla="*/ 36 h 347"/>
                  <a:gd name="T46" fmla="*/ 970 w 2105"/>
                  <a:gd name="T47" fmla="*/ 21 h 347"/>
                  <a:gd name="T48" fmla="*/ 1016 w 2105"/>
                  <a:gd name="T49" fmla="*/ 13 h 347"/>
                  <a:gd name="T50" fmla="*/ 1064 w 2105"/>
                  <a:gd name="T51" fmla="*/ 8 h 347"/>
                  <a:gd name="T52" fmla="*/ 1133 w 2105"/>
                  <a:gd name="T53" fmla="*/ 2 h 347"/>
                  <a:gd name="T54" fmla="*/ 1225 w 2105"/>
                  <a:gd name="T55" fmla="*/ 0 h 347"/>
                  <a:gd name="T56" fmla="*/ 1316 w 2105"/>
                  <a:gd name="T57" fmla="*/ 0 h 347"/>
                  <a:gd name="T58" fmla="*/ 1406 w 2105"/>
                  <a:gd name="T59" fmla="*/ 4 h 347"/>
                  <a:gd name="T60" fmla="*/ 1492 w 2105"/>
                  <a:gd name="T61" fmla="*/ 8 h 347"/>
                  <a:gd name="T62" fmla="*/ 1579 w 2105"/>
                  <a:gd name="T63" fmla="*/ 15 h 347"/>
                  <a:gd name="T64" fmla="*/ 1667 w 2105"/>
                  <a:gd name="T65" fmla="*/ 25 h 347"/>
                  <a:gd name="T66" fmla="*/ 1724 w 2105"/>
                  <a:gd name="T67" fmla="*/ 33 h 347"/>
                  <a:gd name="T68" fmla="*/ 1751 w 2105"/>
                  <a:gd name="T69" fmla="*/ 36 h 347"/>
                  <a:gd name="T70" fmla="*/ 1780 w 2105"/>
                  <a:gd name="T71" fmla="*/ 42 h 347"/>
                  <a:gd name="T72" fmla="*/ 1826 w 2105"/>
                  <a:gd name="T73" fmla="*/ 52 h 347"/>
                  <a:gd name="T74" fmla="*/ 1891 w 2105"/>
                  <a:gd name="T75" fmla="*/ 67 h 347"/>
                  <a:gd name="T76" fmla="*/ 1957 w 2105"/>
                  <a:gd name="T77" fmla="*/ 82 h 347"/>
                  <a:gd name="T78" fmla="*/ 1986 w 2105"/>
                  <a:gd name="T79" fmla="*/ 90 h 347"/>
                  <a:gd name="T80" fmla="*/ 2014 w 2105"/>
                  <a:gd name="T81" fmla="*/ 98 h 347"/>
                  <a:gd name="T82" fmla="*/ 2039 w 2105"/>
                  <a:gd name="T83" fmla="*/ 104 h 347"/>
                  <a:gd name="T84" fmla="*/ 2062 w 2105"/>
                  <a:gd name="T85" fmla="*/ 111 h 347"/>
                  <a:gd name="T86" fmla="*/ 2080 w 2105"/>
                  <a:gd name="T87" fmla="*/ 115 h 347"/>
                  <a:gd name="T88" fmla="*/ 2093 w 2105"/>
                  <a:gd name="T89" fmla="*/ 119 h 347"/>
                  <a:gd name="T90" fmla="*/ 2103 w 2105"/>
                  <a:gd name="T91" fmla="*/ 121 h 347"/>
                  <a:gd name="T92" fmla="*/ 2105 w 2105"/>
                  <a:gd name="T93" fmla="*/ 1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05" h="347" extrusionOk="0">
                    <a:moveTo>
                      <a:pt x="0" y="347"/>
                    </a:moveTo>
                    <a:lnTo>
                      <a:pt x="0" y="347"/>
                    </a:lnTo>
                    <a:lnTo>
                      <a:pt x="0" y="346"/>
                    </a:lnTo>
                    <a:lnTo>
                      <a:pt x="2" y="346"/>
                    </a:lnTo>
                    <a:lnTo>
                      <a:pt x="4" y="346"/>
                    </a:lnTo>
                    <a:lnTo>
                      <a:pt x="8" y="344"/>
                    </a:lnTo>
                    <a:lnTo>
                      <a:pt x="12" y="344"/>
                    </a:lnTo>
                    <a:lnTo>
                      <a:pt x="16" y="342"/>
                    </a:lnTo>
                    <a:lnTo>
                      <a:pt x="20" y="340"/>
                    </a:lnTo>
                    <a:lnTo>
                      <a:pt x="23" y="338"/>
                    </a:lnTo>
                    <a:lnTo>
                      <a:pt x="29" y="336"/>
                    </a:lnTo>
                    <a:lnTo>
                      <a:pt x="35" y="334"/>
                    </a:lnTo>
                    <a:lnTo>
                      <a:pt x="43" y="332"/>
                    </a:lnTo>
                    <a:lnTo>
                      <a:pt x="56" y="326"/>
                    </a:lnTo>
                    <a:lnTo>
                      <a:pt x="71" y="321"/>
                    </a:lnTo>
                    <a:lnTo>
                      <a:pt x="89" y="315"/>
                    </a:lnTo>
                    <a:lnTo>
                      <a:pt x="108" y="307"/>
                    </a:lnTo>
                    <a:lnTo>
                      <a:pt x="127" y="301"/>
                    </a:lnTo>
                    <a:lnTo>
                      <a:pt x="148" y="294"/>
                    </a:lnTo>
                    <a:lnTo>
                      <a:pt x="169" y="284"/>
                    </a:lnTo>
                    <a:lnTo>
                      <a:pt x="192" y="276"/>
                    </a:lnTo>
                    <a:lnTo>
                      <a:pt x="215" y="269"/>
                    </a:lnTo>
                    <a:lnTo>
                      <a:pt x="240" y="259"/>
                    </a:lnTo>
                    <a:lnTo>
                      <a:pt x="290" y="242"/>
                    </a:lnTo>
                    <a:lnTo>
                      <a:pt x="340" y="223"/>
                    </a:lnTo>
                    <a:lnTo>
                      <a:pt x="390" y="205"/>
                    </a:lnTo>
                    <a:lnTo>
                      <a:pt x="415" y="198"/>
                    </a:lnTo>
                    <a:lnTo>
                      <a:pt x="440" y="188"/>
                    </a:lnTo>
                    <a:lnTo>
                      <a:pt x="463" y="180"/>
                    </a:lnTo>
                    <a:lnTo>
                      <a:pt x="486" y="173"/>
                    </a:lnTo>
                    <a:lnTo>
                      <a:pt x="509" y="165"/>
                    </a:lnTo>
                    <a:lnTo>
                      <a:pt x="530" y="157"/>
                    </a:lnTo>
                    <a:lnTo>
                      <a:pt x="550" y="150"/>
                    </a:lnTo>
                    <a:lnTo>
                      <a:pt x="569" y="144"/>
                    </a:lnTo>
                    <a:lnTo>
                      <a:pt x="586" y="138"/>
                    </a:lnTo>
                    <a:lnTo>
                      <a:pt x="601" y="132"/>
                    </a:lnTo>
                    <a:lnTo>
                      <a:pt x="632" y="123"/>
                    </a:lnTo>
                    <a:lnTo>
                      <a:pt x="661" y="113"/>
                    </a:lnTo>
                    <a:lnTo>
                      <a:pt x="688" y="106"/>
                    </a:lnTo>
                    <a:lnTo>
                      <a:pt x="715" y="96"/>
                    </a:lnTo>
                    <a:lnTo>
                      <a:pt x="740" y="88"/>
                    </a:lnTo>
                    <a:lnTo>
                      <a:pt x="765" y="79"/>
                    </a:lnTo>
                    <a:lnTo>
                      <a:pt x="788" y="71"/>
                    </a:lnTo>
                    <a:lnTo>
                      <a:pt x="811" y="63"/>
                    </a:lnTo>
                    <a:lnTo>
                      <a:pt x="857" y="50"/>
                    </a:lnTo>
                    <a:lnTo>
                      <a:pt x="901" y="36"/>
                    </a:lnTo>
                    <a:lnTo>
                      <a:pt x="947" y="27"/>
                    </a:lnTo>
                    <a:lnTo>
                      <a:pt x="970" y="21"/>
                    </a:lnTo>
                    <a:lnTo>
                      <a:pt x="993" y="17"/>
                    </a:lnTo>
                    <a:lnTo>
                      <a:pt x="1016" y="13"/>
                    </a:lnTo>
                    <a:lnTo>
                      <a:pt x="1041" y="11"/>
                    </a:lnTo>
                    <a:lnTo>
                      <a:pt x="1064" y="8"/>
                    </a:lnTo>
                    <a:lnTo>
                      <a:pt x="1087" y="6"/>
                    </a:lnTo>
                    <a:lnTo>
                      <a:pt x="1133" y="2"/>
                    </a:lnTo>
                    <a:lnTo>
                      <a:pt x="1179" y="0"/>
                    </a:lnTo>
                    <a:lnTo>
                      <a:pt x="1225" y="0"/>
                    </a:lnTo>
                    <a:lnTo>
                      <a:pt x="1271" y="0"/>
                    </a:lnTo>
                    <a:lnTo>
                      <a:pt x="1316" y="0"/>
                    </a:lnTo>
                    <a:lnTo>
                      <a:pt x="1362" y="2"/>
                    </a:lnTo>
                    <a:lnTo>
                      <a:pt x="1406" y="4"/>
                    </a:lnTo>
                    <a:lnTo>
                      <a:pt x="1450" y="6"/>
                    </a:lnTo>
                    <a:lnTo>
                      <a:pt x="1492" y="8"/>
                    </a:lnTo>
                    <a:lnTo>
                      <a:pt x="1536" y="11"/>
                    </a:lnTo>
                    <a:lnTo>
                      <a:pt x="1579" y="15"/>
                    </a:lnTo>
                    <a:lnTo>
                      <a:pt x="1623" y="19"/>
                    </a:lnTo>
                    <a:lnTo>
                      <a:pt x="1667" y="25"/>
                    </a:lnTo>
                    <a:lnTo>
                      <a:pt x="1713" y="31"/>
                    </a:lnTo>
                    <a:lnTo>
                      <a:pt x="1724" y="33"/>
                    </a:lnTo>
                    <a:lnTo>
                      <a:pt x="1738" y="34"/>
                    </a:lnTo>
                    <a:lnTo>
                      <a:pt x="1751" y="36"/>
                    </a:lnTo>
                    <a:lnTo>
                      <a:pt x="1765" y="38"/>
                    </a:lnTo>
                    <a:lnTo>
                      <a:pt x="1780" y="42"/>
                    </a:lnTo>
                    <a:lnTo>
                      <a:pt x="1795" y="46"/>
                    </a:lnTo>
                    <a:lnTo>
                      <a:pt x="1826" y="52"/>
                    </a:lnTo>
                    <a:lnTo>
                      <a:pt x="1859" y="59"/>
                    </a:lnTo>
                    <a:lnTo>
                      <a:pt x="1891" y="67"/>
                    </a:lnTo>
                    <a:lnTo>
                      <a:pt x="1924" y="75"/>
                    </a:lnTo>
                    <a:lnTo>
                      <a:pt x="1957" y="82"/>
                    </a:lnTo>
                    <a:lnTo>
                      <a:pt x="1972" y="86"/>
                    </a:lnTo>
                    <a:lnTo>
                      <a:pt x="1986" y="90"/>
                    </a:lnTo>
                    <a:lnTo>
                      <a:pt x="2001" y="94"/>
                    </a:lnTo>
                    <a:lnTo>
                      <a:pt x="2014" y="98"/>
                    </a:lnTo>
                    <a:lnTo>
                      <a:pt x="2028" y="102"/>
                    </a:lnTo>
                    <a:lnTo>
                      <a:pt x="2039" y="104"/>
                    </a:lnTo>
                    <a:lnTo>
                      <a:pt x="2051" y="107"/>
                    </a:lnTo>
                    <a:lnTo>
                      <a:pt x="2062" y="111"/>
                    </a:lnTo>
                    <a:lnTo>
                      <a:pt x="2072" y="113"/>
                    </a:lnTo>
                    <a:lnTo>
                      <a:pt x="2080" y="115"/>
                    </a:lnTo>
                    <a:lnTo>
                      <a:pt x="2087" y="117"/>
                    </a:lnTo>
                    <a:lnTo>
                      <a:pt x="2093" y="119"/>
                    </a:lnTo>
                    <a:lnTo>
                      <a:pt x="2099" y="121"/>
                    </a:lnTo>
                    <a:lnTo>
                      <a:pt x="2103" y="121"/>
                    </a:lnTo>
                    <a:lnTo>
                      <a:pt x="2105" y="123"/>
                    </a:lnTo>
                    <a:lnTo>
                      <a:pt x="2105" y="12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8" name="Freeform 56"/>
              <p:cNvSpPr/>
              <p:nvPr/>
            </p:nvSpPr>
            <p:spPr bwMode="auto">
              <a:xfrm>
                <a:off x="6437095" y="3949074"/>
                <a:ext cx="36513" cy="23813"/>
              </a:xfrm>
              <a:custGeom>
                <a:avLst/>
                <a:gdLst>
                  <a:gd name="T0" fmla="*/ 0 w 46"/>
                  <a:gd name="T1" fmla="*/ 0 h 28"/>
                  <a:gd name="T2" fmla="*/ 46 w 46"/>
                  <a:gd name="T3" fmla="*/ 1 h 28"/>
                  <a:gd name="T4" fmla="*/ 9 w 46"/>
                  <a:gd name="T5" fmla="*/ 28 h 28"/>
                  <a:gd name="T6" fmla="*/ 11 w 46"/>
                  <a:gd name="T7" fmla="*/ 25 h 28"/>
                  <a:gd name="T8" fmla="*/ 11 w 46"/>
                  <a:gd name="T9" fmla="*/ 21 h 28"/>
                  <a:gd name="T10" fmla="*/ 11 w 46"/>
                  <a:gd name="T11" fmla="*/ 17 h 28"/>
                  <a:gd name="T12" fmla="*/ 9 w 46"/>
                  <a:gd name="T13" fmla="*/ 13 h 28"/>
                  <a:gd name="T14" fmla="*/ 9 w 46"/>
                  <a:gd name="T15" fmla="*/ 9 h 28"/>
                  <a:gd name="T16" fmla="*/ 8 w 46"/>
                  <a:gd name="T17" fmla="*/ 5 h 28"/>
                  <a:gd name="T18" fmla="*/ 4 w 46"/>
                  <a:gd name="T19" fmla="*/ 1 h 28"/>
                  <a:gd name="T20" fmla="*/ 0 w 46"/>
                  <a:gd name="T21" fmla="*/ 0 h 28"/>
                  <a:gd name="T22" fmla="*/ 0 w 4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8" extrusionOk="0">
                    <a:moveTo>
                      <a:pt x="0" y="0"/>
                    </a:moveTo>
                    <a:lnTo>
                      <a:pt x="46" y="1"/>
                    </a:lnTo>
                    <a:lnTo>
                      <a:pt x="9" y="28"/>
                    </a:lnTo>
                    <a:lnTo>
                      <a:pt x="11" y="25"/>
                    </a:lnTo>
                    <a:lnTo>
                      <a:pt x="11" y="21"/>
                    </a:lnTo>
                    <a:lnTo>
                      <a:pt x="11" y="17"/>
                    </a:lnTo>
                    <a:lnTo>
                      <a:pt x="9" y="13"/>
                    </a:lnTo>
                    <a:lnTo>
                      <a:pt x="9" y="9"/>
                    </a:lnTo>
                    <a:lnTo>
                      <a:pt x="8" y="5"/>
                    </a:lnTo>
                    <a:lnTo>
                      <a:pt x="4" y="1"/>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9" name="Freeform 57"/>
              <p:cNvSpPr/>
              <p:nvPr/>
            </p:nvSpPr>
            <p:spPr bwMode="auto">
              <a:xfrm>
                <a:off x="6748245" y="3853824"/>
                <a:ext cx="34925" cy="23813"/>
              </a:xfrm>
              <a:custGeom>
                <a:avLst/>
                <a:gdLst>
                  <a:gd name="T0" fmla="*/ 0 w 44"/>
                  <a:gd name="T1" fmla="*/ 0 h 30"/>
                  <a:gd name="T2" fmla="*/ 44 w 44"/>
                  <a:gd name="T3" fmla="*/ 7 h 30"/>
                  <a:gd name="T4" fmla="*/ 5 w 44"/>
                  <a:gd name="T5" fmla="*/ 30 h 30"/>
                  <a:gd name="T6" fmla="*/ 7 w 44"/>
                  <a:gd name="T7" fmla="*/ 26 h 30"/>
                  <a:gd name="T8" fmla="*/ 7 w 44"/>
                  <a:gd name="T9" fmla="*/ 23 h 30"/>
                  <a:gd name="T10" fmla="*/ 9 w 44"/>
                  <a:gd name="T11" fmla="*/ 19 h 30"/>
                  <a:gd name="T12" fmla="*/ 7 w 44"/>
                  <a:gd name="T13" fmla="*/ 15 h 30"/>
                  <a:gd name="T14" fmla="*/ 7 w 44"/>
                  <a:gd name="T15" fmla="*/ 11 h 30"/>
                  <a:gd name="T16" fmla="*/ 5 w 44"/>
                  <a:gd name="T17" fmla="*/ 7 h 30"/>
                  <a:gd name="T18" fmla="*/ 3 w 44"/>
                  <a:gd name="T19" fmla="*/ 3 h 30"/>
                  <a:gd name="T20" fmla="*/ 0 w 44"/>
                  <a:gd name="T21" fmla="*/ 0 h 30"/>
                  <a:gd name="T22" fmla="*/ 0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0" y="0"/>
                    </a:moveTo>
                    <a:lnTo>
                      <a:pt x="44" y="7"/>
                    </a:lnTo>
                    <a:lnTo>
                      <a:pt x="5" y="30"/>
                    </a:lnTo>
                    <a:lnTo>
                      <a:pt x="7" y="26"/>
                    </a:lnTo>
                    <a:lnTo>
                      <a:pt x="7" y="23"/>
                    </a:lnTo>
                    <a:lnTo>
                      <a:pt x="9" y="19"/>
                    </a:lnTo>
                    <a:lnTo>
                      <a:pt x="7" y="15"/>
                    </a:lnTo>
                    <a:lnTo>
                      <a:pt x="7" y="11"/>
                    </a:lnTo>
                    <a:lnTo>
                      <a:pt x="5" y="7"/>
                    </a:lnTo>
                    <a:lnTo>
                      <a:pt x="3"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0" name="Freeform 58"/>
              <p:cNvSpPr/>
              <p:nvPr/>
            </p:nvSpPr>
            <p:spPr bwMode="auto">
              <a:xfrm>
                <a:off x="7043520" y="3836362"/>
                <a:ext cx="33338" cy="25400"/>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20 h 31"/>
                  <a:gd name="T12" fmla="*/ 6 w 42"/>
                  <a:gd name="T13" fmla="*/ 16 h 31"/>
                  <a:gd name="T14" fmla="*/ 6 w 42"/>
                  <a:gd name="T15" fmla="*/ 12 h 31"/>
                  <a:gd name="T16" fmla="*/ 4 w 42"/>
                  <a:gd name="T17" fmla="*/ 6 h 31"/>
                  <a:gd name="T18" fmla="*/ 2 w 42"/>
                  <a:gd name="T19" fmla="*/ 2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20"/>
                    </a:lnTo>
                    <a:lnTo>
                      <a:pt x="6" y="16"/>
                    </a:lnTo>
                    <a:lnTo>
                      <a:pt x="6" y="12"/>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1" name="Freeform 59"/>
              <p:cNvSpPr/>
              <p:nvPr/>
            </p:nvSpPr>
            <p:spPr bwMode="auto">
              <a:xfrm>
                <a:off x="7321333" y="3856999"/>
                <a:ext cx="33338" cy="23813"/>
              </a:xfrm>
              <a:custGeom>
                <a:avLst/>
                <a:gdLst>
                  <a:gd name="T0" fmla="*/ 4 w 43"/>
                  <a:gd name="T1" fmla="*/ 0 h 31"/>
                  <a:gd name="T2" fmla="*/ 43 w 43"/>
                  <a:gd name="T3" fmla="*/ 20 h 31"/>
                  <a:gd name="T4" fmla="*/ 0 w 43"/>
                  <a:gd name="T5" fmla="*/ 31 h 31"/>
                  <a:gd name="T6" fmla="*/ 2 w 43"/>
                  <a:gd name="T7" fmla="*/ 27 h 31"/>
                  <a:gd name="T8" fmla="*/ 4 w 43"/>
                  <a:gd name="T9" fmla="*/ 23 h 31"/>
                  <a:gd name="T10" fmla="*/ 6 w 43"/>
                  <a:gd name="T11" fmla="*/ 20 h 31"/>
                  <a:gd name="T12" fmla="*/ 6 w 43"/>
                  <a:gd name="T13" fmla="*/ 16 h 31"/>
                  <a:gd name="T14" fmla="*/ 8 w 43"/>
                  <a:gd name="T15" fmla="*/ 12 h 31"/>
                  <a:gd name="T16" fmla="*/ 6 w 43"/>
                  <a:gd name="T17" fmla="*/ 8 h 31"/>
                  <a:gd name="T18" fmla="*/ 6 w 43"/>
                  <a:gd name="T19" fmla="*/ 4 h 31"/>
                  <a:gd name="T20" fmla="*/ 4 w 43"/>
                  <a:gd name="T21" fmla="*/ 0 h 31"/>
                  <a:gd name="T22" fmla="*/ 4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4" y="0"/>
                    </a:moveTo>
                    <a:lnTo>
                      <a:pt x="43" y="20"/>
                    </a:lnTo>
                    <a:lnTo>
                      <a:pt x="0" y="31"/>
                    </a:lnTo>
                    <a:lnTo>
                      <a:pt x="2" y="27"/>
                    </a:lnTo>
                    <a:lnTo>
                      <a:pt x="4" y="23"/>
                    </a:lnTo>
                    <a:lnTo>
                      <a:pt x="6" y="20"/>
                    </a:lnTo>
                    <a:lnTo>
                      <a:pt x="6" y="16"/>
                    </a:lnTo>
                    <a:lnTo>
                      <a:pt x="8" y="12"/>
                    </a:lnTo>
                    <a:lnTo>
                      <a:pt x="6" y="8"/>
                    </a:lnTo>
                    <a:lnTo>
                      <a:pt x="6" y="4"/>
                    </a:lnTo>
                    <a:lnTo>
                      <a:pt x="4" y="0"/>
                    </a:lnTo>
                    <a:lnTo>
                      <a:pt x="4"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2" name="Freeform 60"/>
              <p:cNvSpPr/>
              <p:nvPr/>
            </p:nvSpPr>
            <p:spPr bwMode="auto">
              <a:xfrm>
                <a:off x="7630895" y="3925262"/>
                <a:ext cx="36513" cy="23813"/>
              </a:xfrm>
              <a:custGeom>
                <a:avLst/>
                <a:gdLst>
                  <a:gd name="T0" fmla="*/ 10 w 46"/>
                  <a:gd name="T1" fmla="*/ 0 h 31"/>
                  <a:gd name="T2" fmla="*/ 46 w 46"/>
                  <a:gd name="T3" fmla="*/ 27 h 31"/>
                  <a:gd name="T4" fmla="*/ 0 w 46"/>
                  <a:gd name="T5" fmla="*/ 31 h 31"/>
                  <a:gd name="T6" fmla="*/ 4 w 46"/>
                  <a:gd name="T7" fmla="*/ 27 h 31"/>
                  <a:gd name="T8" fmla="*/ 6 w 46"/>
                  <a:gd name="T9" fmla="*/ 25 h 31"/>
                  <a:gd name="T10" fmla="*/ 8 w 46"/>
                  <a:gd name="T11" fmla="*/ 21 h 31"/>
                  <a:gd name="T12" fmla="*/ 10 w 46"/>
                  <a:gd name="T13" fmla="*/ 17 h 31"/>
                  <a:gd name="T14" fmla="*/ 12 w 46"/>
                  <a:gd name="T15" fmla="*/ 13 h 31"/>
                  <a:gd name="T16" fmla="*/ 12 w 46"/>
                  <a:gd name="T17" fmla="*/ 9 h 31"/>
                  <a:gd name="T18" fmla="*/ 10 w 46"/>
                  <a:gd name="T19" fmla="*/ 4 h 31"/>
                  <a:gd name="T20" fmla="*/ 10 w 46"/>
                  <a:gd name="T21" fmla="*/ 0 h 31"/>
                  <a:gd name="T22" fmla="*/ 10 w 4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31" extrusionOk="0">
                    <a:moveTo>
                      <a:pt x="10" y="0"/>
                    </a:moveTo>
                    <a:lnTo>
                      <a:pt x="46" y="27"/>
                    </a:lnTo>
                    <a:lnTo>
                      <a:pt x="0" y="31"/>
                    </a:lnTo>
                    <a:lnTo>
                      <a:pt x="4" y="27"/>
                    </a:lnTo>
                    <a:lnTo>
                      <a:pt x="6" y="25"/>
                    </a:lnTo>
                    <a:lnTo>
                      <a:pt x="8" y="21"/>
                    </a:lnTo>
                    <a:lnTo>
                      <a:pt x="10" y="17"/>
                    </a:lnTo>
                    <a:lnTo>
                      <a:pt x="12" y="13"/>
                    </a:lnTo>
                    <a:lnTo>
                      <a:pt x="12" y="9"/>
                    </a:lnTo>
                    <a:lnTo>
                      <a:pt x="10" y="4"/>
                    </a:lnTo>
                    <a:lnTo>
                      <a:pt x="10" y="0"/>
                    </a:lnTo>
                    <a:lnTo>
                      <a:pt x="1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3" name="Freeform 61"/>
              <p:cNvSpPr/>
              <p:nvPr/>
            </p:nvSpPr>
            <p:spPr bwMode="auto">
              <a:xfrm>
                <a:off x="5991008" y="3815724"/>
                <a:ext cx="1663700" cy="144463"/>
              </a:xfrm>
              <a:custGeom>
                <a:avLst/>
                <a:gdLst>
                  <a:gd name="T0" fmla="*/ 0 w 2097"/>
                  <a:gd name="T1" fmla="*/ 180 h 182"/>
                  <a:gd name="T2" fmla="*/ 4 w 2097"/>
                  <a:gd name="T3" fmla="*/ 180 h 182"/>
                  <a:gd name="T4" fmla="*/ 10 w 2097"/>
                  <a:gd name="T5" fmla="*/ 180 h 182"/>
                  <a:gd name="T6" fmla="*/ 20 w 2097"/>
                  <a:gd name="T7" fmla="*/ 178 h 182"/>
                  <a:gd name="T8" fmla="*/ 31 w 2097"/>
                  <a:gd name="T9" fmla="*/ 174 h 182"/>
                  <a:gd name="T10" fmla="*/ 46 w 2097"/>
                  <a:gd name="T11" fmla="*/ 172 h 182"/>
                  <a:gd name="T12" fmla="*/ 64 w 2097"/>
                  <a:gd name="T13" fmla="*/ 169 h 182"/>
                  <a:gd name="T14" fmla="*/ 83 w 2097"/>
                  <a:gd name="T15" fmla="*/ 165 h 182"/>
                  <a:gd name="T16" fmla="*/ 104 w 2097"/>
                  <a:gd name="T17" fmla="*/ 161 h 182"/>
                  <a:gd name="T18" fmla="*/ 139 w 2097"/>
                  <a:gd name="T19" fmla="*/ 155 h 182"/>
                  <a:gd name="T20" fmla="*/ 190 w 2097"/>
                  <a:gd name="T21" fmla="*/ 146 h 182"/>
                  <a:gd name="T22" fmla="*/ 248 w 2097"/>
                  <a:gd name="T23" fmla="*/ 134 h 182"/>
                  <a:gd name="T24" fmla="*/ 309 w 2097"/>
                  <a:gd name="T25" fmla="*/ 122 h 182"/>
                  <a:gd name="T26" fmla="*/ 373 w 2097"/>
                  <a:gd name="T27" fmla="*/ 111 h 182"/>
                  <a:gd name="T28" fmla="*/ 469 w 2097"/>
                  <a:gd name="T29" fmla="*/ 94 h 182"/>
                  <a:gd name="T30" fmla="*/ 530 w 2097"/>
                  <a:gd name="T31" fmla="*/ 82 h 182"/>
                  <a:gd name="T32" fmla="*/ 590 w 2097"/>
                  <a:gd name="T33" fmla="*/ 73 h 182"/>
                  <a:gd name="T34" fmla="*/ 645 w 2097"/>
                  <a:gd name="T35" fmla="*/ 63 h 182"/>
                  <a:gd name="T36" fmla="*/ 695 w 2097"/>
                  <a:gd name="T37" fmla="*/ 53 h 182"/>
                  <a:gd name="T38" fmla="*/ 728 w 2097"/>
                  <a:gd name="T39" fmla="*/ 49 h 182"/>
                  <a:gd name="T40" fmla="*/ 749 w 2097"/>
                  <a:gd name="T41" fmla="*/ 46 h 182"/>
                  <a:gd name="T42" fmla="*/ 774 w 2097"/>
                  <a:gd name="T43" fmla="*/ 42 h 182"/>
                  <a:gd name="T44" fmla="*/ 807 w 2097"/>
                  <a:gd name="T45" fmla="*/ 38 h 182"/>
                  <a:gd name="T46" fmla="*/ 837 w 2097"/>
                  <a:gd name="T47" fmla="*/ 34 h 182"/>
                  <a:gd name="T48" fmla="*/ 864 w 2097"/>
                  <a:gd name="T49" fmla="*/ 30 h 182"/>
                  <a:gd name="T50" fmla="*/ 903 w 2097"/>
                  <a:gd name="T51" fmla="*/ 26 h 182"/>
                  <a:gd name="T52" fmla="*/ 947 w 2097"/>
                  <a:gd name="T53" fmla="*/ 21 h 182"/>
                  <a:gd name="T54" fmla="*/ 989 w 2097"/>
                  <a:gd name="T55" fmla="*/ 17 h 182"/>
                  <a:gd name="T56" fmla="*/ 1047 w 2097"/>
                  <a:gd name="T57" fmla="*/ 11 h 182"/>
                  <a:gd name="T58" fmla="*/ 1085 w 2097"/>
                  <a:gd name="T59" fmla="*/ 9 h 182"/>
                  <a:gd name="T60" fmla="*/ 1125 w 2097"/>
                  <a:gd name="T61" fmla="*/ 5 h 182"/>
                  <a:gd name="T62" fmla="*/ 1166 w 2097"/>
                  <a:gd name="T63" fmla="*/ 3 h 182"/>
                  <a:gd name="T64" fmla="*/ 1200 w 2097"/>
                  <a:gd name="T65" fmla="*/ 1 h 182"/>
                  <a:gd name="T66" fmla="*/ 1233 w 2097"/>
                  <a:gd name="T67" fmla="*/ 1 h 182"/>
                  <a:gd name="T68" fmla="*/ 1283 w 2097"/>
                  <a:gd name="T69" fmla="*/ 0 h 182"/>
                  <a:gd name="T70" fmla="*/ 1319 w 2097"/>
                  <a:gd name="T71" fmla="*/ 0 h 182"/>
                  <a:gd name="T72" fmla="*/ 1360 w 2097"/>
                  <a:gd name="T73" fmla="*/ 1 h 182"/>
                  <a:gd name="T74" fmla="*/ 1394 w 2097"/>
                  <a:gd name="T75" fmla="*/ 1 h 182"/>
                  <a:gd name="T76" fmla="*/ 1419 w 2097"/>
                  <a:gd name="T77" fmla="*/ 3 h 182"/>
                  <a:gd name="T78" fmla="*/ 1448 w 2097"/>
                  <a:gd name="T79" fmla="*/ 3 h 182"/>
                  <a:gd name="T80" fmla="*/ 1481 w 2097"/>
                  <a:gd name="T81" fmla="*/ 5 h 182"/>
                  <a:gd name="T82" fmla="*/ 1519 w 2097"/>
                  <a:gd name="T83" fmla="*/ 7 h 182"/>
                  <a:gd name="T84" fmla="*/ 1559 w 2097"/>
                  <a:gd name="T85" fmla="*/ 9 h 182"/>
                  <a:gd name="T86" fmla="*/ 1605 w 2097"/>
                  <a:gd name="T87" fmla="*/ 13 h 182"/>
                  <a:gd name="T88" fmla="*/ 1653 w 2097"/>
                  <a:gd name="T89" fmla="*/ 17 h 182"/>
                  <a:gd name="T90" fmla="*/ 1726 w 2097"/>
                  <a:gd name="T91" fmla="*/ 23 h 182"/>
                  <a:gd name="T92" fmla="*/ 1826 w 2097"/>
                  <a:gd name="T93" fmla="*/ 32 h 182"/>
                  <a:gd name="T94" fmla="*/ 1876 w 2097"/>
                  <a:gd name="T95" fmla="*/ 36 h 182"/>
                  <a:gd name="T96" fmla="*/ 1922 w 2097"/>
                  <a:gd name="T97" fmla="*/ 40 h 182"/>
                  <a:gd name="T98" fmla="*/ 1966 w 2097"/>
                  <a:gd name="T99" fmla="*/ 46 h 182"/>
                  <a:gd name="T100" fmla="*/ 2005 w 2097"/>
                  <a:gd name="T101" fmla="*/ 49 h 182"/>
                  <a:gd name="T102" fmla="*/ 2041 w 2097"/>
                  <a:gd name="T103" fmla="*/ 53 h 182"/>
                  <a:gd name="T104" fmla="*/ 2072 w 2097"/>
                  <a:gd name="T105" fmla="*/ 57 h 182"/>
                  <a:gd name="T106" fmla="*/ 2097 w 2097"/>
                  <a:gd name="T107" fmla="*/ 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97" h="182" extrusionOk="0">
                    <a:moveTo>
                      <a:pt x="0" y="182"/>
                    </a:moveTo>
                    <a:lnTo>
                      <a:pt x="0" y="180"/>
                    </a:lnTo>
                    <a:lnTo>
                      <a:pt x="2" y="180"/>
                    </a:lnTo>
                    <a:lnTo>
                      <a:pt x="4" y="180"/>
                    </a:lnTo>
                    <a:lnTo>
                      <a:pt x="6" y="180"/>
                    </a:lnTo>
                    <a:lnTo>
                      <a:pt x="10" y="180"/>
                    </a:lnTo>
                    <a:lnTo>
                      <a:pt x="14" y="178"/>
                    </a:lnTo>
                    <a:lnTo>
                      <a:pt x="20" y="178"/>
                    </a:lnTo>
                    <a:lnTo>
                      <a:pt x="25" y="176"/>
                    </a:lnTo>
                    <a:lnTo>
                      <a:pt x="31" y="174"/>
                    </a:lnTo>
                    <a:lnTo>
                      <a:pt x="39" y="174"/>
                    </a:lnTo>
                    <a:lnTo>
                      <a:pt x="46" y="172"/>
                    </a:lnTo>
                    <a:lnTo>
                      <a:pt x="54" y="170"/>
                    </a:lnTo>
                    <a:lnTo>
                      <a:pt x="64" y="169"/>
                    </a:lnTo>
                    <a:lnTo>
                      <a:pt x="71" y="167"/>
                    </a:lnTo>
                    <a:lnTo>
                      <a:pt x="83" y="165"/>
                    </a:lnTo>
                    <a:lnTo>
                      <a:pt x="92" y="163"/>
                    </a:lnTo>
                    <a:lnTo>
                      <a:pt x="104" y="161"/>
                    </a:lnTo>
                    <a:lnTo>
                      <a:pt x="114" y="159"/>
                    </a:lnTo>
                    <a:lnTo>
                      <a:pt x="139" y="155"/>
                    </a:lnTo>
                    <a:lnTo>
                      <a:pt x="164" y="149"/>
                    </a:lnTo>
                    <a:lnTo>
                      <a:pt x="190" y="146"/>
                    </a:lnTo>
                    <a:lnTo>
                      <a:pt x="219" y="140"/>
                    </a:lnTo>
                    <a:lnTo>
                      <a:pt x="248" y="134"/>
                    </a:lnTo>
                    <a:lnTo>
                      <a:pt x="279" y="128"/>
                    </a:lnTo>
                    <a:lnTo>
                      <a:pt x="309" y="122"/>
                    </a:lnTo>
                    <a:lnTo>
                      <a:pt x="340" y="117"/>
                    </a:lnTo>
                    <a:lnTo>
                      <a:pt x="373" y="111"/>
                    </a:lnTo>
                    <a:lnTo>
                      <a:pt x="436" y="99"/>
                    </a:lnTo>
                    <a:lnTo>
                      <a:pt x="469" y="94"/>
                    </a:lnTo>
                    <a:lnTo>
                      <a:pt x="500" y="88"/>
                    </a:lnTo>
                    <a:lnTo>
                      <a:pt x="530" y="82"/>
                    </a:lnTo>
                    <a:lnTo>
                      <a:pt x="561" y="76"/>
                    </a:lnTo>
                    <a:lnTo>
                      <a:pt x="590" y="73"/>
                    </a:lnTo>
                    <a:lnTo>
                      <a:pt x="619" y="67"/>
                    </a:lnTo>
                    <a:lnTo>
                      <a:pt x="645" y="63"/>
                    </a:lnTo>
                    <a:lnTo>
                      <a:pt x="672" y="57"/>
                    </a:lnTo>
                    <a:lnTo>
                      <a:pt x="695" y="53"/>
                    </a:lnTo>
                    <a:lnTo>
                      <a:pt x="718" y="49"/>
                    </a:lnTo>
                    <a:lnTo>
                      <a:pt x="728" y="49"/>
                    </a:lnTo>
                    <a:lnTo>
                      <a:pt x="739" y="48"/>
                    </a:lnTo>
                    <a:lnTo>
                      <a:pt x="749" y="46"/>
                    </a:lnTo>
                    <a:lnTo>
                      <a:pt x="757" y="44"/>
                    </a:lnTo>
                    <a:lnTo>
                      <a:pt x="774" y="42"/>
                    </a:lnTo>
                    <a:lnTo>
                      <a:pt x="791" y="40"/>
                    </a:lnTo>
                    <a:lnTo>
                      <a:pt x="807" y="38"/>
                    </a:lnTo>
                    <a:lnTo>
                      <a:pt x="822" y="36"/>
                    </a:lnTo>
                    <a:lnTo>
                      <a:pt x="837" y="34"/>
                    </a:lnTo>
                    <a:lnTo>
                      <a:pt x="851" y="32"/>
                    </a:lnTo>
                    <a:lnTo>
                      <a:pt x="864" y="30"/>
                    </a:lnTo>
                    <a:lnTo>
                      <a:pt x="878" y="28"/>
                    </a:lnTo>
                    <a:lnTo>
                      <a:pt x="903" y="26"/>
                    </a:lnTo>
                    <a:lnTo>
                      <a:pt x="926" y="23"/>
                    </a:lnTo>
                    <a:lnTo>
                      <a:pt x="947" y="21"/>
                    </a:lnTo>
                    <a:lnTo>
                      <a:pt x="968" y="19"/>
                    </a:lnTo>
                    <a:lnTo>
                      <a:pt x="989" y="17"/>
                    </a:lnTo>
                    <a:lnTo>
                      <a:pt x="1008" y="15"/>
                    </a:lnTo>
                    <a:lnTo>
                      <a:pt x="1047" y="11"/>
                    </a:lnTo>
                    <a:lnTo>
                      <a:pt x="1066" y="9"/>
                    </a:lnTo>
                    <a:lnTo>
                      <a:pt x="1085" y="9"/>
                    </a:lnTo>
                    <a:lnTo>
                      <a:pt x="1104" y="7"/>
                    </a:lnTo>
                    <a:lnTo>
                      <a:pt x="1125" y="5"/>
                    </a:lnTo>
                    <a:lnTo>
                      <a:pt x="1146" y="5"/>
                    </a:lnTo>
                    <a:lnTo>
                      <a:pt x="1166" y="3"/>
                    </a:lnTo>
                    <a:lnTo>
                      <a:pt x="1183" y="3"/>
                    </a:lnTo>
                    <a:lnTo>
                      <a:pt x="1200" y="1"/>
                    </a:lnTo>
                    <a:lnTo>
                      <a:pt x="1218" y="1"/>
                    </a:lnTo>
                    <a:lnTo>
                      <a:pt x="1233" y="1"/>
                    </a:lnTo>
                    <a:lnTo>
                      <a:pt x="1266" y="0"/>
                    </a:lnTo>
                    <a:lnTo>
                      <a:pt x="1283" y="0"/>
                    </a:lnTo>
                    <a:lnTo>
                      <a:pt x="1300" y="0"/>
                    </a:lnTo>
                    <a:lnTo>
                      <a:pt x="1319" y="0"/>
                    </a:lnTo>
                    <a:lnTo>
                      <a:pt x="1338" y="0"/>
                    </a:lnTo>
                    <a:lnTo>
                      <a:pt x="1360" y="1"/>
                    </a:lnTo>
                    <a:lnTo>
                      <a:pt x="1383" y="1"/>
                    </a:lnTo>
                    <a:lnTo>
                      <a:pt x="1394" y="1"/>
                    </a:lnTo>
                    <a:lnTo>
                      <a:pt x="1406" y="1"/>
                    </a:lnTo>
                    <a:lnTo>
                      <a:pt x="1419" y="3"/>
                    </a:lnTo>
                    <a:lnTo>
                      <a:pt x="1433" y="3"/>
                    </a:lnTo>
                    <a:lnTo>
                      <a:pt x="1448" y="3"/>
                    </a:lnTo>
                    <a:lnTo>
                      <a:pt x="1463" y="3"/>
                    </a:lnTo>
                    <a:lnTo>
                      <a:pt x="1481" y="5"/>
                    </a:lnTo>
                    <a:lnTo>
                      <a:pt x="1498" y="5"/>
                    </a:lnTo>
                    <a:lnTo>
                      <a:pt x="1519" y="7"/>
                    </a:lnTo>
                    <a:lnTo>
                      <a:pt x="1538" y="9"/>
                    </a:lnTo>
                    <a:lnTo>
                      <a:pt x="1559" y="9"/>
                    </a:lnTo>
                    <a:lnTo>
                      <a:pt x="1582" y="11"/>
                    </a:lnTo>
                    <a:lnTo>
                      <a:pt x="1605" y="13"/>
                    </a:lnTo>
                    <a:lnTo>
                      <a:pt x="1628" y="15"/>
                    </a:lnTo>
                    <a:lnTo>
                      <a:pt x="1653" y="17"/>
                    </a:lnTo>
                    <a:lnTo>
                      <a:pt x="1676" y="19"/>
                    </a:lnTo>
                    <a:lnTo>
                      <a:pt x="1726" y="23"/>
                    </a:lnTo>
                    <a:lnTo>
                      <a:pt x="1776" y="26"/>
                    </a:lnTo>
                    <a:lnTo>
                      <a:pt x="1826" y="32"/>
                    </a:lnTo>
                    <a:lnTo>
                      <a:pt x="1851" y="34"/>
                    </a:lnTo>
                    <a:lnTo>
                      <a:pt x="1876" y="36"/>
                    </a:lnTo>
                    <a:lnTo>
                      <a:pt x="1899" y="38"/>
                    </a:lnTo>
                    <a:lnTo>
                      <a:pt x="1922" y="40"/>
                    </a:lnTo>
                    <a:lnTo>
                      <a:pt x="1943" y="44"/>
                    </a:lnTo>
                    <a:lnTo>
                      <a:pt x="1966" y="46"/>
                    </a:lnTo>
                    <a:lnTo>
                      <a:pt x="1985" y="48"/>
                    </a:lnTo>
                    <a:lnTo>
                      <a:pt x="2005" y="49"/>
                    </a:lnTo>
                    <a:lnTo>
                      <a:pt x="2024" y="51"/>
                    </a:lnTo>
                    <a:lnTo>
                      <a:pt x="2041" y="53"/>
                    </a:lnTo>
                    <a:lnTo>
                      <a:pt x="2057" y="55"/>
                    </a:lnTo>
                    <a:lnTo>
                      <a:pt x="2072" y="57"/>
                    </a:lnTo>
                    <a:lnTo>
                      <a:pt x="2085" y="59"/>
                    </a:lnTo>
                    <a:lnTo>
                      <a:pt x="2097" y="6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4" name="Freeform 62"/>
              <p:cNvSpPr/>
              <p:nvPr/>
            </p:nvSpPr>
            <p:spPr bwMode="auto">
              <a:xfrm>
                <a:off x="6564095" y="3842712"/>
                <a:ext cx="34925" cy="23813"/>
              </a:xfrm>
              <a:custGeom>
                <a:avLst/>
                <a:gdLst>
                  <a:gd name="T0" fmla="*/ 0 w 44"/>
                  <a:gd name="T1" fmla="*/ 0 h 31"/>
                  <a:gd name="T2" fmla="*/ 44 w 44"/>
                  <a:gd name="T3" fmla="*/ 10 h 31"/>
                  <a:gd name="T4" fmla="*/ 4 w 44"/>
                  <a:gd name="T5" fmla="*/ 31 h 31"/>
                  <a:gd name="T6" fmla="*/ 6 w 44"/>
                  <a:gd name="T7" fmla="*/ 27 h 31"/>
                  <a:gd name="T8" fmla="*/ 6 w 44"/>
                  <a:gd name="T9" fmla="*/ 23 h 31"/>
                  <a:gd name="T10" fmla="*/ 8 w 44"/>
                  <a:gd name="T11" fmla="*/ 19 h 31"/>
                  <a:gd name="T12" fmla="*/ 8 w 44"/>
                  <a:gd name="T13" fmla="*/ 15 h 31"/>
                  <a:gd name="T14" fmla="*/ 6 w 44"/>
                  <a:gd name="T15" fmla="*/ 12 h 31"/>
                  <a:gd name="T16" fmla="*/ 4 w 44"/>
                  <a:gd name="T17" fmla="*/ 8 h 31"/>
                  <a:gd name="T18" fmla="*/ 2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10"/>
                    </a:lnTo>
                    <a:lnTo>
                      <a:pt x="4" y="31"/>
                    </a:lnTo>
                    <a:lnTo>
                      <a:pt x="6" y="27"/>
                    </a:lnTo>
                    <a:lnTo>
                      <a:pt x="6" y="23"/>
                    </a:lnTo>
                    <a:lnTo>
                      <a:pt x="8" y="19"/>
                    </a:lnTo>
                    <a:lnTo>
                      <a:pt x="8" y="15"/>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5" name="Freeform 63"/>
              <p:cNvSpPr/>
              <p:nvPr/>
            </p:nvSpPr>
            <p:spPr bwMode="auto">
              <a:xfrm>
                <a:off x="6856195" y="3810962"/>
                <a:ext cx="34925" cy="22225"/>
              </a:xfrm>
              <a:custGeom>
                <a:avLst/>
                <a:gdLst>
                  <a:gd name="T0" fmla="*/ 0 w 42"/>
                  <a:gd name="T1" fmla="*/ 0 h 29"/>
                  <a:gd name="T2" fmla="*/ 42 w 42"/>
                  <a:gd name="T3" fmla="*/ 11 h 29"/>
                  <a:gd name="T4" fmla="*/ 2 w 42"/>
                  <a:gd name="T5" fmla="*/ 29 h 29"/>
                  <a:gd name="T6" fmla="*/ 4 w 42"/>
                  <a:gd name="T7" fmla="*/ 27 h 29"/>
                  <a:gd name="T8" fmla="*/ 6 w 42"/>
                  <a:gd name="T9" fmla="*/ 23 h 29"/>
                  <a:gd name="T10" fmla="*/ 6 w 42"/>
                  <a:gd name="T11" fmla="*/ 19 h 29"/>
                  <a:gd name="T12" fmla="*/ 6 w 42"/>
                  <a:gd name="T13" fmla="*/ 13 h 29"/>
                  <a:gd name="T14" fmla="*/ 6 w 42"/>
                  <a:gd name="T15" fmla="*/ 9 h 29"/>
                  <a:gd name="T16" fmla="*/ 4 w 42"/>
                  <a:gd name="T17" fmla="*/ 6 h 29"/>
                  <a:gd name="T18" fmla="*/ 2 w 42"/>
                  <a:gd name="T19" fmla="*/ 2 h 29"/>
                  <a:gd name="T20" fmla="*/ 0 w 42"/>
                  <a:gd name="T21" fmla="*/ 0 h 29"/>
                  <a:gd name="T22" fmla="*/ 0 w 4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extrusionOk="0">
                    <a:moveTo>
                      <a:pt x="0" y="0"/>
                    </a:moveTo>
                    <a:lnTo>
                      <a:pt x="42" y="11"/>
                    </a:lnTo>
                    <a:lnTo>
                      <a:pt x="2" y="29"/>
                    </a:lnTo>
                    <a:lnTo>
                      <a:pt x="4" y="27"/>
                    </a:lnTo>
                    <a:lnTo>
                      <a:pt x="6" y="23"/>
                    </a:lnTo>
                    <a:lnTo>
                      <a:pt x="6" y="19"/>
                    </a:lnTo>
                    <a:lnTo>
                      <a:pt x="6" y="13"/>
                    </a:lnTo>
                    <a:lnTo>
                      <a:pt x="6" y="9"/>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6" name="Freeform 64"/>
              <p:cNvSpPr/>
              <p:nvPr/>
            </p:nvSpPr>
            <p:spPr bwMode="auto">
              <a:xfrm>
                <a:off x="7100670" y="3804612"/>
                <a:ext cx="33338" cy="23813"/>
              </a:xfrm>
              <a:custGeom>
                <a:avLst/>
                <a:gdLst>
                  <a:gd name="T0" fmla="*/ 2 w 42"/>
                  <a:gd name="T1" fmla="*/ 0 h 31"/>
                  <a:gd name="T2" fmla="*/ 42 w 42"/>
                  <a:gd name="T3" fmla="*/ 17 h 31"/>
                  <a:gd name="T4" fmla="*/ 0 w 42"/>
                  <a:gd name="T5" fmla="*/ 31 h 31"/>
                  <a:gd name="T6" fmla="*/ 4 w 42"/>
                  <a:gd name="T7" fmla="*/ 29 h 31"/>
                  <a:gd name="T8" fmla="*/ 4 w 42"/>
                  <a:gd name="T9" fmla="*/ 25 h 31"/>
                  <a:gd name="T10" fmla="*/ 6 w 42"/>
                  <a:gd name="T11" fmla="*/ 19 h 31"/>
                  <a:gd name="T12" fmla="*/ 6 w 42"/>
                  <a:gd name="T13" fmla="*/ 15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7"/>
                    </a:lnTo>
                    <a:lnTo>
                      <a:pt x="0" y="31"/>
                    </a:lnTo>
                    <a:lnTo>
                      <a:pt x="4" y="29"/>
                    </a:lnTo>
                    <a:lnTo>
                      <a:pt x="4" y="25"/>
                    </a:lnTo>
                    <a:lnTo>
                      <a:pt x="6" y="19"/>
                    </a:lnTo>
                    <a:lnTo>
                      <a:pt x="6" y="15"/>
                    </a:lnTo>
                    <a:lnTo>
                      <a:pt x="6" y="12"/>
                    </a:lnTo>
                    <a:lnTo>
                      <a:pt x="6" y="8"/>
                    </a:lnTo>
                    <a:lnTo>
                      <a:pt x="4"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7" name="Freeform 65"/>
              <p:cNvSpPr/>
              <p:nvPr/>
            </p:nvSpPr>
            <p:spPr bwMode="auto">
              <a:xfrm>
                <a:off x="7626133" y="3847474"/>
                <a:ext cx="34925" cy="23813"/>
              </a:xfrm>
              <a:custGeom>
                <a:avLst/>
                <a:gdLst>
                  <a:gd name="T0" fmla="*/ 6 w 45"/>
                  <a:gd name="T1" fmla="*/ 0 h 31"/>
                  <a:gd name="T2" fmla="*/ 45 w 45"/>
                  <a:gd name="T3" fmla="*/ 23 h 31"/>
                  <a:gd name="T4" fmla="*/ 0 w 45"/>
                  <a:gd name="T5" fmla="*/ 31 h 31"/>
                  <a:gd name="T6" fmla="*/ 2 w 45"/>
                  <a:gd name="T7" fmla="*/ 29 h 31"/>
                  <a:gd name="T8" fmla="*/ 6 w 45"/>
                  <a:gd name="T9" fmla="*/ 25 h 31"/>
                  <a:gd name="T10" fmla="*/ 6 w 45"/>
                  <a:gd name="T11" fmla="*/ 21 h 31"/>
                  <a:gd name="T12" fmla="*/ 8 w 45"/>
                  <a:gd name="T13" fmla="*/ 17 h 31"/>
                  <a:gd name="T14" fmla="*/ 8 w 45"/>
                  <a:gd name="T15" fmla="*/ 13 h 31"/>
                  <a:gd name="T16" fmla="*/ 8 w 45"/>
                  <a:gd name="T17" fmla="*/ 9 h 31"/>
                  <a:gd name="T18" fmla="*/ 8 w 45"/>
                  <a:gd name="T19" fmla="*/ 4 h 31"/>
                  <a:gd name="T20" fmla="*/ 6 w 45"/>
                  <a:gd name="T21" fmla="*/ 0 h 31"/>
                  <a:gd name="T22" fmla="*/ 6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6" y="0"/>
                    </a:moveTo>
                    <a:lnTo>
                      <a:pt x="45" y="23"/>
                    </a:lnTo>
                    <a:lnTo>
                      <a:pt x="0" y="31"/>
                    </a:lnTo>
                    <a:lnTo>
                      <a:pt x="2" y="29"/>
                    </a:lnTo>
                    <a:lnTo>
                      <a:pt x="6" y="25"/>
                    </a:lnTo>
                    <a:lnTo>
                      <a:pt x="6" y="21"/>
                    </a:lnTo>
                    <a:lnTo>
                      <a:pt x="8" y="17"/>
                    </a:lnTo>
                    <a:lnTo>
                      <a:pt x="8" y="13"/>
                    </a:lnTo>
                    <a:lnTo>
                      <a:pt x="8" y="9"/>
                    </a:lnTo>
                    <a:lnTo>
                      <a:pt x="8" y="4"/>
                    </a:lnTo>
                    <a:lnTo>
                      <a:pt x="6" y="0"/>
                    </a:lnTo>
                    <a:lnTo>
                      <a:pt x="6"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8" name="Freeform 66"/>
              <p:cNvSpPr/>
              <p:nvPr/>
            </p:nvSpPr>
            <p:spPr bwMode="auto">
              <a:xfrm>
                <a:off x="7067333" y="4199899"/>
                <a:ext cx="471488" cy="404813"/>
              </a:xfrm>
              <a:custGeom>
                <a:avLst/>
                <a:gdLst>
                  <a:gd name="T0" fmla="*/ 0 w 595"/>
                  <a:gd name="T1" fmla="*/ 168 h 511"/>
                  <a:gd name="T2" fmla="*/ 2 w 595"/>
                  <a:gd name="T3" fmla="*/ 164 h 511"/>
                  <a:gd name="T4" fmla="*/ 4 w 595"/>
                  <a:gd name="T5" fmla="*/ 160 h 511"/>
                  <a:gd name="T6" fmla="*/ 6 w 595"/>
                  <a:gd name="T7" fmla="*/ 152 h 511"/>
                  <a:gd name="T8" fmla="*/ 11 w 595"/>
                  <a:gd name="T9" fmla="*/ 137 h 511"/>
                  <a:gd name="T10" fmla="*/ 25 w 595"/>
                  <a:gd name="T11" fmla="*/ 114 h 511"/>
                  <a:gd name="T12" fmla="*/ 40 w 595"/>
                  <a:gd name="T13" fmla="*/ 87 h 511"/>
                  <a:gd name="T14" fmla="*/ 61 w 595"/>
                  <a:gd name="T15" fmla="*/ 60 h 511"/>
                  <a:gd name="T16" fmla="*/ 86 w 595"/>
                  <a:gd name="T17" fmla="*/ 37 h 511"/>
                  <a:gd name="T18" fmla="*/ 115 w 595"/>
                  <a:gd name="T19" fmla="*/ 18 h 511"/>
                  <a:gd name="T20" fmla="*/ 132 w 595"/>
                  <a:gd name="T21" fmla="*/ 10 h 511"/>
                  <a:gd name="T22" fmla="*/ 150 w 595"/>
                  <a:gd name="T23" fmla="*/ 6 h 511"/>
                  <a:gd name="T24" fmla="*/ 171 w 595"/>
                  <a:gd name="T25" fmla="*/ 2 h 511"/>
                  <a:gd name="T26" fmla="*/ 215 w 595"/>
                  <a:gd name="T27" fmla="*/ 0 h 511"/>
                  <a:gd name="T28" fmla="*/ 265 w 595"/>
                  <a:gd name="T29" fmla="*/ 4 h 511"/>
                  <a:gd name="T30" fmla="*/ 318 w 595"/>
                  <a:gd name="T31" fmla="*/ 14 h 511"/>
                  <a:gd name="T32" fmla="*/ 368 w 595"/>
                  <a:gd name="T33" fmla="*/ 27 h 511"/>
                  <a:gd name="T34" fmla="*/ 418 w 595"/>
                  <a:gd name="T35" fmla="*/ 45 h 511"/>
                  <a:gd name="T36" fmla="*/ 451 w 595"/>
                  <a:gd name="T37" fmla="*/ 60 h 511"/>
                  <a:gd name="T38" fmla="*/ 470 w 595"/>
                  <a:gd name="T39" fmla="*/ 72 h 511"/>
                  <a:gd name="T40" fmla="*/ 487 w 595"/>
                  <a:gd name="T41" fmla="*/ 85 h 511"/>
                  <a:gd name="T42" fmla="*/ 510 w 595"/>
                  <a:gd name="T43" fmla="*/ 106 h 511"/>
                  <a:gd name="T44" fmla="*/ 535 w 595"/>
                  <a:gd name="T45" fmla="*/ 137 h 511"/>
                  <a:gd name="T46" fmla="*/ 555 w 595"/>
                  <a:gd name="T47" fmla="*/ 166 h 511"/>
                  <a:gd name="T48" fmla="*/ 572 w 595"/>
                  <a:gd name="T49" fmla="*/ 194 h 511"/>
                  <a:gd name="T50" fmla="*/ 583 w 595"/>
                  <a:gd name="T51" fmla="*/ 223 h 511"/>
                  <a:gd name="T52" fmla="*/ 591 w 595"/>
                  <a:gd name="T53" fmla="*/ 250 h 511"/>
                  <a:gd name="T54" fmla="*/ 595 w 595"/>
                  <a:gd name="T55" fmla="*/ 277 h 511"/>
                  <a:gd name="T56" fmla="*/ 595 w 595"/>
                  <a:gd name="T57" fmla="*/ 302 h 511"/>
                  <a:gd name="T58" fmla="*/ 589 w 595"/>
                  <a:gd name="T59" fmla="*/ 327 h 511"/>
                  <a:gd name="T60" fmla="*/ 581 w 595"/>
                  <a:gd name="T61" fmla="*/ 350 h 511"/>
                  <a:gd name="T62" fmla="*/ 570 w 595"/>
                  <a:gd name="T63" fmla="*/ 371 h 511"/>
                  <a:gd name="T64" fmla="*/ 553 w 595"/>
                  <a:gd name="T65" fmla="*/ 392 h 511"/>
                  <a:gd name="T66" fmla="*/ 533 w 595"/>
                  <a:gd name="T67" fmla="*/ 413 h 511"/>
                  <a:gd name="T68" fmla="*/ 509 w 595"/>
                  <a:gd name="T69" fmla="*/ 432 h 511"/>
                  <a:gd name="T70" fmla="*/ 482 w 595"/>
                  <a:gd name="T71" fmla="*/ 450 h 511"/>
                  <a:gd name="T72" fmla="*/ 449 w 595"/>
                  <a:gd name="T73" fmla="*/ 467 h 511"/>
                  <a:gd name="T74" fmla="*/ 405 w 595"/>
                  <a:gd name="T75" fmla="*/ 482 h 511"/>
                  <a:gd name="T76" fmla="*/ 351 w 595"/>
                  <a:gd name="T77" fmla="*/ 498 h 511"/>
                  <a:gd name="T78" fmla="*/ 297 w 595"/>
                  <a:gd name="T79" fmla="*/ 507 h 511"/>
                  <a:gd name="T80" fmla="*/ 257 w 595"/>
                  <a:gd name="T81" fmla="*/ 511 h 511"/>
                  <a:gd name="T82" fmla="*/ 232 w 595"/>
                  <a:gd name="T83" fmla="*/ 511 h 511"/>
                  <a:gd name="T84" fmla="*/ 207 w 595"/>
                  <a:gd name="T85" fmla="*/ 509 h 511"/>
                  <a:gd name="T86" fmla="*/ 182 w 595"/>
                  <a:gd name="T87" fmla="*/ 504 h 511"/>
                  <a:gd name="T88" fmla="*/ 159 w 595"/>
                  <a:gd name="T89" fmla="*/ 498 h 511"/>
                  <a:gd name="T90" fmla="*/ 136 w 595"/>
                  <a:gd name="T91" fmla="*/ 488 h 511"/>
                  <a:gd name="T92" fmla="*/ 115 w 595"/>
                  <a:gd name="T93" fmla="*/ 475 h 511"/>
                  <a:gd name="T94" fmla="*/ 94 w 595"/>
                  <a:gd name="T95" fmla="*/ 457 h 511"/>
                  <a:gd name="T96" fmla="*/ 75 w 595"/>
                  <a:gd name="T97" fmla="*/ 438 h 511"/>
                  <a:gd name="T98" fmla="*/ 55 w 595"/>
                  <a:gd name="T99" fmla="*/ 41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5" h="511" extrusionOk="0">
                    <a:moveTo>
                      <a:pt x="0" y="168"/>
                    </a:moveTo>
                    <a:lnTo>
                      <a:pt x="0" y="168"/>
                    </a:lnTo>
                    <a:lnTo>
                      <a:pt x="0" y="166"/>
                    </a:lnTo>
                    <a:lnTo>
                      <a:pt x="2" y="164"/>
                    </a:lnTo>
                    <a:lnTo>
                      <a:pt x="2" y="162"/>
                    </a:lnTo>
                    <a:lnTo>
                      <a:pt x="4" y="160"/>
                    </a:lnTo>
                    <a:lnTo>
                      <a:pt x="4" y="156"/>
                    </a:lnTo>
                    <a:lnTo>
                      <a:pt x="6" y="152"/>
                    </a:lnTo>
                    <a:lnTo>
                      <a:pt x="7" y="148"/>
                    </a:lnTo>
                    <a:lnTo>
                      <a:pt x="11" y="137"/>
                    </a:lnTo>
                    <a:lnTo>
                      <a:pt x="17" y="127"/>
                    </a:lnTo>
                    <a:lnTo>
                      <a:pt x="25" y="114"/>
                    </a:lnTo>
                    <a:lnTo>
                      <a:pt x="30" y="100"/>
                    </a:lnTo>
                    <a:lnTo>
                      <a:pt x="40" y="87"/>
                    </a:lnTo>
                    <a:lnTo>
                      <a:pt x="50" y="73"/>
                    </a:lnTo>
                    <a:lnTo>
                      <a:pt x="61" y="60"/>
                    </a:lnTo>
                    <a:lnTo>
                      <a:pt x="73" y="48"/>
                    </a:lnTo>
                    <a:lnTo>
                      <a:pt x="86" y="37"/>
                    </a:lnTo>
                    <a:lnTo>
                      <a:pt x="100" y="25"/>
                    </a:lnTo>
                    <a:lnTo>
                      <a:pt x="115" y="18"/>
                    </a:lnTo>
                    <a:lnTo>
                      <a:pt x="123" y="14"/>
                    </a:lnTo>
                    <a:lnTo>
                      <a:pt x="132" y="10"/>
                    </a:lnTo>
                    <a:lnTo>
                      <a:pt x="140" y="8"/>
                    </a:lnTo>
                    <a:lnTo>
                      <a:pt x="150" y="6"/>
                    </a:lnTo>
                    <a:lnTo>
                      <a:pt x="159" y="4"/>
                    </a:lnTo>
                    <a:lnTo>
                      <a:pt x="171" y="2"/>
                    </a:lnTo>
                    <a:lnTo>
                      <a:pt x="192" y="0"/>
                    </a:lnTo>
                    <a:lnTo>
                      <a:pt x="215" y="0"/>
                    </a:lnTo>
                    <a:lnTo>
                      <a:pt x="240" y="2"/>
                    </a:lnTo>
                    <a:lnTo>
                      <a:pt x="265" y="4"/>
                    </a:lnTo>
                    <a:lnTo>
                      <a:pt x="292" y="8"/>
                    </a:lnTo>
                    <a:lnTo>
                      <a:pt x="318" y="14"/>
                    </a:lnTo>
                    <a:lnTo>
                      <a:pt x="343" y="20"/>
                    </a:lnTo>
                    <a:lnTo>
                      <a:pt x="368" y="27"/>
                    </a:lnTo>
                    <a:lnTo>
                      <a:pt x="393" y="35"/>
                    </a:lnTo>
                    <a:lnTo>
                      <a:pt x="418" y="45"/>
                    </a:lnTo>
                    <a:lnTo>
                      <a:pt x="439" y="56"/>
                    </a:lnTo>
                    <a:lnTo>
                      <a:pt x="451" y="60"/>
                    </a:lnTo>
                    <a:lnTo>
                      <a:pt x="461" y="66"/>
                    </a:lnTo>
                    <a:lnTo>
                      <a:pt x="470" y="72"/>
                    </a:lnTo>
                    <a:lnTo>
                      <a:pt x="480" y="77"/>
                    </a:lnTo>
                    <a:lnTo>
                      <a:pt x="487" y="85"/>
                    </a:lnTo>
                    <a:lnTo>
                      <a:pt x="495" y="91"/>
                    </a:lnTo>
                    <a:lnTo>
                      <a:pt x="510" y="106"/>
                    </a:lnTo>
                    <a:lnTo>
                      <a:pt x="524" y="121"/>
                    </a:lnTo>
                    <a:lnTo>
                      <a:pt x="535" y="137"/>
                    </a:lnTo>
                    <a:lnTo>
                      <a:pt x="545" y="152"/>
                    </a:lnTo>
                    <a:lnTo>
                      <a:pt x="555" y="166"/>
                    </a:lnTo>
                    <a:lnTo>
                      <a:pt x="564" y="181"/>
                    </a:lnTo>
                    <a:lnTo>
                      <a:pt x="572" y="194"/>
                    </a:lnTo>
                    <a:lnTo>
                      <a:pt x="578" y="210"/>
                    </a:lnTo>
                    <a:lnTo>
                      <a:pt x="583" y="223"/>
                    </a:lnTo>
                    <a:lnTo>
                      <a:pt x="587" y="237"/>
                    </a:lnTo>
                    <a:lnTo>
                      <a:pt x="591" y="250"/>
                    </a:lnTo>
                    <a:lnTo>
                      <a:pt x="593" y="264"/>
                    </a:lnTo>
                    <a:lnTo>
                      <a:pt x="595" y="277"/>
                    </a:lnTo>
                    <a:lnTo>
                      <a:pt x="595" y="288"/>
                    </a:lnTo>
                    <a:lnTo>
                      <a:pt x="595" y="302"/>
                    </a:lnTo>
                    <a:lnTo>
                      <a:pt x="593" y="313"/>
                    </a:lnTo>
                    <a:lnTo>
                      <a:pt x="589" y="327"/>
                    </a:lnTo>
                    <a:lnTo>
                      <a:pt x="585" y="338"/>
                    </a:lnTo>
                    <a:lnTo>
                      <a:pt x="581" y="350"/>
                    </a:lnTo>
                    <a:lnTo>
                      <a:pt x="576" y="361"/>
                    </a:lnTo>
                    <a:lnTo>
                      <a:pt x="570" y="371"/>
                    </a:lnTo>
                    <a:lnTo>
                      <a:pt x="562" y="383"/>
                    </a:lnTo>
                    <a:lnTo>
                      <a:pt x="553" y="392"/>
                    </a:lnTo>
                    <a:lnTo>
                      <a:pt x="543" y="404"/>
                    </a:lnTo>
                    <a:lnTo>
                      <a:pt x="533" y="413"/>
                    </a:lnTo>
                    <a:lnTo>
                      <a:pt x="522" y="423"/>
                    </a:lnTo>
                    <a:lnTo>
                      <a:pt x="509" y="432"/>
                    </a:lnTo>
                    <a:lnTo>
                      <a:pt x="495" y="442"/>
                    </a:lnTo>
                    <a:lnTo>
                      <a:pt x="482" y="450"/>
                    </a:lnTo>
                    <a:lnTo>
                      <a:pt x="466" y="459"/>
                    </a:lnTo>
                    <a:lnTo>
                      <a:pt x="449" y="467"/>
                    </a:lnTo>
                    <a:lnTo>
                      <a:pt x="432" y="475"/>
                    </a:lnTo>
                    <a:lnTo>
                      <a:pt x="405" y="482"/>
                    </a:lnTo>
                    <a:lnTo>
                      <a:pt x="378" y="490"/>
                    </a:lnTo>
                    <a:lnTo>
                      <a:pt x="351" y="498"/>
                    </a:lnTo>
                    <a:lnTo>
                      <a:pt x="324" y="504"/>
                    </a:lnTo>
                    <a:lnTo>
                      <a:pt x="297" y="507"/>
                    </a:lnTo>
                    <a:lnTo>
                      <a:pt x="270" y="509"/>
                    </a:lnTo>
                    <a:lnTo>
                      <a:pt x="257" y="511"/>
                    </a:lnTo>
                    <a:lnTo>
                      <a:pt x="244" y="511"/>
                    </a:lnTo>
                    <a:lnTo>
                      <a:pt x="232" y="511"/>
                    </a:lnTo>
                    <a:lnTo>
                      <a:pt x="219" y="509"/>
                    </a:lnTo>
                    <a:lnTo>
                      <a:pt x="207" y="509"/>
                    </a:lnTo>
                    <a:lnTo>
                      <a:pt x="194" y="507"/>
                    </a:lnTo>
                    <a:lnTo>
                      <a:pt x="182" y="504"/>
                    </a:lnTo>
                    <a:lnTo>
                      <a:pt x="171" y="502"/>
                    </a:lnTo>
                    <a:lnTo>
                      <a:pt x="159" y="498"/>
                    </a:lnTo>
                    <a:lnTo>
                      <a:pt x="148" y="492"/>
                    </a:lnTo>
                    <a:lnTo>
                      <a:pt x="136" y="488"/>
                    </a:lnTo>
                    <a:lnTo>
                      <a:pt x="125" y="481"/>
                    </a:lnTo>
                    <a:lnTo>
                      <a:pt x="115" y="475"/>
                    </a:lnTo>
                    <a:lnTo>
                      <a:pt x="103" y="467"/>
                    </a:lnTo>
                    <a:lnTo>
                      <a:pt x="94" y="457"/>
                    </a:lnTo>
                    <a:lnTo>
                      <a:pt x="84" y="448"/>
                    </a:lnTo>
                    <a:lnTo>
                      <a:pt x="75" y="438"/>
                    </a:lnTo>
                    <a:lnTo>
                      <a:pt x="65" y="427"/>
                    </a:lnTo>
                    <a:lnTo>
                      <a:pt x="55" y="415"/>
                    </a:lnTo>
                    <a:lnTo>
                      <a:pt x="48" y="40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9" name="Freeform 67"/>
              <p:cNvSpPr/>
              <p:nvPr/>
            </p:nvSpPr>
            <p:spPr bwMode="auto">
              <a:xfrm>
                <a:off x="7141945" y="4204662"/>
                <a:ext cx="36513" cy="22225"/>
              </a:xfrm>
              <a:custGeom>
                <a:avLst/>
                <a:gdLst>
                  <a:gd name="T0" fmla="*/ 0 w 46"/>
                  <a:gd name="T1" fmla="*/ 0 h 29"/>
                  <a:gd name="T2" fmla="*/ 46 w 46"/>
                  <a:gd name="T3" fmla="*/ 2 h 29"/>
                  <a:gd name="T4" fmla="*/ 11 w 46"/>
                  <a:gd name="T5" fmla="*/ 29 h 29"/>
                  <a:gd name="T6" fmla="*/ 11 w 46"/>
                  <a:gd name="T7" fmla="*/ 25 h 29"/>
                  <a:gd name="T8" fmla="*/ 11 w 46"/>
                  <a:gd name="T9" fmla="*/ 21 h 29"/>
                  <a:gd name="T10" fmla="*/ 11 w 46"/>
                  <a:gd name="T11" fmla="*/ 17 h 29"/>
                  <a:gd name="T12" fmla="*/ 9 w 46"/>
                  <a:gd name="T13" fmla="*/ 14 h 29"/>
                  <a:gd name="T14" fmla="*/ 9 w 46"/>
                  <a:gd name="T15" fmla="*/ 10 h 29"/>
                  <a:gd name="T16" fmla="*/ 6 w 46"/>
                  <a:gd name="T17" fmla="*/ 6 h 29"/>
                  <a:gd name="T18" fmla="*/ 4 w 46"/>
                  <a:gd name="T19" fmla="*/ 4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2"/>
                    </a:lnTo>
                    <a:lnTo>
                      <a:pt x="11" y="29"/>
                    </a:lnTo>
                    <a:lnTo>
                      <a:pt x="11" y="25"/>
                    </a:lnTo>
                    <a:lnTo>
                      <a:pt x="11" y="21"/>
                    </a:lnTo>
                    <a:lnTo>
                      <a:pt x="11" y="17"/>
                    </a:lnTo>
                    <a:lnTo>
                      <a:pt x="9" y="14"/>
                    </a:lnTo>
                    <a:lnTo>
                      <a:pt x="9" y="10"/>
                    </a:lnTo>
                    <a:lnTo>
                      <a:pt x="6"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0" name="Freeform 68"/>
              <p:cNvSpPr/>
              <p:nvPr/>
            </p:nvSpPr>
            <p:spPr bwMode="auto">
              <a:xfrm>
                <a:off x="7432458" y="4244349"/>
                <a:ext cx="33338" cy="31750"/>
              </a:xfrm>
              <a:custGeom>
                <a:avLst/>
                <a:gdLst>
                  <a:gd name="T0" fmla="*/ 21 w 42"/>
                  <a:gd name="T1" fmla="*/ 0 h 40"/>
                  <a:gd name="T2" fmla="*/ 42 w 42"/>
                  <a:gd name="T3" fmla="*/ 40 h 40"/>
                  <a:gd name="T4" fmla="*/ 0 w 42"/>
                  <a:gd name="T5" fmla="*/ 23 h 40"/>
                  <a:gd name="T6" fmla="*/ 3 w 42"/>
                  <a:gd name="T7" fmla="*/ 21 h 40"/>
                  <a:gd name="T8" fmla="*/ 7 w 42"/>
                  <a:gd name="T9" fmla="*/ 19 h 40"/>
                  <a:gd name="T10" fmla="*/ 11 w 42"/>
                  <a:gd name="T11" fmla="*/ 17 h 40"/>
                  <a:gd name="T12" fmla="*/ 15 w 42"/>
                  <a:gd name="T13" fmla="*/ 16 h 40"/>
                  <a:gd name="T14" fmla="*/ 17 w 42"/>
                  <a:gd name="T15" fmla="*/ 12 h 40"/>
                  <a:gd name="T16" fmla="*/ 19 w 42"/>
                  <a:gd name="T17" fmla="*/ 8 h 40"/>
                  <a:gd name="T18" fmla="*/ 21 w 42"/>
                  <a:gd name="T19" fmla="*/ 4 h 40"/>
                  <a:gd name="T20" fmla="*/ 21 w 42"/>
                  <a:gd name="T21" fmla="*/ 0 h 40"/>
                  <a:gd name="T22" fmla="*/ 21 w 42"/>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0" extrusionOk="0">
                    <a:moveTo>
                      <a:pt x="21" y="0"/>
                    </a:moveTo>
                    <a:lnTo>
                      <a:pt x="42" y="40"/>
                    </a:lnTo>
                    <a:lnTo>
                      <a:pt x="0" y="23"/>
                    </a:lnTo>
                    <a:lnTo>
                      <a:pt x="3" y="21"/>
                    </a:lnTo>
                    <a:lnTo>
                      <a:pt x="7" y="19"/>
                    </a:lnTo>
                    <a:lnTo>
                      <a:pt x="11" y="17"/>
                    </a:lnTo>
                    <a:lnTo>
                      <a:pt x="15" y="16"/>
                    </a:lnTo>
                    <a:lnTo>
                      <a:pt x="17" y="12"/>
                    </a:lnTo>
                    <a:lnTo>
                      <a:pt x="19" y="8"/>
                    </a:lnTo>
                    <a:lnTo>
                      <a:pt x="21" y="4"/>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1" name="Freeform 69"/>
              <p:cNvSpPr/>
              <p:nvPr/>
            </p:nvSpPr>
            <p:spPr bwMode="auto">
              <a:xfrm>
                <a:off x="7403883" y="4555499"/>
                <a:ext cx="34925" cy="23813"/>
              </a:xfrm>
              <a:custGeom>
                <a:avLst/>
                <a:gdLst>
                  <a:gd name="T0" fmla="*/ 44 w 44"/>
                  <a:gd name="T1" fmla="*/ 29 h 29"/>
                  <a:gd name="T2" fmla="*/ 0 w 44"/>
                  <a:gd name="T3" fmla="*/ 29 h 29"/>
                  <a:gd name="T4" fmla="*/ 35 w 44"/>
                  <a:gd name="T5" fmla="*/ 0 h 29"/>
                  <a:gd name="T6" fmla="*/ 33 w 44"/>
                  <a:gd name="T7" fmla="*/ 4 h 29"/>
                  <a:gd name="T8" fmla="*/ 33 w 44"/>
                  <a:gd name="T9" fmla="*/ 7 h 29"/>
                  <a:gd name="T10" fmla="*/ 33 w 44"/>
                  <a:gd name="T11" fmla="*/ 11 h 29"/>
                  <a:gd name="T12" fmla="*/ 35 w 44"/>
                  <a:gd name="T13" fmla="*/ 15 h 29"/>
                  <a:gd name="T14" fmla="*/ 37 w 44"/>
                  <a:gd name="T15" fmla="*/ 19 h 29"/>
                  <a:gd name="T16" fmla="*/ 38 w 44"/>
                  <a:gd name="T17" fmla="*/ 23 h 29"/>
                  <a:gd name="T18" fmla="*/ 42 w 44"/>
                  <a:gd name="T19" fmla="*/ 25 h 29"/>
                  <a:gd name="T20" fmla="*/ 44 w 44"/>
                  <a:gd name="T21" fmla="*/ 29 h 29"/>
                  <a:gd name="T22" fmla="*/ 44 w 44"/>
                  <a:gd name="T2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44" y="29"/>
                    </a:moveTo>
                    <a:lnTo>
                      <a:pt x="0" y="29"/>
                    </a:lnTo>
                    <a:lnTo>
                      <a:pt x="35" y="0"/>
                    </a:lnTo>
                    <a:lnTo>
                      <a:pt x="33" y="4"/>
                    </a:lnTo>
                    <a:lnTo>
                      <a:pt x="33" y="7"/>
                    </a:lnTo>
                    <a:lnTo>
                      <a:pt x="33" y="11"/>
                    </a:lnTo>
                    <a:lnTo>
                      <a:pt x="35" y="15"/>
                    </a:lnTo>
                    <a:lnTo>
                      <a:pt x="37" y="19"/>
                    </a:lnTo>
                    <a:lnTo>
                      <a:pt x="38" y="23"/>
                    </a:lnTo>
                    <a:lnTo>
                      <a:pt x="42" y="25"/>
                    </a:lnTo>
                    <a:lnTo>
                      <a:pt x="44" y="29"/>
                    </a:lnTo>
                    <a:lnTo>
                      <a:pt x="44" y="2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2" name="Freeform 70"/>
              <p:cNvSpPr/>
              <p:nvPr/>
            </p:nvSpPr>
            <p:spPr bwMode="auto">
              <a:xfrm>
                <a:off x="7102258" y="4512637"/>
                <a:ext cx="26988" cy="34925"/>
              </a:xfrm>
              <a:custGeom>
                <a:avLst/>
                <a:gdLst>
                  <a:gd name="T0" fmla="*/ 8 w 34"/>
                  <a:gd name="T1" fmla="*/ 44 h 44"/>
                  <a:gd name="T2" fmla="*/ 0 w 34"/>
                  <a:gd name="T3" fmla="*/ 0 h 44"/>
                  <a:gd name="T4" fmla="*/ 34 w 34"/>
                  <a:gd name="T5" fmla="*/ 29 h 44"/>
                  <a:gd name="T6" fmla="*/ 31 w 34"/>
                  <a:gd name="T7" fmla="*/ 29 h 44"/>
                  <a:gd name="T8" fmla="*/ 27 w 34"/>
                  <a:gd name="T9" fmla="*/ 29 h 44"/>
                  <a:gd name="T10" fmla="*/ 23 w 34"/>
                  <a:gd name="T11" fmla="*/ 31 h 44"/>
                  <a:gd name="T12" fmla="*/ 19 w 34"/>
                  <a:gd name="T13" fmla="*/ 33 h 44"/>
                  <a:gd name="T14" fmla="*/ 15 w 34"/>
                  <a:gd name="T15" fmla="*/ 35 h 44"/>
                  <a:gd name="T16" fmla="*/ 11 w 34"/>
                  <a:gd name="T17" fmla="*/ 37 h 44"/>
                  <a:gd name="T18" fmla="*/ 10 w 34"/>
                  <a:gd name="T19" fmla="*/ 40 h 44"/>
                  <a:gd name="T20" fmla="*/ 8 w 34"/>
                  <a:gd name="T21" fmla="*/ 44 h 44"/>
                  <a:gd name="T22" fmla="*/ 8 w 34"/>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4" extrusionOk="0">
                    <a:moveTo>
                      <a:pt x="8" y="44"/>
                    </a:moveTo>
                    <a:lnTo>
                      <a:pt x="0" y="0"/>
                    </a:lnTo>
                    <a:lnTo>
                      <a:pt x="34" y="29"/>
                    </a:lnTo>
                    <a:lnTo>
                      <a:pt x="31" y="29"/>
                    </a:lnTo>
                    <a:lnTo>
                      <a:pt x="27" y="29"/>
                    </a:lnTo>
                    <a:lnTo>
                      <a:pt x="23" y="31"/>
                    </a:lnTo>
                    <a:lnTo>
                      <a:pt x="19" y="33"/>
                    </a:lnTo>
                    <a:lnTo>
                      <a:pt x="15" y="35"/>
                    </a:lnTo>
                    <a:lnTo>
                      <a:pt x="11" y="37"/>
                    </a:lnTo>
                    <a:lnTo>
                      <a:pt x="10" y="40"/>
                    </a:lnTo>
                    <a:lnTo>
                      <a:pt x="8" y="44"/>
                    </a:lnTo>
                    <a:lnTo>
                      <a:pt x="8" y="4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3" name="Freeform 71"/>
              <p:cNvSpPr/>
              <p:nvPr/>
            </p:nvSpPr>
            <p:spPr bwMode="auto">
              <a:xfrm>
                <a:off x="6605370" y="4415799"/>
                <a:ext cx="152400" cy="166687"/>
              </a:xfrm>
              <a:custGeom>
                <a:avLst/>
                <a:gdLst>
                  <a:gd name="T0" fmla="*/ 0 w 192"/>
                  <a:gd name="T1" fmla="*/ 110 h 209"/>
                  <a:gd name="T2" fmla="*/ 0 w 192"/>
                  <a:gd name="T3" fmla="*/ 110 h 209"/>
                  <a:gd name="T4" fmla="*/ 0 w 192"/>
                  <a:gd name="T5" fmla="*/ 108 h 209"/>
                  <a:gd name="T6" fmla="*/ 0 w 192"/>
                  <a:gd name="T7" fmla="*/ 108 h 209"/>
                  <a:gd name="T8" fmla="*/ 0 w 192"/>
                  <a:gd name="T9" fmla="*/ 106 h 209"/>
                  <a:gd name="T10" fmla="*/ 2 w 192"/>
                  <a:gd name="T11" fmla="*/ 100 h 209"/>
                  <a:gd name="T12" fmla="*/ 6 w 192"/>
                  <a:gd name="T13" fmla="*/ 94 h 209"/>
                  <a:gd name="T14" fmla="*/ 8 w 192"/>
                  <a:gd name="T15" fmla="*/ 87 h 209"/>
                  <a:gd name="T16" fmla="*/ 12 w 192"/>
                  <a:gd name="T17" fmla="*/ 79 h 209"/>
                  <a:gd name="T18" fmla="*/ 17 w 192"/>
                  <a:gd name="T19" fmla="*/ 69 h 209"/>
                  <a:gd name="T20" fmla="*/ 21 w 192"/>
                  <a:gd name="T21" fmla="*/ 62 h 209"/>
                  <a:gd name="T22" fmla="*/ 33 w 192"/>
                  <a:gd name="T23" fmla="*/ 42 h 209"/>
                  <a:gd name="T24" fmla="*/ 38 w 192"/>
                  <a:gd name="T25" fmla="*/ 33 h 209"/>
                  <a:gd name="T26" fmla="*/ 44 w 192"/>
                  <a:gd name="T27" fmla="*/ 25 h 209"/>
                  <a:gd name="T28" fmla="*/ 50 w 192"/>
                  <a:gd name="T29" fmla="*/ 17 h 209"/>
                  <a:gd name="T30" fmla="*/ 56 w 192"/>
                  <a:gd name="T31" fmla="*/ 12 h 209"/>
                  <a:gd name="T32" fmla="*/ 63 w 192"/>
                  <a:gd name="T33" fmla="*/ 6 h 209"/>
                  <a:gd name="T34" fmla="*/ 69 w 192"/>
                  <a:gd name="T35" fmla="*/ 4 h 209"/>
                  <a:gd name="T36" fmla="*/ 77 w 192"/>
                  <a:gd name="T37" fmla="*/ 2 h 209"/>
                  <a:gd name="T38" fmla="*/ 85 w 192"/>
                  <a:gd name="T39" fmla="*/ 0 h 209"/>
                  <a:gd name="T40" fmla="*/ 92 w 192"/>
                  <a:gd name="T41" fmla="*/ 0 h 209"/>
                  <a:gd name="T42" fmla="*/ 100 w 192"/>
                  <a:gd name="T43" fmla="*/ 0 h 209"/>
                  <a:gd name="T44" fmla="*/ 108 w 192"/>
                  <a:gd name="T45" fmla="*/ 2 h 209"/>
                  <a:gd name="T46" fmla="*/ 113 w 192"/>
                  <a:gd name="T47" fmla="*/ 2 h 209"/>
                  <a:gd name="T48" fmla="*/ 121 w 192"/>
                  <a:gd name="T49" fmla="*/ 6 h 209"/>
                  <a:gd name="T50" fmla="*/ 127 w 192"/>
                  <a:gd name="T51" fmla="*/ 8 h 209"/>
                  <a:gd name="T52" fmla="*/ 133 w 192"/>
                  <a:gd name="T53" fmla="*/ 10 h 209"/>
                  <a:gd name="T54" fmla="*/ 138 w 192"/>
                  <a:gd name="T55" fmla="*/ 14 h 209"/>
                  <a:gd name="T56" fmla="*/ 150 w 192"/>
                  <a:gd name="T57" fmla="*/ 23 h 209"/>
                  <a:gd name="T58" fmla="*/ 159 w 192"/>
                  <a:gd name="T59" fmla="*/ 33 h 209"/>
                  <a:gd name="T60" fmla="*/ 169 w 192"/>
                  <a:gd name="T61" fmla="*/ 44 h 209"/>
                  <a:gd name="T62" fmla="*/ 177 w 192"/>
                  <a:gd name="T63" fmla="*/ 56 h 209"/>
                  <a:gd name="T64" fmla="*/ 182 w 192"/>
                  <a:gd name="T65" fmla="*/ 69 h 209"/>
                  <a:gd name="T66" fmla="*/ 188 w 192"/>
                  <a:gd name="T67" fmla="*/ 83 h 209"/>
                  <a:gd name="T68" fmla="*/ 190 w 192"/>
                  <a:gd name="T69" fmla="*/ 96 h 209"/>
                  <a:gd name="T70" fmla="*/ 192 w 192"/>
                  <a:gd name="T71" fmla="*/ 111 h 209"/>
                  <a:gd name="T72" fmla="*/ 192 w 192"/>
                  <a:gd name="T73" fmla="*/ 125 h 209"/>
                  <a:gd name="T74" fmla="*/ 192 w 192"/>
                  <a:gd name="T75" fmla="*/ 138 h 209"/>
                  <a:gd name="T76" fmla="*/ 188 w 192"/>
                  <a:gd name="T77" fmla="*/ 152 h 209"/>
                  <a:gd name="T78" fmla="*/ 181 w 192"/>
                  <a:gd name="T79" fmla="*/ 161 h 209"/>
                  <a:gd name="T80" fmla="*/ 175 w 192"/>
                  <a:gd name="T81" fmla="*/ 171 h 209"/>
                  <a:gd name="T82" fmla="*/ 167 w 192"/>
                  <a:gd name="T83" fmla="*/ 179 h 209"/>
                  <a:gd name="T84" fmla="*/ 157 w 192"/>
                  <a:gd name="T85" fmla="*/ 186 h 209"/>
                  <a:gd name="T86" fmla="*/ 148 w 192"/>
                  <a:gd name="T87" fmla="*/ 192 h 209"/>
                  <a:gd name="T88" fmla="*/ 138 w 192"/>
                  <a:gd name="T89" fmla="*/ 196 h 209"/>
                  <a:gd name="T90" fmla="*/ 129 w 192"/>
                  <a:gd name="T91" fmla="*/ 202 h 209"/>
                  <a:gd name="T92" fmla="*/ 117 w 192"/>
                  <a:gd name="T93" fmla="*/ 204 h 209"/>
                  <a:gd name="T94" fmla="*/ 108 w 192"/>
                  <a:gd name="T95" fmla="*/ 208 h 209"/>
                  <a:gd name="T96" fmla="*/ 96 w 192"/>
                  <a:gd name="T97" fmla="*/ 209 h 209"/>
                  <a:gd name="T98" fmla="*/ 85 w 192"/>
                  <a:gd name="T99" fmla="*/ 209 h 209"/>
                  <a:gd name="T100" fmla="*/ 73 w 192"/>
                  <a:gd name="T101" fmla="*/ 209 h 209"/>
                  <a:gd name="T102" fmla="*/ 61 w 192"/>
                  <a:gd name="T103" fmla="*/ 209 h 209"/>
                  <a:gd name="T104" fmla="*/ 50 w 192"/>
                  <a:gd name="T105" fmla="*/ 209 h 209"/>
                  <a:gd name="T106" fmla="*/ 40 w 192"/>
                  <a:gd name="T107" fmla="*/ 208 h 209"/>
                  <a:gd name="T108" fmla="*/ 29 w 192"/>
                  <a:gd name="T109"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9" extrusionOk="0">
                    <a:moveTo>
                      <a:pt x="0" y="110"/>
                    </a:moveTo>
                    <a:lnTo>
                      <a:pt x="0" y="110"/>
                    </a:lnTo>
                    <a:lnTo>
                      <a:pt x="0" y="108"/>
                    </a:lnTo>
                    <a:lnTo>
                      <a:pt x="0" y="108"/>
                    </a:lnTo>
                    <a:lnTo>
                      <a:pt x="0" y="106"/>
                    </a:lnTo>
                    <a:lnTo>
                      <a:pt x="2" y="100"/>
                    </a:lnTo>
                    <a:lnTo>
                      <a:pt x="6" y="94"/>
                    </a:lnTo>
                    <a:lnTo>
                      <a:pt x="8" y="87"/>
                    </a:lnTo>
                    <a:lnTo>
                      <a:pt x="12" y="79"/>
                    </a:lnTo>
                    <a:lnTo>
                      <a:pt x="17" y="69"/>
                    </a:lnTo>
                    <a:lnTo>
                      <a:pt x="21" y="62"/>
                    </a:lnTo>
                    <a:lnTo>
                      <a:pt x="33" y="42"/>
                    </a:lnTo>
                    <a:lnTo>
                      <a:pt x="38" y="33"/>
                    </a:lnTo>
                    <a:lnTo>
                      <a:pt x="44" y="25"/>
                    </a:lnTo>
                    <a:lnTo>
                      <a:pt x="50" y="17"/>
                    </a:lnTo>
                    <a:lnTo>
                      <a:pt x="56" y="12"/>
                    </a:lnTo>
                    <a:lnTo>
                      <a:pt x="63" y="6"/>
                    </a:lnTo>
                    <a:lnTo>
                      <a:pt x="69" y="4"/>
                    </a:lnTo>
                    <a:lnTo>
                      <a:pt x="77" y="2"/>
                    </a:lnTo>
                    <a:lnTo>
                      <a:pt x="85" y="0"/>
                    </a:lnTo>
                    <a:lnTo>
                      <a:pt x="92" y="0"/>
                    </a:lnTo>
                    <a:lnTo>
                      <a:pt x="100" y="0"/>
                    </a:lnTo>
                    <a:lnTo>
                      <a:pt x="108" y="2"/>
                    </a:lnTo>
                    <a:lnTo>
                      <a:pt x="113" y="2"/>
                    </a:lnTo>
                    <a:lnTo>
                      <a:pt x="121" y="6"/>
                    </a:lnTo>
                    <a:lnTo>
                      <a:pt x="127" y="8"/>
                    </a:lnTo>
                    <a:lnTo>
                      <a:pt x="133" y="10"/>
                    </a:lnTo>
                    <a:lnTo>
                      <a:pt x="138" y="14"/>
                    </a:lnTo>
                    <a:lnTo>
                      <a:pt x="150" y="23"/>
                    </a:lnTo>
                    <a:lnTo>
                      <a:pt x="159" y="33"/>
                    </a:lnTo>
                    <a:lnTo>
                      <a:pt x="169" y="44"/>
                    </a:lnTo>
                    <a:lnTo>
                      <a:pt x="177" y="56"/>
                    </a:lnTo>
                    <a:lnTo>
                      <a:pt x="182" y="69"/>
                    </a:lnTo>
                    <a:lnTo>
                      <a:pt x="188" y="83"/>
                    </a:lnTo>
                    <a:lnTo>
                      <a:pt x="190" y="96"/>
                    </a:lnTo>
                    <a:lnTo>
                      <a:pt x="192" y="111"/>
                    </a:lnTo>
                    <a:lnTo>
                      <a:pt x="192" y="125"/>
                    </a:lnTo>
                    <a:lnTo>
                      <a:pt x="192" y="138"/>
                    </a:lnTo>
                    <a:lnTo>
                      <a:pt x="188" y="152"/>
                    </a:lnTo>
                    <a:lnTo>
                      <a:pt x="181" y="161"/>
                    </a:lnTo>
                    <a:lnTo>
                      <a:pt x="175" y="171"/>
                    </a:lnTo>
                    <a:lnTo>
                      <a:pt x="167" y="179"/>
                    </a:lnTo>
                    <a:lnTo>
                      <a:pt x="157" y="186"/>
                    </a:lnTo>
                    <a:lnTo>
                      <a:pt x="148" y="192"/>
                    </a:lnTo>
                    <a:lnTo>
                      <a:pt x="138" y="196"/>
                    </a:lnTo>
                    <a:lnTo>
                      <a:pt x="129" y="202"/>
                    </a:lnTo>
                    <a:lnTo>
                      <a:pt x="117" y="204"/>
                    </a:lnTo>
                    <a:lnTo>
                      <a:pt x="108" y="208"/>
                    </a:lnTo>
                    <a:lnTo>
                      <a:pt x="96" y="209"/>
                    </a:lnTo>
                    <a:lnTo>
                      <a:pt x="85" y="209"/>
                    </a:lnTo>
                    <a:lnTo>
                      <a:pt x="73" y="209"/>
                    </a:lnTo>
                    <a:lnTo>
                      <a:pt x="61" y="209"/>
                    </a:lnTo>
                    <a:lnTo>
                      <a:pt x="50" y="209"/>
                    </a:lnTo>
                    <a:lnTo>
                      <a:pt x="40" y="208"/>
                    </a:lnTo>
                    <a:lnTo>
                      <a:pt x="29" y="206"/>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4" name="Freeform 72"/>
              <p:cNvSpPr/>
              <p:nvPr/>
            </p:nvSpPr>
            <p:spPr bwMode="auto">
              <a:xfrm>
                <a:off x="6630770" y="4414212"/>
                <a:ext cx="34925" cy="23813"/>
              </a:xfrm>
              <a:custGeom>
                <a:avLst/>
                <a:gdLst>
                  <a:gd name="T0" fmla="*/ 0 w 44"/>
                  <a:gd name="T1" fmla="*/ 0 h 31"/>
                  <a:gd name="T2" fmla="*/ 44 w 44"/>
                  <a:gd name="T3" fmla="*/ 2 h 31"/>
                  <a:gd name="T4" fmla="*/ 9 w 44"/>
                  <a:gd name="T5" fmla="*/ 31 h 31"/>
                  <a:gd name="T6" fmla="*/ 11 w 44"/>
                  <a:gd name="T7" fmla="*/ 27 h 31"/>
                  <a:gd name="T8" fmla="*/ 11 w 44"/>
                  <a:gd name="T9" fmla="*/ 21 h 31"/>
                  <a:gd name="T10" fmla="*/ 11 w 44"/>
                  <a:gd name="T11" fmla="*/ 17 h 31"/>
                  <a:gd name="T12" fmla="*/ 9 w 44"/>
                  <a:gd name="T13" fmla="*/ 14 h 31"/>
                  <a:gd name="T14" fmla="*/ 7 w 44"/>
                  <a:gd name="T15" fmla="*/ 10 h 31"/>
                  <a:gd name="T16" fmla="*/ 5 w 44"/>
                  <a:gd name="T17" fmla="*/ 6 h 31"/>
                  <a:gd name="T18" fmla="*/ 4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2"/>
                    </a:lnTo>
                    <a:lnTo>
                      <a:pt x="9" y="31"/>
                    </a:lnTo>
                    <a:lnTo>
                      <a:pt x="11" y="27"/>
                    </a:lnTo>
                    <a:lnTo>
                      <a:pt x="11" y="21"/>
                    </a:lnTo>
                    <a:lnTo>
                      <a:pt x="11" y="17"/>
                    </a:lnTo>
                    <a:lnTo>
                      <a:pt x="9" y="14"/>
                    </a:lnTo>
                    <a:lnTo>
                      <a:pt x="7" y="10"/>
                    </a:lnTo>
                    <a:lnTo>
                      <a:pt x="5"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5" name="Freeform 73"/>
              <p:cNvSpPr/>
              <p:nvPr/>
            </p:nvSpPr>
            <p:spPr bwMode="auto">
              <a:xfrm>
                <a:off x="6751420" y="4506287"/>
                <a:ext cx="25400" cy="36513"/>
              </a:xfrm>
              <a:custGeom>
                <a:avLst/>
                <a:gdLst>
                  <a:gd name="T0" fmla="*/ 33 w 33"/>
                  <a:gd name="T1" fmla="*/ 14 h 46"/>
                  <a:gd name="T2" fmla="*/ 0 w 33"/>
                  <a:gd name="T3" fmla="*/ 46 h 46"/>
                  <a:gd name="T4" fmla="*/ 4 w 33"/>
                  <a:gd name="T5" fmla="*/ 0 h 46"/>
                  <a:gd name="T6" fmla="*/ 6 w 33"/>
                  <a:gd name="T7" fmla="*/ 4 h 46"/>
                  <a:gd name="T8" fmla="*/ 10 w 33"/>
                  <a:gd name="T9" fmla="*/ 8 h 46"/>
                  <a:gd name="T10" fmla="*/ 12 w 33"/>
                  <a:gd name="T11" fmla="*/ 10 h 46"/>
                  <a:gd name="T12" fmla="*/ 16 w 33"/>
                  <a:gd name="T13" fmla="*/ 12 h 46"/>
                  <a:gd name="T14" fmla="*/ 20 w 33"/>
                  <a:gd name="T15" fmla="*/ 14 h 46"/>
                  <a:gd name="T16" fmla="*/ 23 w 33"/>
                  <a:gd name="T17" fmla="*/ 14 h 46"/>
                  <a:gd name="T18" fmla="*/ 27 w 33"/>
                  <a:gd name="T19" fmla="*/ 14 h 46"/>
                  <a:gd name="T20" fmla="*/ 33 w 33"/>
                  <a:gd name="T21" fmla="*/ 14 h 46"/>
                  <a:gd name="T22" fmla="*/ 33 w 33"/>
                  <a:gd name="T23"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6" extrusionOk="0">
                    <a:moveTo>
                      <a:pt x="33" y="14"/>
                    </a:moveTo>
                    <a:lnTo>
                      <a:pt x="0" y="46"/>
                    </a:lnTo>
                    <a:lnTo>
                      <a:pt x="4" y="0"/>
                    </a:lnTo>
                    <a:lnTo>
                      <a:pt x="6" y="4"/>
                    </a:lnTo>
                    <a:lnTo>
                      <a:pt x="10" y="8"/>
                    </a:lnTo>
                    <a:lnTo>
                      <a:pt x="12" y="10"/>
                    </a:lnTo>
                    <a:lnTo>
                      <a:pt x="16" y="12"/>
                    </a:lnTo>
                    <a:lnTo>
                      <a:pt x="20" y="14"/>
                    </a:lnTo>
                    <a:lnTo>
                      <a:pt x="23" y="14"/>
                    </a:lnTo>
                    <a:lnTo>
                      <a:pt x="27" y="14"/>
                    </a:lnTo>
                    <a:lnTo>
                      <a:pt x="33" y="14"/>
                    </a:lnTo>
                    <a:lnTo>
                      <a:pt x="33"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6" name="Freeform 74"/>
              <p:cNvSpPr/>
              <p:nvPr/>
            </p:nvSpPr>
            <p:spPr bwMode="auto">
              <a:xfrm>
                <a:off x="6621245" y="4571374"/>
                <a:ext cx="34925" cy="23813"/>
              </a:xfrm>
              <a:custGeom>
                <a:avLst/>
                <a:gdLst>
                  <a:gd name="T0" fmla="*/ 39 w 44"/>
                  <a:gd name="T1" fmla="*/ 31 h 31"/>
                  <a:gd name="T2" fmla="*/ 0 w 44"/>
                  <a:gd name="T3" fmla="*/ 8 h 31"/>
                  <a:gd name="T4" fmla="*/ 44 w 44"/>
                  <a:gd name="T5" fmla="*/ 0 h 31"/>
                  <a:gd name="T6" fmla="*/ 42 w 44"/>
                  <a:gd name="T7" fmla="*/ 4 h 31"/>
                  <a:gd name="T8" fmla="*/ 41 w 44"/>
                  <a:gd name="T9" fmla="*/ 8 h 31"/>
                  <a:gd name="T10" fmla="*/ 39 w 44"/>
                  <a:gd name="T11" fmla="*/ 12 h 31"/>
                  <a:gd name="T12" fmla="*/ 37 w 44"/>
                  <a:gd name="T13" fmla="*/ 15 h 31"/>
                  <a:gd name="T14" fmla="*/ 37 w 44"/>
                  <a:gd name="T15" fmla="*/ 19 h 31"/>
                  <a:gd name="T16" fmla="*/ 37 w 44"/>
                  <a:gd name="T17" fmla="*/ 23 h 31"/>
                  <a:gd name="T18" fmla="*/ 37 w 44"/>
                  <a:gd name="T19" fmla="*/ 27 h 31"/>
                  <a:gd name="T20" fmla="*/ 39 w 44"/>
                  <a:gd name="T21" fmla="*/ 31 h 31"/>
                  <a:gd name="T22" fmla="*/ 39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39" y="31"/>
                    </a:moveTo>
                    <a:lnTo>
                      <a:pt x="0" y="8"/>
                    </a:lnTo>
                    <a:lnTo>
                      <a:pt x="44" y="0"/>
                    </a:lnTo>
                    <a:lnTo>
                      <a:pt x="42" y="4"/>
                    </a:lnTo>
                    <a:lnTo>
                      <a:pt x="41" y="8"/>
                    </a:lnTo>
                    <a:lnTo>
                      <a:pt x="39" y="12"/>
                    </a:lnTo>
                    <a:lnTo>
                      <a:pt x="37" y="15"/>
                    </a:lnTo>
                    <a:lnTo>
                      <a:pt x="37" y="19"/>
                    </a:lnTo>
                    <a:lnTo>
                      <a:pt x="37" y="23"/>
                    </a:lnTo>
                    <a:lnTo>
                      <a:pt x="37" y="27"/>
                    </a:lnTo>
                    <a:lnTo>
                      <a:pt x="39" y="31"/>
                    </a:lnTo>
                    <a:lnTo>
                      <a:pt x="39"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7" name="Line 158"/>
              <p:cNvSpPr>
                <a:spLocks noChangeShapeType="1"/>
              </p:cNvSpPr>
              <p:nvPr/>
            </p:nvSpPr>
            <p:spPr bwMode="auto">
              <a:xfrm flipH="1">
                <a:off x="6779995" y="4790449"/>
                <a:ext cx="225425"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8" name="Freeform 159"/>
              <p:cNvSpPr/>
              <p:nvPr/>
            </p:nvSpPr>
            <p:spPr bwMode="auto">
              <a:xfrm>
                <a:off x="6773645" y="4765048"/>
                <a:ext cx="69850" cy="52388"/>
              </a:xfrm>
              <a:custGeom>
                <a:avLst/>
                <a:gdLst>
                  <a:gd name="T0" fmla="*/ 89 w 89"/>
                  <a:gd name="T1" fmla="*/ 65 h 65"/>
                  <a:gd name="T2" fmla="*/ 0 w 89"/>
                  <a:gd name="T3" fmla="*/ 32 h 65"/>
                  <a:gd name="T4" fmla="*/ 89 w 89"/>
                  <a:gd name="T5" fmla="*/ 0 h 65"/>
                  <a:gd name="T6" fmla="*/ 85 w 89"/>
                  <a:gd name="T7" fmla="*/ 8 h 65"/>
                  <a:gd name="T8" fmla="*/ 81 w 89"/>
                  <a:gd name="T9" fmla="*/ 15 h 65"/>
                  <a:gd name="T10" fmla="*/ 79 w 89"/>
                  <a:gd name="T11" fmla="*/ 25 h 65"/>
                  <a:gd name="T12" fmla="*/ 79 w 89"/>
                  <a:gd name="T13" fmla="*/ 32 h 65"/>
                  <a:gd name="T14" fmla="*/ 79 w 89"/>
                  <a:gd name="T15" fmla="*/ 40 h 65"/>
                  <a:gd name="T16" fmla="*/ 81 w 89"/>
                  <a:gd name="T17" fmla="*/ 50 h 65"/>
                  <a:gd name="T18" fmla="*/ 85 w 89"/>
                  <a:gd name="T19" fmla="*/ 57 h 65"/>
                  <a:gd name="T20" fmla="*/ 89 w 89"/>
                  <a:gd name="T21" fmla="*/ 65 h 65"/>
                  <a:gd name="T22" fmla="*/ 89 w 89"/>
                  <a:gd name="T2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5" extrusionOk="0">
                    <a:moveTo>
                      <a:pt x="89" y="65"/>
                    </a:moveTo>
                    <a:lnTo>
                      <a:pt x="0" y="32"/>
                    </a:lnTo>
                    <a:lnTo>
                      <a:pt x="89" y="0"/>
                    </a:lnTo>
                    <a:lnTo>
                      <a:pt x="85" y="8"/>
                    </a:lnTo>
                    <a:lnTo>
                      <a:pt x="81" y="15"/>
                    </a:lnTo>
                    <a:lnTo>
                      <a:pt x="79" y="25"/>
                    </a:lnTo>
                    <a:lnTo>
                      <a:pt x="79" y="32"/>
                    </a:lnTo>
                    <a:lnTo>
                      <a:pt x="79" y="40"/>
                    </a:lnTo>
                    <a:lnTo>
                      <a:pt x="81" y="50"/>
                    </a:lnTo>
                    <a:lnTo>
                      <a:pt x="85" y="57"/>
                    </a:lnTo>
                    <a:lnTo>
                      <a:pt x="89" y="65"/>
                    </a:lnTo>
                    <a:lnTo>
                      <a:pt x="89" y="6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9" name="Freeform 160"/>
              <p:cNvSpPr/>
              <p:nvPr/>
            </p:nvSpPr>
            <p:spPr bwMode="auto">
              <a:xfrm>
                <a:off x="6786345" y="4877762"/>
                <a:ext cx="211138" cy="58738"/>
              </a:xfrm>
              <a:custGeom>
                <a:avLst/>
                <a:gdLst>
                  <a:gd name="T0" fmla="*/ 0 w 264"/>
                  <a:gd name="T1" fmla="*/ 4 h 75"/>
                  <a:gd name="T2" fmla="*/ 0 w 264"/>
                  <a:gd name="T3" fmla="*/ 6 h 75"/>
                  <a:gd name="T4" fmla="*/ 3 w 264"/>
                  <a:gd name="T5" fmla="*/ 8 h 75"/>
                  <a:gd name="T6" fmla="*/ 7 w 264"/>
                  <a:gd name="T7" fmla="*/ 11 h 75"/>
                  <a:gd name="T8" fmla="*/ 13 w 264"/>
                  <a:gd name="T9" fmla="*/ 15 h 75"/>
                  <a:gd name="T10" fmla="*/ 19 w 264"/>
                  <a:gd name="T11" fmla="*/ 21 h 75"/>
                  <a:gd name="T12" fmla="*/ 26 w 264"/>
                  <a:gd name="T13" fmla="*/ 27 h 75"/>
                  <a:gd name="T14" fmla="*/ 36 w 264"/>
                  <a:gd name="T15" fmla="*/ 33 h 75"/>
                  <a:gd name="T16" fmla="*/ 46 w 264"/>
                  <a:gd name="T17" fmla="*/ 40 h 75"/>
                  <a:gd name="T18" fmla="*/ 55 w 264"/>
                  <a:gd name="T19" fmla="*/ 46 h 75"/>
                  <a:gd name="T20" fmla="*/ 67 w 264"/>
                  <a:gd name="T21" fmla="*/ 52 h 75"/>
                  <a:gd name="T22" fmla="*/ 78 w 264"/>
                  <a:gd name="T23" fmla="*/ 58 h 75"/>
                  <a:gd name="T24" fmla="*/ 88 w 264"/>
                  <a:gd name="T25" fmla="*/ 63 h 75"/>
                  <a:gd name="T26" fmla="*/ 99 w 264"/>
                  <a:gd name="T27" fmla="*/ 67 h 75"/>
                  <a:gd name="T28" fmla="*/ 111 w 264"/>
                  <a:gd name="T29" fmla="*/ 71 h 75"/>
                  <a:gd name="T30" fmla="*/ 120 w 264"/>
                  <a:gd name="T31" fmla="*/ 73 h 75"/>
                  <a:gd name="T32" fmla="*/ 130 w 264"/>
                  <a:gd name="T33" fmla="*/ 75 h 75"/>
                  <a:gd name="T34" fmla="*/ 140 w 264"/>
                  <a:gd name="T35" fmla="*/ 73 h 75"/>
                  <a:gd name="T36" fmla="*/ 151 w 264"/>
                  <a:gd name="T37" fmla="*/ 71 h 75"/>
                  <a:gd name="T38" fmla="*/ 161 w 264"/>
                  <a:gd name="T39" fmla="*/ 67 h 75"/>
                  <a:gd name="T40" fmla="*/ 172 w 264"/>
                  <a:gd name="T41" fmla="*/ 63 h 75"/>
                  <a:gd name="T42" fmla="*/ 184 w 264"/>
                  <a:gd name="T43" fmla="*/ 58 h 75"/>
                  <a:gd name="T44" fmla="*/ 195 w 264"/>
                  <a:gd name="T45" fmla="*/ 50 h 75"/>
                  <a:gd name="T46" fmla="*/ 205 w 264"/>
                  <a:gd name="T47" fmla="*/ 44 h 75"/>
                  <a:gd name="T48" fmla="*/ 216 w 264"/>
                  <a:gd name="T49" fmla="*/ 36 h 75"/>
                  <a:gd name="T50" fmla="*/ 226 w 264"/>
                  <a:gd name="T51" fmla="*/ 31 h 75"/>
                  <a:gd name="T52" fmla="*/ 236 w 264"/>
                  <a:gd name="T53" fmla="*/ 23 h 75"/>
                  <a:gd name="T54" fmla="*/ 243 w 264"/>
                  <a:gd name="T55" fmla="*/ 17 h 75"/>
                  <a:gd name="T56" fmla="*/ 251 w 264"/>
                  <a:gd name="T57" fmla="*/ 11 h 75"/>
                  <a:gd name="T58" fmla="*/ 257 w 264"/>
                  <a:gd name="T59" fmla="*/ 6 h 75"/>
                  <a:gd name="T60" fmla="*/ 261 w 264"/>
                  <a:gd name="T61" fmla="*/ 2 h 75"/>
                  <a:gd name="T62" fmla="*/ 263 w 264"/>
                  <a:gd name="T63" fmla="*/ 0 h 75"/>
                  <a:gd name="T64" fmla="*/ 264 w 264"/>
                  <a:gd name="T65" fmla="*/ 0 h 75"/>
                  <a:gd name="T66" fmla="*/ 264 w 264"/>
                  <a:gd name="T6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4" h="75" extrusionOk="0">
                    <a:moveTo>
                      <a:pt x="0" y="4"/>
                    </a:moveTo>
                    <a:lnTo>
                      <a:pt x="0" y="6"/>
                    </a:lnTo>
                    <a:lnTo>
                      <a:pt x="3" y="8"/>
                    </a:lnTo>
                    <a:lnTo>
                      <a:pt x="7" y="11"/>
                    </a:lnTo>
                    <a:lnTo>
                      <a:pt x="13" y="15"/>
                    </a:lnTo>
                    <a:lnTo>
                      <a:pt x="19" y="21"/>
                    </a:lnTo>
                    <a:lnTo>
                      <a:pt x="26" y="27"/>
                    </a:lnTo>
                    <a:lnTo>
                      <a:pt x="36" y="33"/>
                    </a:lnTo>
                    <a:lnTo>
                      <a:pt x="46" y="40"/>
                    </a:lnTo>
                    <a:lnTo>
                      <a:pt x="55" y="46"/>
                    </a:lnTo>
                    <a:lnTo>
                      <a:pt x="67" y="52"/>
                    </a:lnTo>
                    <a:lnTo>
                      <a:pt x="78" y="58"/>
                    </a:lnTo>
                    <a:lnTo>
                      <a:pt x="88" y="63"/>
                    </a:lnTo>
                    <a:lnTo>
                      <a:pt x="99" y="67"/>
                    </a:lnTo>
                    <a:lnTo>
                      <a:pt x="111" y="71"/>
                    </a:lnTo>
                    <a:lnTo>
                      <a:pt x="120" y="73"/>
                    </a:lnTo>
                    <a:lnTo>
                      <a:pt x="130" y="75"/>
                    </a:lnTo>
                    <a:lnTo>
                      <a:pt x="140" y="73"/>
                    </a:lnTo>
                    <a:lnTo>
                      <a:pt x="151" y="71"/>
                    </a:lnTo>
                    <a:lnTo>
                      <a:pt x="161" y="67"/>
                    </a:lnTo>
                    <a:lnTo>
                      <a:pt x="172" y="63"/>
                    </a:lnTo>
                    <a:lnTo>
                      <a:pt x="184" y="58"/>
                    </a:lnTo>
                    <a:lnTo>
                      <a:pt x="195" y="50"/>
                    </a:lnTo>
                    <a:lnTo>
                      <a:pt x="205" y="44"/>
                    </a:lnTo>
                    <a:lnTo>
                      <a:pt x="216" y="36"/>
                    </a:lnTo>
                    <a:lnTo>
                      <a:pt x="226" y="31"/>
                    </a:lnTo>
                    <a:lnTo>
                      <a:pt x="236" y="23"/>
                    </a:lnTo>
                    <a:lnTo>
                      <a:pt x="243" y="17"/>
                    </a:lnTo>
                    <a:lnTo>
                      <a:pt x="251" y="11"/>
                    </a:lnTo>
                    <a:lnTo>
                      <a:pt x="257" y="6"/>
                    </a:lnTo>
                    <a:lnTo>
                      <a:pt x="261" y="2"/>
                    </a:lnTo>
                    <a:lnTo>
                      <a:pt x="263" y="0"/>
                    </a:lnTo>
                    <a:lnTo>
                      <a:pt x="264" y="0"/>
                    </a:lnTo>
                    <a:lnTo>
                      <a:pt x="264" y="0"/>
                    </a:lnTo>
                  </a:path>
                </a:pathLst>
              </a:cu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0" name="Freeform 161"/>
              <p:cNvSpPr/>
              <p:nvPr/>
            </p:nvSpPr>
            <p:spPr bwMode="auto">
              <a:xfrm>
                <a:off x="6932394" y="4871412"/>
                <a:ext cx="69850" cy="66675"/>
              </a:xfrm>
              <a:custGeom>
                <a:avLst/>
                <a:gdLst>
                  <a:gd name="T0" fmla="*/ 0 w 86"/>
                  <a:gd name="T1" fmla="*/ 35 h 85"/>
                  <a:gd name="T2" fmla="*/ 86 w 86"/>
                  <a:gd name="T3" fmla="*/ 0 h 85"/>
                  <a:gd name="T4" fmla="*/ 42 w 86"/>
                  <a:gd name="T5" fmla="*/ 85 h 85"/>
                  <a:gd name="T6" fmla="*/ 42 w 86"/>
                  <a:gd name="T7" fmla="*/ 75 h 85"/>
                  <a:gd name="T8" fmla="*/ 38 w 86"/>
                  <a:gd name="T9" fmla="*/ 67 h 85"/>
                  <a:gd name="T10" fmla="*/ 34 w 86"/>
                  <a:gd name="T11" fmla="*/ 60 h 85"/>
                  <a:gd name="T12" fmla="*/ 29 w 86"/>
                  <a:gd name="T13" fmla="*/ 54 h 85"/>
                  <a:gd name="T14" fmla="*/ 23 w 86"/>
                  <a:gd name="T15" fmla="*/ 46 h 85"/>
                  <a:gd name="T16" fmla="*/ 15 w 86"/>
                  <a:gd name="T17" fmla="*/ 42 h 85"/>
                  <a:gd name="T18" fmla="*/ 7 w 86"/>
                  <a:gd name="T19" fmla="*/ 39 h 85"/>
                  <a:gd name="T20" fmla="*/ 0 w 86"/>
                  <a:gd name="T21" fmla="*/ 35 h 85"/>
                  <a:gd name="T22" fmla="*/ 0 w 86"/>
                  <a:gd name="T23"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85" extrusionOk="0">
                    <a:moveTo>
                      <a:pt x="0" y="35"/>
                    </a:moveTo>
                    <a:lnTo>
                      <a:pt x="86" y="0"/>
                    </a:lnTo>
                    <a:lnTo>
                      <a:pt x="42" y="85"/>
                    </a:lnTo>
                    <a:lnTo>
                      <a:pt x="42" y="75"/>
                    </a:lnTo>
                    <a:lnTo>
                      <a:pt x="38" y="67"/>
                    </a:lnTo>
                    <a:lnTo>
                      <a:pt x="34" y="60"/>
                    </a:lnTo>
                    <a:lnTo>
                      <a:pt x="29" y="54"/>
                    </a:lnTo>
                    <a:lnTo>
                      <a:pt x="23" y="46"/>
                    </a:lnTo>
                    <a:lnTo>
                      <a:pt x="15" y="42"/>
                    </a:lnTo>
                    <a:lnTo>
                      <a:pt x="7" y="39"/>
                    </a:lnTo>
                    <a:lnTo>
                      <a:pt x="0" y="35"/>
                    </a:lnTo>
                    <a:lnTo>
                      <a:pt x="0" y="3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1" name="Rectangle 162"/>
              <p:cNvSpPr>
                <a:spLocks noChangeArrowheads="1"/>
              </p:cNvSpPr>
              <p:nvPr/>
            </p:nvSpPr>
            <p:spPr bwMode="auto">
              <a:xfrm>
                <a:off x="7018120" y="4807912"/>
                <a:ext cx="227013"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62" name="Rectangle 163"/>
              <p:cNvSpPr>
                <a:spLocks noChangeArrowheads="1"/>
              </p:cNvSpPr>
              <p:nvPr/>
            </p:nvSpPr>
            <p:spPr bwMode="auto">
              <a:xfrm>
                <a:off x="6651408" y="4715837"/>
                <a:ext cx="18732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grpSp>
      </p:grpSp>
      <p:grpSp>
        <p:nvGrpSpPr>
          <p:cNvPr id="163" name="Group 414"/>
          <p:cNvGrpSpPr/>
          <p:nvPr/>
        </p:nvGrpSpPr>
        <p:grpSpPr bwMode="auto">
          <a:xfrm>
            <a:off x="555953" y="1335357"/>
            <a:ext cx="2190751" cy="1518210"/>
            <a:chOff x="484865" y="948527"/>
            <a:chExt cx="2190751" cy="1518210"/>
          </a:xfrm>
        </p:grpSpPr>
        <p:sp>
          <p:nvSpPr>
            <p:cNvPr id="164" name="Rectangle 39"/>
            <p:cNvSpPr>
              <a:spLocks noChangeArrowheads="1"/>
            </p:cNvSpPr>
            <p:nvPr/>
          </p:nvSpPr>
          <p:spPr bwMode="auto">
            <a:xfrm>
              <a:off x="763981" y="948527"/>
              <a:ext cx="165735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Horizontal cut along</a:t>
              </a:r>
              <a:endParaRPr lang="de-DE" sz="1800" b="0" i="0" u="none" strike="noStrike" cap="none">
                <a:ln>
                  <a:noFill/>
                </a:ln>
                <a:solidFill>
                  <a:schemeClr val="tx1"/>
                </a:solidFill>
                <a:latin typeface="Arial"/>
              </a:endParaRPr>
            </a:p>
          </p:txBody>
        </p:sp>
        <p:sp>
          <p:nvSpPr>
            <p:cNvPr id="165" name="Rectangle 8"/>
            <p:cNvSpPr>
              <a:spLocks noChangeArrowheads="1"/>
            </p:cNvSpPr>
            <p:nvPr/>
          </p:nvSpPr>
          <p:spPr bwMode="auto">
            <a:xfrm>
              <a:off x="1583415" y="1653969"/>
              <a:ext cx="130175" cy="11430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6" name="Line 9"/>
            <p:cNvSpPr>
              <a:spLocks noChangeShapeType="1"/>
            </p:cNvSpPr>
            <p:nvPr/>
          </p:nvSpPr>
          <p:spPr bwMode="auto">
            <a:xfrm>
              <a:off x="899203" y="2201656"/>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7" name="Line 10"/>
            <p:cNvSpPr>
              <a:spLocks noChangeShapeType="1"/>
            </p:cNvSpPr>
            <p:nvPr/>
          </p:nvSpPr>
          <p:spPr bwMode="auto">
            <a:xfrm flipH="1">
              <a:off x="899203" y="1218994"/>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8" name="Line 23"/>
            <p:cNvSpPr>
              <a:spLocks noChangeShapeType="1"/>
            </p:cNvSpPr>
            <p:nvPr/>
          </p:nvSpPr>
          <p:spPr bwMode="auto">
            <a:xfrm>
              <a:off x="484865" y="129519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9" name="Freeform 24"/>
            <p:cNvSpPr/>
            <p:nvPr/>
          </p:nvSpPr>
          <p:spPr bwMode="auto">
            <a:xfrm>
              <a:off x="676953" y="1271381"/>
              <a:ext cx="65088" cy="47625"/>
            </a:xfrm>
            <a:custGeom>
              <a:avLst/>
              <a:gdLst>
                <a:gd name="T0" fmla="*/ 0 w 81"/>
                <a:gd name="T1" fmla="*/ 0 h 62"/>
                <a:gd name="T2" fmla="*/ 81 w 81"/>
                <a:gd name="T3" fmla="*/ 31 h 62"/>
                <a:gd name="T4" fmla="*/ 0 w 81"/>
                <a:gd name="T5" fmla="*/ 62 h 62"/>
                <a:gd name="T6" fmla="*/ 4 w 81"/>
                <a:gd name="T7" fmla="*/ 54 h 62"/>
                <a:gd name="T8" fmla="*/ 8 w 81"/>
                <a:gd name="T9" fmla="*/ 46 h 62"/>
                <a:gd name="T10" fmla="*/ 10 w 81"/>
                <a:gd name="T11" fmla="*/ 38 h 62"/>
                <a:gd name="T12" fmla="*/ 10 w 81"/>
                <a:gd name="T13" fmla="*/ 31 h 62"/>
                <a:gd name="T14" fmla="*/ 10 w 81"/>
                <a:gd name="T15" fmla="*/ 23 h 62"/>
                <a:gd name="T16" fmla="*/ 8 w 81"/>
                <a:gd name="T17" fmla="*/ 15 h 62"/>
                <a:gd name="T18" fmla="*/ 4 w 81"/>
                <a:gd name="T19" fmla="*/ 8 h 62"/>
                <a:gd name="T20" fmla="*/ 0 w 81"/>
                <a:gd name="T21" fmla="*/ 0 h 62"/>
                <a:gd name="T22" fmla="*/ 0 w 81"/>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2" extrusionOk="0">
                  <a:moveTo>
                    <a:pt x="0" y="0"/>
                  </a:moveTo>
                  <a:lnTo>
                    <a:pt x="81" y="31"/>
                  </a:lnTo>
                  <a:lnTo>
                    <a:pt x="0" y="62"/>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0" name="Line 25"/>
            <p:cNvSpPr>
              <a:spLocks noChangeShapeType="1"/>
            </p:cNvSpPr>
            <p:nvPr/>
          </p:nvSpPr>
          <p:spPr bwMode="auto">
            <a:xfrm>
              <a:off x="484865" y="2125456"/>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1" name="Freeform 26"/>
            <p:cNvSpPr/>
            <p:nvPr/>
          </p:nvSpPr>
          <p:spPr bwMode="auto">
            <a:xfrm>
              <a:off x="676953" y="2103231"/>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5 h 60"/>
                <a:gd name="T10" fmla="*/ 10 w 81"/>
                <a:gd name="T11" fmla="*/ 37 h 60"/>
                <a:gd name="T12" fmla="*/ 10 w 81"/>
                <a:gd name="T13" fmla="*/ 29 h 60"/>
                <a:gd name="T14" fmla="*/ 10 w 81"/>
                <a:gd name="T15" fmla="*/ 22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5"/>
                  </a:lnTo>
                  <a:lnTo>
                    <a:pt x="10" y="37"/>
                  </a:lnTo>
                  <a:lnTo>
                    <a:pt x="10" y="29"/>
                  </a:lnTo>
                  <a:lnTo>
                    <a:pt x="10" y="22"/>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2" name="Line 27"/>
            <p:cNvSpPr>
              <a:spLocks noChangeShapeType="1"/>
            </p:cNvSpPr>
            <p:nvPr/>
          </p:nvSpPr>
          <p:spPr bwMode="auto">
            <a:xfrm>
              <a:off x="484865" y="1461881"/>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3" name="Freeform 28"/>
            <p:cNvSpPr/>
            <p:nvPr/>
          </p:nvSpPr>
          <p:spPr bwMode="auto">
            <a:xfrm>
              <a:off x="676953" y="1438069"/>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4" name="Line 29"/>
            <p:cNvSpPr>
              <a:spLocks noChangeShapeType="1"/>
            </p:cNvSpPr>
            <p:nvPr/>
          </p:nvSpPr>
          <p:spPr bwMode="auto">
            <a:xfrm>
              <a:off x="484865" y="1626981"/>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5" name="Freeform 30"/>
            <p:cNvSpPr/>
            <p:nvPr/>
          </p:nvSpPr>
          <p:spPr bwMode="auto">
            <a:xfrm>
              <a:off x="676953" y="1604756"/>
              <a:ext cx="65088" cy="47625"/>
            </a:xfrm>
            <a:custGeom>
              <a:avLst/>
              <a:gdLst>
                <a:gd name="T0" fmla="*/ 0 w 81"/>
                <a:gd name="T1" fmla="*/ 0 h 59"/>
                <a:gd name="T2" fmla="*/ 81 w 81"/>
                <a:gd name="T3" fmla="*/ 28 h 59"/>
                <a:gd name="T4" fmla="*/ 0 w 81"/>
                <a:gd name="T5" fmla="*/ 59 h 59"/>
                <a:gd name="T6" fmla="*/ 4 w 81"/>
                <a:gd name="T7" fmla="*/ 51 h 59"/>
                <a:gd name="T8" fmla="*/ 8 w 81"/>
                <a:gd name="T9" fmla="*/ 44 h 59"/>
                <a:gd name="T10" fmla="*/ 10 w 81"/>
                <a:gd name="T11" fmla="*/ 36 h 59"/>
                <a:gd name="T12" fmla="*/ 10 w 81"/>
                <a:gd name="T13" fmla="*/ 28 h 59"/>
                <a:gd name="T14" fmla="*/ 10 w 81"/>
                <a:gd name="T15" fmla="*/ 21 h 59"/>
                <a:gd name="T16" fmla="*/ 8 w 81"/>
                <a:gd name="T17" fmla="*/ 13 h 59"/>
                <a:gd name="T18" fmla="*/ 4 w 81"/>
                <a:gd name="T19" fmla="*/ 5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8"/>
                  </a:lnTo>
                  <a:lnTo>
                    <a:pt x="0" y="59"/>
                  </a:lnTo>
                  <a:lnTo>
                    <a:pt x="4" y="51"/>
                  </a:lnTo>
                  <a:lnTo>
                    <a:pt x="8" y="44"/>
                  </a:lnTo>
                  <a:lnTo>
                    <a:pt x="10" y="36"/>
                  </a:lnTo>
                  <a:lnTo>
                    <a:pt x="10" y="28"/>
                  </a:lnTo>
                  <a:lnTo>
                    <a:pt x="10" y="21"/>
                  </a:lnTo>
                  <a:lnTo>
                    <a:pt x="8" y="13"/>
                  </a:lnTo>
                  <a:lnTo>
                    <a:pt x="4" y="5"/>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6" name="Line 31"/>
            <p:cNvSpPr>
              <a:spLocks noChangeShapeType="1"/>
            </p:cNvSpPr>
            <p:nvPr/>
          </p:nvSpPr>
          <p:spPr bwMode="auto">
            <a:xfrm>
              <a:off x="484865" y="1793669"/>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7" name="Freeform 32"/>
            <p:cNvSpPr/>
            <p:nvPr/>
          </p:nvSpPr>
          <p:spPr bwMode="auto">
            <a:xfrm>
              <a:off x="676953" y="1769856"/>
              <a:ext cx="65088" cy="47625"/>
            </a:xfrm>
            <a:custGeom>
              <a:avLst/>
              <a:gdLst>
                <a:gd name="T0" fmla="*/ 0 w 81"/>
                <a:gd name="T1" fmla="*/ 0 h 59"/>
                <a:gd name="T2" fmla="*/ 81 w 81"/>
                <a:gd name="T3" fmla="*/ 29 h 59"/>
                <a:gd name="T4" fmla="*/ 0 w 81"/>
                <a:gd name="T5" fmla="*/ 59 h 59"/>
                <a:gd name="T6" fmla="*/ 4 w 81"/>
                <a:gd name="T7" fmla="*/ 52 h 59"/>
                <a:gd name="T8" fmla="*/ 8 w 81"/>
                <a:gd name="T9" fmla="*/ 44 h 59"/>
                <a:gd name="T10" fmla="*/ 10 w 81"/>
                <a:gd name="T11" fmla="*/ 36 h 59"/>
                <a:gd name="T12" fmla="*/ 10 w 81"/>
                <a:gd name="T13" fmla="*/ 29 h 59"/>
                <a:gd name="T14" fmla="*/ 10 w 81"/>
                <a:gd name="T15" fmla="*/ 21 h 59"/>
                <a:gd name="T16" fmla="*/ 8 w 81"/>
                <a:gd name="T17" fmla="*/ 13 h 59"/>
                <a:gd name="T18" fmla="*/ 4 w 81"/>
                <a:gd name="T19" fmla="*/ 6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9"/>
                  </a:lnTo>
                  <a:lnTo>
                    <a:pt x="0" y="59"/>
                  </a:lnTo>
                  <a:lnTo>
                    <a:pt x="4" y="52"/>
                  </a:lnTo>
                  <a:lnTo>
                    <a:pt x="8" y="44"/>
                  </a:lnTo>
                  <a:lnTo>
                    <a:pt x="10" y="36"/>
                  </a:lnTo>
                  <a:lnTo>
                    <a:pt x="10" y="29"/>
                  </a:lnTo>
                  <a:lnTo>
                    <a:pt x="10" y="21"/>
                  </a:lnTo>
                  <a:lnTo>
                    <a:pt x="8" y="13"/>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8" name="Line 33"/>
            <p:cNvSpPr>
              <a:spLocks noChangeShapeType="1"/>
            </p:cNvSpPr>
            <p:nvPr/>
          </p:nvSpPr>
          <p:spPr bwMode="auto">
            <a:xfrm>
              <a:off x="484865" y="1960356"/>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9" name="Freeform 34"/>
            <p:cNvSpPr/>
            <p:nvPr/>
          </p:nvSpPr>
          <p:spPr bwMode="auto">
            <a:xfrm>
              <a:off x="676953" y="1936544"/>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0" name="Freeform 75"/>
            <p:cNvSpPr/>
            <p:nvPr/>
          </p:nvSpPr>
          <p:spPr bwMode="auto">
            <a:xfrm>
              <a:off x="767440" y="1615869"/>
              <a:ext cx="1677988" cy="57150"/>
            </a:xfrm>
            <a:custGeom>
              <a:avLst/>
              <a:gdLst>
                <a:gd name="T0" fmla="*/ 31 w 2114"/>
                <a:gd name="T1" fmla="*/ 67 h 71"/>
                <a:gd name="T2" fmla="*/ 125 w 2114"/>
                <a:gd name="T3" fmla="*/ 67 h 71"/>
                <a:gd name="T4" fmla="*/ 256 w 2114"/>
                <a:gd name="T5" fmla="*/ 69 h 71"/>
                <a:gd name="T6" fmla="*/ 388 w 2114"/>
                <a:gd name="T7" fmla="*/ 71 h 71"/>
                <a:gd name="T8" fmla="*/ 522 w 2114"/>
                <a:gd name="T9" fmla="*/ 71 h 71"/>
                <a:gd name="T10" fmla="*/ 655 w 2114"/>
                <a:gd name="T11" fmla="*/ 69 h 71"/>
                <a:gd name="T12" fmla="*/ 784 w 2114"/>
                <a:gd name="T13" fmla="*/ 61 h 71"/>
                <a:gd name="T14" fmla="*/ 845 w 2114"/>
                <a:gd name="T15" fmla="*/ 54 h 71"/>
                <a:gd name="T16" fmla="*/ 905 w 2114"/>
                <a:gd name="T17" fmla="*/ 46 h 71"/>
                <a:gd name="T18" fmla="*/ 962 w 2114"/>
                <a:gd name="T19" fmla="*/ 36 h 71"/>
                <a:gd name="T20" fmla="*/ 1018 w 2114"/>
                <a:gd name="T21" fmla="*/ 25 h 71"/>
                <a:gd name="T22" fmla="*/ 1079 w 2114"/>
                <a:gd name="T23" fmla="*/ 11 h 71"/>
                <a:gd name="T24" fmla="*/ 1139 w 2114"/>
                <a:gd name="T25" fmla="*/ 4 h 71"/>
                <a:gd name="T26" fmla="*/ 1198 w 2114"/>
                <a:gd name="T27" fmla="*/ 0 h 71"/>
                <a:gd name="T28" fmla="*/ 1258 w 2114"/>
                <a:gd name="T29" fmla="*/ 4 h 71"/>
                <a:gd name="T30" fmla="*/ 1327 w 2114"/>
                <a:gd name="T31" fmla="*/ 23 h 71"/>
                <a:gd name="T32" fmla="*/ 1398 w 2114"/>
                <a:gd name="T33" fmla="*/ 38 h 71"/>
                <a:gd name="T34" fmla="*/ 1467 w 2114"/>
                <a:gd name="T35" fmla="*/ 48 h 71"/>
                <a:gd name="T36" fmla="*/ 1536 w 2114"/>
                <a:gd name="T37" fmla="*/ 54 h 71"/>
                <a:gd name="T38" fmla="*/ 1607 w 2114"/>
                <a:gd name="T39" fmla="*/ 56 h 71"/>
                <a:gd name="T40" fmla="*/ 1676 w 2114"/>
                <a:gd name="T41" fmla="*/ 56 h 71"/>
                <a:gd name="T42" fmla="*/ 1815 w 2114"/>
                <a:gd name="T43" fmla="*/ 54 h 71"/>
                <a:gd name="T44" fmla="*/ 1834 w 2114"/>
                <a:gd name="T45" fmla="*/ 54 h 71"/>
                <a:gd name="T46" fmla="*/ 1853 w 2114"/>
                <a:gd name="T47" fmla="*/ 54 h 71"/>
                <a:gd name="T48" fmla="*/ 1899 w 2114"/>
                <a:gd name="T49" fmla="*/ 54 h 71"/>
                <a:gd name="T50" fmla="*/ 1949 w 2114"/>
                <a:gd name="T51" fmla="*/ 54 h 71"/>
                <a:gd name="T52" fmla="*/ 1999 w 2114"/>
                <a:gd name="T53" fmla="*/ 54 h 71"/>
                <a:gd name="T54" fmla="*/ 2031 w 2114"/>
                <a:gd name="T55" fmla="*/ 54 h 71"/>
                <a:gd name="T56" fmla="*/ 2053 w 2114"/>
                <a:gd name="T57" fmla="*/ 54 h 71"/>
                <a:gd name="T58" fmla="*/ 2072 w 2114"/>
                <a:gd name="T59" fmla="*/ 52 h 71"/>
                <a:gd name="T60" fmla="*/ 2087 w 2114"/>
                <a:gd name="T61" fmla="*/ 52 h 71"/>
                <a:gd name="T62" fmla="*/ 2099 w 2114"/>
                <a:gd name="T63" fmla="*/ 52 h 71"/>
                <a:gd name="T64" fmla="*/ 2108 w 2114"/>
                <a:gd name="T65" fmla="*/ 52 h 71"/>
                <a:gd name="T66" fmla="*/ 2112 w 2114"/>
                <a:gd name="T67"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1" extrusionOk="0">
                  <a:moveTo>
                    <a:pt x="0" y="67"/>
                  </a:moveTo>
                  <a:lnTo>
                    <a:pt x="31" y="67"/>
                  </a:lnTo>
                  <a:lnTo>
                    <a:pt x="62" y="67"/>
                  </a:lnTo>
                  <a:lnTo>
                    <a:pt x="125" y="67"/>
                  </a:lnTo>
                  <a:lnTo>
                    <a:pt x="188" y="69"/>
                  </a:lnTo>
                  <a:lnTo>
                    <a:pt x="256" y="69"/>
                  </a:lnTo>
                  <a:lnTo>
                    <a:pt x="321" y="71"/>
                  </a:lnTo>
                  <a:lnTo>
                    <a:pt x="388" y="71"/>
                  </a:lnTo>
                  <a:lnTo>
                    <a:pt x="455" y="71"/>
                  </a:lnTo>
                  <a:lnTo>
                    <a:pt x="522" y="71"/>
                  </a:lnTo>
                  <a:lnTo>
                    <a:pt x="590" y="71"/>
                  </a:lnTo>
                  <a:lnTo>
                    <a:pt x="655" y="69"/>
                  </a:lnTo>
                  <a:lnTo>
                    <a:pt x="720" y="65"/>
                  </a:lnTo>
                  <a:lnTo>
                    <a:pt x="784" y="61"/>
                  </a:lnTo>
                  <a:lnTo>
                    <a:pt x="814" y="58"/>
                  </a:lnTo>
                  <a:lnTo>
                    <a:pt x="845" y="54"/>
                  </a:lnTo>
                  <a:lnTo>
                    <a:pt x="876" y="52"/>
                  </a:lnTo>
                  <a:lnTo>
                    <a:pt x="905" y="46"/>
                  </a:lnTo>
                  <a:lnTo>
                    <a:pt x="933" y="42"/>
                  </a:lnTo>
                  <a:lnTo>
                    <a:pt x="962" y="36"/>
                  </a:lnTo>
                  <a:lnTo>
                    <a:pt x="991" y="33"/>
                  </a:lnTo>
                  <a:lnTo>
                    <a:pt x="1018" y="25"/>
                  </a:lnTo>
                  <a:lnTo>
                    <a:pt x="1049" y="19"/>
                  </a:lnTo>
                  <a:lnTo>
                    <a:pt x="1079" y="11"/>
                  </a:lnTo>
                  <a:lnTo>
                    <a:pt x="1108" y="8"/>
                  </a:lnTo>
                  <a:lnTo>
                    <a:pt x="1139" y="4"/>
                  </a:lnTo>
                  <a:lnTo>
                    <a:pt x="1169" y="2"/>
                  </a:lnTo>
                  <a:lnTo>
                    <a:pt x="1198" y="0"/>
                  </a:lnTo>
                  <a:lnTo>
                    <a:pt x="1229" y="0"/>
                  </a:lnTo>
                  <a:lnTo>
                    <a:pt x="1258" y="4"/>
                  </a:lnTo>
                  <a:lnTo>
                    <a:pt x="1292" y="13"/>
                  </a:lnTo>
                  <a:lnTo>
                    <a:pt x="1327" y="23"/>
                  </a:lnTo>
                  <a:lnTo>
                    <a:pt x="1363" y="31"/>
                  </a:lnTo>
                  <a:lnTo>
                    <a:pt x="1398" y="38"/>
                  </a:lnTo>
                  <a:lnTo>
                    <a:pt x="1432" y="42"/>
                  </a:lnTo>
                  <a:lnTo>
                    <a:pt x="1467" y="48"/>
                  </a:lnTo>
                  <a:lnTo>
                    <a:pt x="1502" y="50"/>
                  </a:lnTo>
                  <a:lnTo>
                    <a:pt x="1536" y="54"/>
                  </a:lnTo>
                  <a:lnTo>
                    <a:pt x="1573" y="54"/>
                  </a:lnTo>
                  <a:lnTo>
                    <a:pt x="1607" y="56"/>
                  </a:lnTo>
                  <a:lnTo>
                    <a:pt x="1642" y="56"/>
                  </a:lnTo>
                  <a:lnTo>
                    <a:pt x="1676" y="56"/>
                  </a:lnTo>
                  <a:lnTo>
                    <a:pt x="1745" y="56"/>
                  </a:lnTo>
                  <a:lnTo>
                    <a:pt x="1815" y="54"/>
                  </a:lnTo>
                  <a:lnTo>
                    <a:pt x="1824" y="54"/>
                  </a:lnTo>
                  <a:lnTo>
                    <a:pt x="1834" y="54"/>
                  </a:lnTo>
                  <a:lnTo>
                    <a:pt x="1843" y="54"/>
                  </a:lnTo>
                  <a:lnTo>
                    <a:pt x="1853" y="54"/>
                  </a:lnTo>
                  <a:lnTo>
                    <a:pt x="1876" y="54"/>
                  </a:lnTo>
                  <a:lnTo>
                    <a:pt x="1899" y="54"/>
                  </a:lnTo>
                  <a:lnTo>
                    <a:pt x="1924" y="54"/>
                  </a:lnTo>
                  <a:lnTo>
                    <a:pt x="1949" y="54"/>
                  </a:lnTo>
                  <a:lnTo>
                    <a:pt x="1974" y="54"/>
                  </a:lnTo>
                  <a:lnTo>
                    <a:pt x="1999" y="54"/>
                  </a:lnTo>
                  <a:lnTo>
                    <a:pt x="2022" y="54"/>
                  </a:lnTo>
                  <a:lnTo>
                    <a:pt x="2031" y="54"/>
                  </a:lnTo>
                  <a:lnTo>
                    <a:pt x="2043" y="54"/>
                  </a:lnTo>
                  <a:lnTo>
                    <a:pt x="2053" y="54"/>
                  </a:lnTo>
                  <a:lnTo>
                    <a:pt x="2062" y="52"/>
                  </a:lnTo>
                  <a:lnTo>
                    <a:pt x="2072" y="52"/>
                  </a:lnTo>
                  <a:lnTo>
                    <a:pt x="2079" y="52"/>
                  </a:lnTo>
                  <a:lnTo>
                    <a:pt x="2087" y="52"/>
                  </a:lnTo>
                  <a:lnTo>
                    <a:pt x="2093" y="52"/>
                  </a:lnTo>
                  <a:lnTo>
                    <a:pt x="2099" y="52"/>
                  </a:lnTo>
                  <a:lnTo>
                    <a:pt x="2104" y="52"/>
                  </a:lnTo>
                  <a:lnTo>
                    <a:pt x="2108" y="52"/>
                  </a:lnTo>
                  <a:lnTo>
                    <a:pt x="2112" y="52"/>
                  </a:lnTo>
                  <a:lnTo>
                    <a:pt x="2112" y="52"/>
                  </a:lnTo>
                  <a:lnTo>
                    <a:pt x="2114" y="5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1" name="Freeform 76"/>
            <p:cNvSpPr/>
            <p:nvPr/>
          </p:nvSpPr>
          <p:spPr bwMode="auto">
            <a:xfrm>
              <a:off x="1546903" y="1631744"/>
              <a:ext cx="34925" cy="22225"/>
            </a:xfrm>
            <a:custGeom>
              <a:avLst/>
              <a:gdLst>
                <a:gd name="T0" fmla="*/ 0 w 44"/>
                <a:gd name="T1" fmla="*/ 0 h 29"/>
                <a:gd name="T2" fmla="*/ 44 w 44"/>
                <a:gd name="T3" fmla="*/ 4 h 29"/>
                <a:gd name="T4" fmla="*/ 8 w 44"/>
                <a:gd name="T5" fmla="*/ 29 h 29"/>
                <a:gd name="T6" fmla="*/ 10 w 44"/>
                <a:gd name="T7" fmla="*/ 25 h 29"/>
                <a:gd name="T8" fmla="*/ 10 w 44"/>
                <a:gd name="T9" fmla="*/ 21 h 29"/>
                <a:gd name="T10" fmla="*/ 10 w 44"/>
                <a:gd name="T11" fmla="*/ 17 h 29"/>
                <a:gd name="T12" fmla="*/ 10 w 44"/>
                <a:gd name="T13" fmla="*/ 14 h 29"/>
                <a:gd name="T14" fmla="*/ 8 w 44"/>
                <a:gd name="T15" fmla="*/ 10 h 29"/>
                <a:gd name="T16" fmla="*/ 6 w 44"/>
                <a:gd name="T17" fmla="*/ 6 h 29"/>
                <a:gd name="T18" fmla="*/ 4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4"/>
                  </a:lnTo>
                  <a:lnTo>
                    <a:pt x="8" y="29"/>
                  </a:lnTo>
                  <a:lnTo>
                    <a:pt x="10" y="25"/>
                  </a:lnTo>
                  <a:lnTo>
                    <a:pt x="10" y="21"/>
                  </a:lnTo>
                  <a:lnTo>
                    <a:pt x="10" y="17"/>
                  </a:lnTo>
                  <a:lnTo>
                    <a:pt x="10" y="14"/>
                  </a:lnTo>
                  <a:lnTo>
                    <a:pt x="8" y="10"/>
                  </a:lnTo>
                  <a:lnTo>
                    <a:pt x="6" y="6"/>
                  </a:lnTo>
                  <a:lnTo>
                    <a:pt x="4"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2" name="Freeform 77"/>
            <p:cNvSpPr/>
            <p:nvPr/>
          </p:nvSpPr>
          <p:spPr bwMode="auto">
            <a:xfrm>
              <a:off x="1737403" y="1601581"/>
              <a:ext cx="34925" cy="23813"/>
            </a:xfrm>
            <a:custGeom>
              <a:avLst/>
              <a:gdLst>
                <a:gd name="T0" fmla="*/ 8 w 44"/>
                <a:gd name="T1" fmla="*/ 0 h 30"/>
                <a:gd name="T2" fmla="*/ 44 w 44"/>
                <a:gd name="T3" fmla="*/ 25 h 30"/>
                <a:gd name="T4" fmla="*/ 0 w 44"/>
                <a:gd name="T5" fmla="*/ 30 h 30"/>
                <a:gd name="T6" fmla="*/ 4 w 44"/>
                <a:gd name="T7" fmla="*/ 27 h 30"/>
                <a:gd name="T8" fmla="*/ 6 w 44"/>
                <a:gd name="T9" fmla="*/ 23 h 30"/>
                <a:gd name="T10" fmla="*/ 8 w 44"/>
                <a:gd name="T11" fmla="*/ 19 h 30"/>
                <a:gd name="T12" fmla="*/ 10 w 44"/>
                <a:gd name="T13" fmla="*/ 15 h 30"/>
                <a:gd name="T14" fmla="*/ 10 w 44"/>
                <a:gd name="T15" fmla="*/ 11 h 30"/>
                <a:gd name="T16" fmla="*/ 10 w 44"/>
                <a:gd name="T17" fmla="*/ 7 h 30"/>
                <a:gd name="T18" fmla="*/ 8 w 44"/>
                <a:gd name="T19" fmla="*/ 4 h 30"/>
                <a:gd name="T20" fmla="*/ 8 w 44"/>
                <a:gd name="T21" fmla="*/ 0 h 30"/>
                <a:gd name="T22" fmla="*/ 8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8" y="0"/>
                  </a:moveTo>
                  <a:lnTo>
                    <a:pt x="44" y="25"/>
                  </a:lnTo>
                  <a:lnTo>
                    <a:pt x="0" y="30"/>
                  </a:lnTo>
                  <a:lnTo>
                    <a:pt x="4" y="27"/>
                  </a:lnTo>
                  <a:lnTo>
                    <a:pt x="6" y="23"/>
                  </a:lnTo>
                  <a:lnTo>
                    <a:pt x="8" y="19"/>
                  </a:lnTo>
                  <a:lnTo>
                    <a:pt x="10" y="15"/>
                  </a:lnTo>
                  <a:lnTo>
                    <a:pt x="10" y="11"/>
                  </a:lnTo>
                  <a:lnTo>
                    <a:pt x="10" y="7"/>
                  </a:lnTo>
                  <a:lnTo>
                    <a:pt x="8" y="4"/>
                  </a:lnTo>
                  <a:lnTo>
                    <a:pt x="8" y="0"/>
                  </a:lnTo>
                  <a:lnTo>
                    <a:pt x="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3" name="Freeform 78"/>
            <p:cNvSpPr/>
            <p:nvPr/>
          </p:nvSpPr>
          <p:spPr bwMode="auto">
            <a:xfrm>
              <a:off x="2181903" y="1647619"/>
              <a:ext cx="33338" cy="25400"/>
            </a:xfrm>
            <a:custGeom>
              <a:avLst/>
              <a:gdLst>
                <a:gd name="T0" fmla="*/ 0 w 42"/>
                <a:gd name="T1" fmla="*/ 0 h 33"/>
                <a:gd name="T2" fmla="*/ 42 w 42"/>
                <a:gd name="T3" fmla="*/ 16 h 33"/>
                <a:gd name="T4" fmla="*/ 0 w 42"/>
                <a:gd name="T5" fmla="*/ 33 h 33"/>
                <a:gd name="T6" fmla="*/ 2 w 42"/>
                <a:gd name="T7" fmla="*/ 29 h 33"/>
                <a:gd name="T8" fmla="*/ 4 w 42"/>
                <a:gd name="T9" fmla="*/ 25 h 33"/>
                <a:gd name="T10" fmla="*/ 4 w 42"/>
                <a:gd name="T11" fmla="*/ 21 h 33"/>
                <a:gd name="T12" fmla="*/ 4 w 42"/>
                <a:gd name="T13" fmla="*/ 16 h 33"/>
                <a:gd name="T14" fmla="*/ 4 w 42"/>
                <a:gd name="T15" fmla="*/ 12 h 33"/>
                <a:gd name="T16" fmla="*/ 4 w 42"/>
                <a:gd name="T17" fmla="*/ 8 h 33"/>
                <a:gd name="T18" fmla="*/ 2 w 42"/>
                <a:gd name="T19" fmla="*/ 4 h 33"/>
                <a:gd name="T20" fmla="*/ 0 w 42"/>
                <a:gd name="T21" fmla="*/ 0 h 33"/>
                <a:gd name="T22" fmla="*/ 0 w 42"/>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3" extrusionOk="0">
                  <a:moveTo>
                    <a:pt x="0" y="0"/>
                  </a:moveTo>
                  <a:lnTo>
                    <a:pt x="42" y="16"/>
                  </a:lnTo>
                  <a:lnTo>
                    <a:pt x="0" y="33"/>
                  </a:lnTo>
                  <a:lnTo>
                    <a:pt x="2" y="29"/>
                  </a:lnTo>
                  <a:lnTo>
                    <a:pt x="4" y="25"/>
                  </a:lnTo>
                  <a:lnTo>
                    <a:pt x="4" y="21"/>
                  </a:lnTo>
                  <a:lnTo>
                    <a:pt x="4" y="16"/>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4" name="Freeform 79"/>
            <p:cNvSpPr/>
            <p:nvPr/>
          </p:nvSpPr>
          <p:spPr bwMode="auto">
            <a:xfrm>
              <a:off x="2418440" y="1646031"/>
              <a:ext cx="33338" cy="23813"/>
            </a:xfrm>
            <a:custGeom>
              <a:avLst/>
              <a:gdLst>
                <a:gd name="T0" fmla="*/ 0 w 43"/>
                <a:gd name="T1" fmla="*/ 0 h 31"/>
                <a:gd name="T2" fmla="*/ 43 w 43"/>
                <a:gd name="T3" fmla="*/ 16 h 31"/>
                <a:gd name="T4" fmla="*/ 0 w 43"/>
                <a:gd name="T5" fmla="*/ 31 h 31"/>
                <a:gd name="T6" fmla="*/ 2 w 43"/>
                <a:gd name="T7" fmla="*/ 27 h 31"/>
                <a:gd name="T8" fmla="*/ 4 w 43"/>
                <a:gd name="T9" fmla="*/ 23 h 31"/>
                <a:gd name="T10" fmla="*/ 6 w 43"/>
                <a:gd name="T11" fmla="*/ 20 h 31"/>
                <a:gd name="T12" fmla="*/ 6 w 43"/>
                <a:gd name="T13" fmla="*/ 16 h 31"/>
                <a:gd name="T14" fmla="*/ 6 w 43"/>
                <a:gd name="T15" fmla="*/ 12 h 31"/>
                <a:gd name="T16" fmla="*/ 4 w 43"/>
                <a:gd name="T17" fmla="*/ 8 h 31"/>
                <a:gd name="T18" fmla="*/ 2 w 43"/>
                <a:gd name="T19" fmla="*/ 4 h 31"/>
                <a:gd name="T20" fmla="*/ 0 w 43"/>
                <a:gd name="T21" fmla="*/ 0 h 31"/>
                <a:gd name="T22" fmla="*/ 0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0"/>
                  </a:moveTo>
                  <a:lnTo>
                    <a:pt x="43" y="16"/>
                  </a:lnTo>
                  <a:lnTo>
                    <a:pt x="0" y="31"/>
                  </a:lnTo>
                  <a:lnTo>
                    <a:pt x="2" y="27"/>
                  </a:lnTo>
                  <a:lnTo>
                    <a:pt x="4" y="23"/>
                  </a:lnTo>
                  <a:lnTo>
                    <a:pt x="6" y="20"/>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5" name="Freeform 80"/>
            <p:cNvSpPr/>
            <p:nvPr/>
          </p:nvSpPr>
          <p:spPr bwMode="auto">
            <a:xfrm>
              <a:off x="769028" y="1517444"/>
              <a:ext cx="1677988" cy="49213"/>
            </a:xfrm>
            <a:custGeom>
              <a:avLst/>
              <a:gdLst>
                <a:gd name="T0" fmla="*/ 0 w 2114"/>
                <a:gd name="T1" fmla="*/ 58 h 62"/>
                <a:gd name="T2" fmla="*/ 2 w 2114"/>
                <a:gd name="T3" fmla="*/ 58 h 62"/>
                <a:gd name="T4" fmla="*/ 8 w 2114"/>
                <a:gd name="T5" fmla="*/ 58 h 62"/>
                <a:gd name="T6" fmla="*/ 16 w 2114"/>
                <a:gd name="T7" fmla="*/ 58 h 62"/>
                <a:gd name="T8" fmla="*/ 27 w 2114"/>
                <a:gd name="T9" fmla="*/ 58 h 62"/>
                <a:gd name="T10" fmla="*/ 39 w 2114"/>
                <a:gd name="T11" fmla="*/ 58 h 62"/>
                <a:gd name="T12" fmla="*/ 54 w 2114"/>
                <a:gd name="T13" fmla="*/ 58 h 62"/>
                <a:gd name="T14" fmla="*/ 79 w 2114"/>
                <a:gd name="T15" fmla="*/ 60 h 62"/>
                <a:gd name="T16" fmla="*/ 117 w 2114"/>
                <a:gd name="T17" fmla="*/ 60 h 62"/>
                <a:gd name="T18" fmla="*/ 163 w 2114"/>
                <a:gd name="T19" fmla="*/ 60 h 62"/>
                <a:gd name="T20" fmla="*/ 211 w 2114"/>
                <a:gd name="T21" fmla="*/ 60 h 62"/>
                <a:gd name="T22" fmla="*/ 263 w 2114"/>
                <a:gd name="T23" fmla="*/ 62 h 62"/>
                <a:gd name="T24" fmla="*/ 371 w 2114"/>
                <a:gd name="T25" fmla="*/ 62 h 62"/>
                <a:gd name="T26" fmla="*/ 423 w 2114"/>
                <a:gd name="T27" fmla="*/ 62 h 62"/>
                <a:gd name="T28" fmla="*/ 472 w 2114"/>
                <a:gd name="T29" fmla="*/ 62 h 62"/>
                <a:gd name="T30" fmla="*/ 520 w 2114"/>
                <a:gd name="T31" fmla="*/ 62 h 62"/>
                <a:gd name="T32" fmla="*/ 563 w 2114"/>
                <a:gd name="T33" fmla="*/ 62 h 62"/>
                <a:gd name="T34" fmla="*/ 599 w 2114"/>
                <a:gd name="T35" fmla="*/ 62 h 62"/>
                <a:gd name="T36" fmla="*/ 615 w 2114"/>
                <a:gd name="T37" fmla="*/ 62 h 62"/>
                <a:gd name="T38" fmla="*/ 628 w 2114"/>
                <a:gd name="T39" fmla="*/ 60 h 62"/>
                <a:gd name="T40" fmla="*/ 687 w 2114"/>
                <a:gd name="T41" fmla="*/ 62 h 62"/>
                <a:gd name="T42" fmla="*/ 745 w 2114"/>
                <a:gd name="T43" fmla="*/ 60 h 62"/>
                <a:gd name="T44" fmla="*/ 801 w 2114"/>
                <a:gd name="T45" fmla="*/ 54 h 62"/>
                <a:gd name="T46" fmla="*/ 855 w 2114"/>
                <a:gd name="T47" fmla="*/ 46 h 62"/>
                <a:gd name="T48" fmla="*/ 960 w 2114"/>
                <a:gd name="T49" fmla="*/ 27 h 62"/>
                <a:gd name="T50" fmla="*/ 1060 w 2114"/>
                <a:gd name="T51" fmla="*/ 10 h 62"/>
                <a:gd name="T52" fmla="*/ 1110 w 2114"/>
                <a:gd name="T53" fmla="*/ 4 h 62"/>
                <a:gd name="T54" fmla="*/ 1162 w 2114"/>
                <a:gd name="T55" fmla="*/ 0 h 62"/>
                <a:gd name="T56" fmla="*/ 1215 w 2114"/>
                <a:gd name="T57" fmla="*/ 2 h 62"/>
                <a:gd name="T58" fmla="*/ 1267 w 2114"/>
                <a:gd name="T59" fmla="*/ 4 h 62"/>
                <a:gd name="T60" fmla="*/ 1315 w 2114"/>
                <a:gd name="T61" fmla="*/ 6 h 62"/>
                <a:gd name="T62" fmla="*/ 1359 w 2114"/>
                <a:gd name="T63" fmla="*/ 12 h 62"/>
                <a:gd name="T64" fmla="*/ 1400 w 2114"/>
                <a:gd name="T65" fmla="*/ 16 h 62"/>
                <a:gd name="T66" fmla="*/ 1417 w 2114"/>
                <a:gd name="T67" fmla="*/ 17 h 62"/>
                <a:gd name="T68" fmla="*/ 1432 w 2114"/>
                <a:gd name="T69" fmla="*/ 19 h 62"/>
                <a:gd name="T70" fmla="*/ 1457 w 2114"/>
                <a:gd name="T71" fmla="*/ 21 h 62"/>
                <a:gd name="T72" fmla="*/ 1484 w 2114"/>
                <a:gd name="T73" fmla="*/ 23 h 62"/>
                <a:gd name="T74" fmla="*/ 1513 w 2114"/>
                <a:gd name="T75" fmla="*/ 25 h 62"/>
                <a:gd name="T76" fmla="*/ 1546 w 2114"/>
                <a:gd name="T77" fmla="*/ 27 h 62"/>
                <a:gd name="T78" fmla="*/ 1578 w 2114"/>
                <a:gd name="T79" fmla="*/ 27 h 62"/>
                <a:gd name="T80" fmla="*/ 1651 w 2114"/>
                <a:gd name="T81" fmla="*/ 29 h 62"/>
                <a:gd name="T82" fmla="*/ 1701 w 2114"/>
                <a:gd name="T83" fmla="*/ 29 h 62"/>
                <a:gd name="T84" fmla="*/ 1726 w 2114"/>
                <a:gd name="T85" fmla="*/ 29 h 62"/>
                <a:gd name="T86" fmla="*/ 1755 w 2114"/>
                <a:gd name="T87" fmla="*/ 29 h 62"/>
                <a:gd name="T88" fmla="*/ 1786 w 2114"/>
                <a:gd name="T89" fmla="*/ 29 h 62"/>
                <a:gd name="T90" fmla="*/ 1836 w 2114"/>
                <a:gd name="T91" fmla="*/ 29 h 62"/>
                <a:gd name="T92" fmla="*/ 1907 w 2114"/>
                <a:gd name="T93" fmla="*/ 29 h 62"/>
                <a:gd name="T94" fmla="*/ 1960 w 2114"/>
                <a:gd name="T95" fmla="*/ 29 h 62"/>
                <a:gd name="T96" fmla="*/ 1993 w 2114"/>
                <a:gd name="T97" fmla="*/ 29 h 62"/>
                <a:gd name="T98" fmla="*/ 2024 w 2114"/>
                <a:gd name="T99" fmla="*/ 29 h 62"/>
                <a:gd name="T100" fmla="*/ 2051 w 2114"/>
                <a:gd name="T101" fmla="*/ 29 h 62"/>
                <a:gd name="T102" fmla="*/ 2074 w 2114"/>
                <a:gd name="T103" fmla="*/ 29 h 62"/>
                <a:gd name="T104" fmla="*/ 2093 w 2114"/>
                <a:gd name="T105" fmla="*/ 29 h 62"/>
                <a:gd name="T106" fmla="*/ 2106 w 2114"/>
                <a:gd name="T107" fmla="*/ 29 h 62"/>
                <a:gd name="T108" fmla="*/ 2112 w 2114"/>
                <a:gd name="T10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4" h="62" extrusionOk="0">
                  <a:moveTo>
                    <a:pt x="0" y="58"/>
                  </a:moveTo>
                  <a:lnTo>
                    <a:pt x="0" y="58"/>
                  </a:lnTo>
                  <a:lnTo>
                    <a:pt x="0" y="58"/>
                  </a:lnTo>
                  <a:lnTo>
                    <a:pt x="2" y="58"/>
                  </a:lnTo>
                  <a:lnTo>
                    <a:pt x="6" y="58"/>
                  </a:lnTo>
                  <a:lnTo>
                    <a:pt x="8" y="58"/>
                  </a:lnTo>
                  <a:lnTo>
                    <a:pt x="12" y="58"/>
                  </a:lnTo>
                  <a:lnTo>
                    <a:pt x="16" y="58"/>
                  </a:lnTo>
                  <a:lnTo>
                    <a:pt x="21" y="58"/>
                  </a:lnTo>
                  <a:lnTo>
                    <a:pt x="27" y="58"/>
                  </a:lnTo>
                  <a:lnTo>
                    <a:pt x="33" y="58"/>
                  </a:lnTo>
                  <a:lnTo>
                    <a:pt x="39" y="58"/>
                  </a:lnTo>
                  <a:lnTo>
                    <a:pt x="46" y="58"/>
                  </a:lnTo>
                  <a:lnTo>
                    <a:pt x="54" y="58"/>
                  </a:lnTo>
                  <a:lnTo>
                    <a:pt x="62" y="60"/>
                  </a:lnTo>
                  <a:lnTo>
                    <a:pt x="79" y="60"/>
                  </a:lnTo>
                  <a:lnTo>
                    <a:pt x="98" y="60"/>
                  </a:lnTo>
                  <a:lnTo>
                    <a:pt x="117" y="60"/>
                  </a:lnTo>
                  <a:lnTo>
                    <a:pt x="140" y="60"/>
                  </a:lnTo>
                  <a:lnTo>
                    <a:pt x="163" y="60"/>
                  </a:lnTo>
                  <a:lnTo>
                    <a:pt x="186" y="60"/>
                  </a:lnTo>
                  <a:lnTo>
                    <a:pt x="211" y="60"/>
                  </a:lnTo>
                  <a:lnTo>
                    <a:pt x="238" y="60"/>
                  </a:lnTo>
                  <a:lnTo>
                    <a:pt x="263" y="62"/>
                  </a:lnTo>
                  <a:lnTo>
                    <a:pt x="317" y="62"/>
                  </a:lnTo>
                  <a:lnTo>
                    <a:pt x="371" y="62"/>
                  </a:lnTo>
                  <a:lnTo>
                    <a:pt x="398" y="62"/>
                  </a:lnTo>
                  <a:lnTo>
                    <a:pt x="423" y="62"/>
                  </a:lnTo>
                  <a:lnTo>
                    <a:pt x="449" y="62"/>
                  </a:lnTo>
                  <a:lnTo>
                    <a:pt x="472" y="62"/>
                  </a:lnTo>
                  <a:lnTo>
                    <a:pt x="497" y="62"/>
                  </a:lnTo>
                  <a:lnTo>
                    <a:pt x="520" y="62"/>
                  </a:lnTo>
                  <a:lnTo>
                    <a:pt x="542" y="62"/>
                  </a:lnTo>
                  <a:lnTo>
                    <a:pt x="563" y="62"/>
                  </a:lnTo>
                  <a:lnTo>
                    <a:pt x="582" y="62"/>
                  </a:lnTo>
                  <a:lnTo>
                    <a:pt x="599" y="62"/>
                  </a:lnTo>
                  <a:lnTo>
                    <a:pt x="607" y="62"/>
                  </a:lnTo>
                  <a:lnTo>
                    <a:pt x="615" y="62"/>
                  </a:lnTo>
                  <a:lnTo>
                    <a:pt x="622" y="60"/>
                  </a:lnTo>
                  <a:lnTo>
                    <a:pt x="628" y="60"/>
                  </a:lnTo>
                  <a:lnTo>
                    <a:pt x="659" y="62"/>
                  </a:lnTo>
                  <a:lnTo>
                    <a:pt x="687" y="62"/>
                  </a:lnTo>
                  <a:lnTo>
                    <a:pt x="716" y="60"/>
                  </a:lnTo>
                  <a:lnTo>
                    <a:pt x="745" y="60"/>
                  </a:lnTo>
                  <a:lnTo>
                    <a:pt x="772" y="56"/>
                  </a:lnTo>
                  <a:lnTo>
                    <a:pt x="801" y="54"/>
                  </a:lnTo>
                  <a:lnTo>
                    <a:pt x="828" y="50"/>
                  </a:lnTo>
                  <a:lnTo>
                    <a:pt x="855" y="46"/>
                  </a:lnTo>
                  <a:lnTo>
                    <a:pt x="908" y="37"/>
                  </a:lnTo>
                  <a:lnTo>
                    <a:pt x="960" y="27"/>
                  </a:lnTo>
                  <a:lnTo>
                    <a:pt x="1012" y="19"/>
                  </a:lnTo>
                  <a:lnTo>
                    <a:pt x="1060" y="10"/>
                  </a:lnTo>
                  <a:lnTo>
                    <a:pt x="1085" y="6"/>
                  </a:lnTo>
                  <a:lnTo>
                    <a:pt x="1110" y="4"/>
                  </a:lnTo>
                  <a:lnTo>
                    <a:pt x="1137" y="2"/>
                  </a:lnTo>
                  <a:lnTo>
                    <a:pt x="1162" y="0"/>
                  </a:lnTo>
                  <a:lnTo>
                    <a:pt x="1189" y="0"/>
                  </a:lnTo>
                  <a:lnTo>
                    <a:pt x="1215" y="2"/>
                  </a:lnTo>
                  <a:lnTo>
                    <a:pt x="1240" y="2"/>
                  </a:lnTo>
                  <a:lnTo>
                    <a:pt x="1267" y="4"/>
                  </a:lnTo>
                  <a:lnTo>
                    <a:pt x="1290" y="6"/>
                  </a:lnTo>
                  <a:lnTo>
                    <a:pt x="1315" y="6"/>
                  </a:lnTo>
                  <a:lnTo>
                    <a:pt x="1338" y="10"/>
                  </a:lnTo>
                  <a:lnTo>
                    <a:pt x="1359" y="12"/>
                  </a:lnTo>
                  <a:lnTo>
                    <a:pt x="1381" y="14"/>
                  </a:lnTo>
                  <a:lnTo>
                    <a:pt x="1400" y="16"/>
                  </a:lnTo>
                  <a:lnTo>
                    <a:pt x="1409" y="17"/>
                  </a:lnTo>
                  <a:lnTo>
                    <a:pt x="1417" y="17"/>
                  </a:lnTo>
                  <a:lnTo>
                    <a:pt x="1425" y="19"/>
                  </a:lnTo>
                  <a:lnTo>
                    <a:pt x="1432" y="19"/>
                  </a:lnTo>
                  <a:lnTo>
                    <a:pt x="1444" y="21"/>
                  </a:lnTo>
                  <a:lnTo>
                    <a:pt x="1457" y="21"/>
                  </a:lnTo>
                  <a:lnTo>
                    <a:pt x="1469" y="23"/>
                  </a:lnTo>
                  <a:lnTo>
                    <a:pt x="1484" y="23"/>
                  </a:lnTo>
                  <a:lnTo>
                    <a:pt x="1498" y="23"/>
                  </a:lnTo>
                  <a:lnTo>
                    <a:pt x="1513" y="25"/>
                  </a:lnTo>
                  <a:lnTo>
                    <a:pt x="1528" y="25"/>
                  </a:lnTo>
                  <a:lnTo>
                    <a:pt x="1546" y="27"/>
                  </a:lnTo>
                  <a:lnTo>
                    <a:pt x="1561" y="27"/>
                  </a:lnTo>
                  <a:lnTo>
                    <a:pt x="1578" y="27"/>
                  </a:lnTo>
                  <a:lnTo>
                    <a:pt x="1615" y="27"/>
                  </a:lnTo>
                  <a:lnTo>
                    <a:pt x="1651" y="29"/>
                  </a:lnTo>
                  <a:lnTo>
                    <a:pt x="1692" y="29"/>
                  </a:lnTo>
                  <a:lnTo>
                    <a:pt x="1701" y="29"/>
                  </a:lnTo>
                  <a:lnTo>
                    <a:pt x="1713" y="29"/>
                  </a:lnTo>
                  <a:lnTo>
                    <a:pt x="1726" y="29"/>
                  </a:lnTo>
                  <a:lnTo>
                    <a:pt x="1740" y="29"/>
                  </a:lnTo>
                  <a:lnTo>
                    <a:pt x="1755" y="29"/>
                  </a:lnTo>
                  <a:lnTo>
                    <a:pt x="1770" y="29"/>
                  </a:lnTo>
                  <a:lnTo>
                    <a:pt x="1786" y="29"/>
                  </a:lnTo>
                  <a:lnTo>
                    <a:pt x="1801" y="29"/>
                  </a:lnTo>
                  <a:lnTo>
                    <a:pt x="1836" y="29"/>
                  </a:lnTo>
                  <a:lnTo>
                    <a:pt x="1872" y="29"/>
                  </a:lnTo>
                  <a:lnTo>
                    <a:pt x="1907" y="29"/>
                  </a:lnTo>
                  <a:lnTo>
                    <a:pt x="1943" y="29"/>
                  </a:lnTo>
                  <a:lnTo>
                    <a:pt x="1960" y="29"/>
                  </a:lnTo>
                  <a:lnTo>
                    <a:pt x="1976" y="29"/>
                  </a:lnTo>
                  <a:lnTo>
                    <a:pt x="1993" y="29"/>
                  </a:lnTo>
                  <a:lnTo>
                    <a:pt x="2008" y="29"/>
                  </a:lnTo>
                  <a:lnTo>
                    <a:pt x="2024" y="29"/>
                  </a:lnTo>
                  <a:lnTo>
                    <a:pt x="2037" y="29"/>
                  </a:lnTo>
                  <a:lnTo>
                    <a:pt x="2051" y="29"/>
                  </a:lnTo>
                  <a:lnTo>
                    <a:pt x="2062" y="29"/>
                  </a:lnTo>
                  <a:lnTo>
                    <a:pt x="2074" y="29"/>
                  </a:lnTo>
                  <a:lnTo>
                    <a:pt x="2083" y="29"/>
                  </a:lnTo>
                  <a:lnTo>
                    <a:pt x="2093" y="29"/>
                  </a:lnTo>
                  <a:lnTo>
                    <a:pt x="2101" y="29"/>
                  </a:lnTo>
                  <a:lnTo>
                    <a:pt x="2106" y="29"/>
                  </a:lnTo>
                  <a:lnTo>
                    <a:pt x="2110" y="29"/>
                  </a:lnTo>
                  <a:lnTo>
                    <a:pt x="2112" y="29"/>
                  </a:lnTo>
                  <a:lnTo>
                    <a:pt x="2114" y="2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6" name="Freeform 81"/>
            <p:cNvSpPr/>
            <p:nvPr/>
          </p:nvSpPr>
          <p:spPr bwMode="auto">
            <a:xfrm>
              <a:off x="1242103" y="1552369"/>
              <a:ext cx="33338" cy="25400"/>
            </a:xfrm>
            <a:custGeom>
              <a:avLst/>
              <a:gdLst>
                <a:gd name="T0" fmla="*/ 0 w 43"/>
                <a:gd name="T1" fmla="*/ 0 h 33"/>
                <a:gd name="T2" fmla="*/ 43 w 43"/>
                <a:gd name="T3" fmla="*/ 18 h 33"/>
                <a:gd name="T4" fmla="*/ 0 w 43"/>
                <a:gd name="T5" fmla="*/ 33 h 33"/>
                <a:gd name="T6" fmla="*/ 2 w 43"/>
                <a:gd name="T7" fmla="*/ 29 h 33"/>
                <a:gd name="T8" fmla="*/ 4 w 43"/>
                <a:gd name="T9" fmla="*/ 25 h 33"/>
                <a:gd name="T10" fmla="*/ 4 w 43"/>
                <a:gd name="T11" fmla="*/ 21 h 33"/>
                <a:gd name="T12" fmla="*/ 6 w 43"/>
                <a:gd name="T13" fmla="*/ 18 h 33"/>
                <a:gd name="T14" fmla="*/ 4 w 43"/>
                <a:gd name="T15" fmla="*/ 12 h 33"/>
                <a:gd name="T16" fmla="*/ 4 w 43"/>
                <a:gd name="T17" fmla="*/ 8 h 33"/>
                <a:gd name="T18" fmla="*/ 2 w 43"/>
                <a:gd name="T19" fmla="*/ 4 h 33"/>
                <a:gd name="T20" fmla="*/ 0 w 43"/>
                <a:gd name="T21" fmla="*/ 0 h 33"/>
                <a:gd name="T22" fmla="*/ 0 w 43"/>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3" extrusionOk="0">
                  <a:moveTo>
                    <a:pt x="0" y="0"/>
                  </a:moveTo>
                  <a:lnTo>
                    <a:pt x="43" y="18"/>
                  </a:lnTo>
                  <a:lnTo>
                    <a:pt x="0" y="33"/>
                  </a:lnTo>
                  <a:lnTo>
                    <a:pt x="2" y="29"/>
                  </a:lnTo>
                  <a:lnTo>
                    <a:pt x="4" y="25"/>
                  </a:lnTo>
                  <a:lnTo>
                    <a:pt x="4" y="21"/>
                  </a:lnTo>
                  <a:lnTo>
                    <a:pt x="6" y="18"/>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7" name="Freeform 82"/>
            <p:cNvSpPr/>
            <p:nvPr/>
          </p:nvSpPr>
          <p:spPr bwMode="auto">
            <a:xfrm>
              <a:off x="1583415" y="1517444"/>
              <a:ext cx="34925" cy="23813"/>
            </a:xfrm>
            <a:custGeom>
              <a:avLst/>
              <a:gdLst>
                <a:gd name="T0" fmla="*/ 0 w 45"/>
                <a:gd name="T1" fmla="*/ 0 h 31"/>
                <a:gd name="T2" fmla="*/ 45 w 45"/>
                <a:gd name="T3" fmla="*/ 8 h 31"/>
                <a:gd name="T4" fmla="*/ 4 w 45"/>
                <a:gd name="T5" fmla="*/ 31 h 31"/>
                <a:gd name="T6" fmla="*/ 6 w 45"/>
                <a:gd name="T7" fmla="*/ 27 h 31"/>
                <a:gd name="T8" fmla="*/ 8 w 45"/>
                <a:gd name="T9" fmla="*/ 23 h 31"/>
                <a:gd name="T10" fmla="*/ 8 w 45"/>
                <a:gd name="T11" fmla="*/ 17 h 31"/>
                <a:gd name="T12" fmla="*/ 8 w 45"/>
                <a:gd name="T13" fmla="*/ 14 h 31"/>
                <a:gd name="T14" fmla="*/ 6 w 45"/>
                <a:gd name="T15" fmla="*/ 10 h 31"/>
                <a:gd name="T16" fmla="*/ 4 w 45"/>
                <a:gd name="T17" fmla="*/ 6 h 31"/>
                <a:gd name="T18" fmla="*/ 2 w 45"/>
                <a:gd name="T19" fmla="*/ 2 h 31"/>
                <a:gd name="T20" fmla="*/ 0 w 45"/>
                <a:gd name="T21" fmla="*/ 0 h 31"/>
                <a:gd name="T22" fmla="*/ 0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0"/>
                  </a:moveTo>
                  <a:lnTo>
                    <a:pt x="45" y="8"/>
                  </a:lnTo>
                  <a:lnTo>
                    <a:pt x="4" y="31"/>
                  </a:lnTo>
                  <a:lnTo>
                    <a:pt x="6" y="27"/>
                  </a:lnTo>
                  <a:lnTo>
                    <a:pt x="8" y="23"/>
                  </a:lnTo>
                  <a:lnTo>
                    <a:pt x="8" y="17"/>
                  </a:lnTo>
                  <a:lnTo>
                    <a:pt x="8" y="14"/>
                  </a:lnTo>
                  <a:lnTo>
                    <a:pt x="6" y="10"/>
                  </a:lnTo>
                  <a:lnTo>
                    <a:pt x="4" y="6"/>
                  </a:lnTo>
                  <a:lnTo>
                    <a:pt x="2"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8" name="Freeform 83"/>
            <p:cNvSpPr/>
            <p:nvPr/>
          </p:nvSpPr>
          <p:spPr bwMode="auto">
            <a:xfrm>
              <a:off x="1878690" y="1517444"/>
              <a:ext cx="33338" cy="23813"/>
            </a:xfrm>
            <a:custGeom>
              <a:avLst/>
              <a:gdLst>
                <a:gd name="T0" fmla="*/ 2 w 42"/>
                <a:gd name="T1" fmla="*/ 0 h 31"/>
                <a:gd name="T2" fmla="*/ 42 w 42"/>
                <a:gd name="T3" fmla="*/ 19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4" y="23"/>
                  </a:lnTo>
                  <a:lnTo>
                    <a:pt x="6" y="19"/>
                  </a:lnTo>
                  <a:lnTo>
                    <a:pt x="6" y="16"/>
                  </a:lnTo>
                  <a:lnTo>
                    <a:pt x="6" y="12"/>
                  </a:lnTo>
                  <a:lnTo>
                    <a:pt x="6" y="8"/>
                  </a:lnTo>
                  <a:lnTo>
                    <a:pt x="4" y="4"/>
                  </a:lnTo>
                  <a:lnTo>
                    <a:pt x="2" y="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9" name="Freeform 84"/>
            <p:cNvSpPr/>
            <p:nvPr/>
          </p:nvSpPr>
          <p:spPr bwMode="auto">
            <a:xfrm>
              <a:off x="2085065" y="1528556"/>
              <a:ext cx="33338" cy="23813"/>
            </a:xfrm>
            <a:custGeom>
              <a:avLst/>
              <a:gdLst>
                <a:gd name="T0" fmla="*/ 0 w 42"/>
                <a:gd name="T1" fmla="*/ 0 h 30"/>
                <a:gd name="T2" fmla="*/ 42 w 42"/>
                <a:gd name="T3" fmla="*/ 15 h 30"/>
                <a:gd name="T4" fmla="*/ 0 w 42"/>
                <a:gd name="T5" fmla="*/ 30 h 30"/>
                <a:gd name="T6" fmla="*/ 2 w 42"/>
                <a:gd name="T7" fmla="*/ 26 h 30"/>
                <a:gd name="T8" fmla="*/ 4 w 42"/>
                <a:gd name="T9" fmla="*/ 23 h 30"/>
                <a:gd name="T10" fmla="*/ 6 w 42"/>
                <a:gd name="T11" fmla="*/ 19 h 30"/>
                <a:gd name="T12" fmla="*/ 6 w 42"/>
                <a:gd name="T13" fmla="*/ 15 h 30"/>
                <a:gd name="T14" fmla="*/ 6 w 42"/>
                <a:gd name="T15" fmla="*/ 11 h 30"/>
                <a:gd name="T16" fmla="*/ 4 w 42"/>
                <a:gd name="T17" fmla="*/ 7 h 30"/>
                <a:gd name="T18" fmla="*/ 4 w 42"/>
                <a:gd name="T19" fmla="*/ 3 h 30"/>
                <a:gd name="T20" fmla="*/ 0 w 42"/>
                <a:gd name="T21" fmla="*/ 0 h 30"/>
                <a:gd name="T22" fmla="*/ 0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0"/>
                  </a:moveTo>
                  <a:lnTo>
                    <a:pt x="42" y="15"/>
                  </a:lnTo>
                  <a:lnTo>
                    <a:pt x="0" y="30"/>
                  </a:lnTo>
                  <a:lnTo>
                    <a:pt x="2" y="26"/>
                  </a:lnTo>
                  <a:lnTo>
                    <a:pt x="4" y="23"/>
                  </a:lnTo>
                  <a:lnTo>
                    <a:pt x="6" y="19"/>
                  </a:lnTo>
                  <a:lnTo>
                    <a:pt x="6" y="15"/>
                  </a:lnTo>
                  <a:lnTo>
                    <a:pt x="6" y="11"/>
                  </a:lnTo>
                  <a:lnTo>
                    <a:pt x="4" y="7"/>
                  </a:lnTo>
                  <a:lnTo>
                    <a:pt x="4" y="3"/>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90" name="Freeform 85"/>
            <p:cNvSpPr/>
            <p:nvPr/>
          </p:nvSpPr>
          <p:spPr bwMode="auto">
            <a:xfrm>
              <a:off x="2421615" y="1528556"/>
              <a:ext cx="31750" cy="23813"/>
            </a:xfrm>
            <a:custGeom>
              <a:avLst/>
              <a:gdLst>
                <a:gd name="T0" fmla="*/ 0 w 41"/>
                <a:gd name="T1" fmla="*/ 0 h 30"/>
                <a:gd name="T2" fmla="*/ 41 w 41"/>
                <a:gd name="T3" fmla="*/ 15 h 30"/>
                <a:gd name="T4" fmla="*/ 0 w 41"/>
                <a:gd name="T5" fmla="*/ 30 h 30"/>
                <a:gd name="T6" fmla="*/ 2 w 41"/>
                <a:gd name="T7" fmla="*/ 26 h 30"/>
                <a:gd name="T8" fmla="*/ 4 w 41"/>
                <a:gd name="T9" fmla="*/ 23 h 30"/>
                <a:gd name="T10" fmla="*/ 4 w 41"/>
                <a:gd name="T11" fmla="*/ 19 h 30"/>
                <a:gd name="T12" fmla="*/ 4 w 41"/>
                <a:gd name="T13" fmla="*/ 15 h 30"/>
                <a:gd name="T14" fmla="*/ 4 w 41"/>
                <a:gd name="T15" fmla="*/ 11 h 30"/>
                <a:gd name="T16" fmla="*/ 4 w 41"/>
                <a:gd name="T17" fmla="*/ 7 h 30"/>
                <a:gd name="T18" fmla="*/ 2 w 41"/>
                <a:gd name="T19" fmla="*/ 3 h 30"/>
                <a:gd name="T20" fmla="*/ 0 w 41"/>
                <a:gd name="T21" fmla="*/ 0 h 30"/>
                <a:gd name="T22" fmla="*/ 0 w 4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0" extrusionOk="0">
                  <a:moveTo>
                    <a:pt x="0" y="0"/>
                  </a:moveTo>
                  <a:lnTo>
                    <a:pt x="41" y="15"/>
                  </a:lnTo>
                  <a:lnTo>
                    <a:pt x="0" y="30"/>
                  </a:lnTo>
                  <a:lnTo>
                    <a:pt x="2" y="26"/>
                  </a:lnTo>
                  <a:lnTo>
                    <a:pt x="4" y="23"/>
                  </a:lnTo>
                  <a:lnTo>
                    <a:pt x="4" y="19"/>
                  </a:lnTo>
                  <a:lnTo>
                    <a:pt x="4" y="15"/>
                  </a:lnTo>
                  <a:lnTo>
                    <a:pt x="4"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1" name="Freeform 86"/>
            <p:cNvSpPr/>
            <p:nvPr/>
          </p:nvSpPr>
          <p:spPr bwMode="auto">
            <a:xfrm>
              <a:off x="769028" y="1422194"/>
              <a:ext cx="1677988" cy="33338"/>
            </a:xfrm>
            <a:custGeom>
              <a:avLst/>
              <a:gdLst>
                <a:gd name="T0" fmla="*/ 0 w 2114"/>
                <a:gd name="T1" fmla="*/ 25 h 42"/>
                <a:gd name="T2" fmla="*/ 4 w 2114"/>
                <a:gd name="T3" fmla="*/ 25 h 42"/>
                <a:gd name="T4" fmla="*/ 10 w 2114"/>
                <a:gd name="T5" fmla="*/ 25 h 42"/>
                <a:gd name="T6" fmla="*/ 19 w 2114"/>
                <a:gd name="T7" fmla="*/ 25 h 42"/>
                <a:gd name="T8" fmla="*/ 33 w 2114"/>
                <a:gd name="T9" fmla="*/ 25 h 42"/>
                <a:gd name="T10" fmla="*/ 48 w 2114"/>
                <a:gd name="T11" fmla="*/ 25 h 42"/>
                <a:gd name="T12" fmla="*/ 67 w 2114"/>
                <a:gd name="T13" fmla="*/ 25 h 42"/>
                <a:gd name="T14" fmla="*/ 88 w 2114"/>
                <a:gd name="T15" fmla="*/ 25 h 42"/>
                <a:gd name="T16" fmla="*/ 110 w 2114"/>
                <a:gd name="T17" fmla="*/ 25 h 42"/>
                <a:gd name="T18" fmla="*/ 148 w 2114"/>
                <a:gd name="T19" fmla="*/ 25 h 42"/>
                <a:gd name="T20" fmla="*/ 204 w 2114"/>
                <a:gd name="T21" fmla="*/ 23 h 42"/>
                <a:gd name="T22" fmla="*/ 265 w 2114"/>
                <a:gd name="T23" fmla="*/ 23 h 42"/>
                <a:gd name="T24" fmla="*/ 330 w 2114"/>
                <a:gd name="T25" fmla="*/ 23 h 42"/>
                <a:gd name="T26" fmla="*/ 396 w 2114"/>
                <a:gd name="T27" fmla="*/ 23 h 42"/>
                <a:gd name="T28" fmla="*/ 496 w 2114"/>
                <a:gd name="T29" fmla="*/ 23 h 42"/>
                <a:gd name="T30" fmla="*/ 561 w 2114"/>
                <a:gd name="T31" fmla="*/ 21 h 42"/>
                <a:gd name="T32" fmla="*/ 622 w 2114"/>
                <a:gd name="T33" fmla="*/ 21 h 42"/>
                <a:gd name="T34" fmla="*/ 678 w 2114"/>
                <a:gd name="T35" fmla="*/ 21 h 42"/>
                <a:gd name="T36" fmla="*/ 714 w 2114"/>
                <a:gd name="T37" fmla="*/ 19 h 42"/>
                <a:gd name="T38" fmla="*/ 737 w 2114"/>
                <a:gd name="T39" fmla="*/ 19 h 42"/>
                <a:gd name="T40" fmla="*/ 759 w 2114"/>
                <a:gd name="T41" fmla="*/ 19 h 42"/>
                <a:gd name="T42" fmla="*/ 776 w 2114"/>
                <a:gd name="T43" fmla="*/ 19 h 42"/>
                <a:gd name="T44" fmla="*/ 855 w 2114"/>
                <a:gd name="T45" fmla="*/ 14 h 42"/>
                <a:gd name="T46" fmla="*/ 995 w 2114"/>
                <a:gd name="T47" fmla="*/ 4 h 42"/>
                <a:gd name="T48" fmla="*/ 1133 w 2114"/>
                <a:gd name="T49" fmla="*/ 0 h 42"/>
                <a:gd name="T50" fmla="*/ 1200 w 2114"/>
                <a:gd name="T51" fmla="*/ 0 h 42"/>
                <a:gd name="T52" fmla="*/ 1265 w 2114"/>
                <a:gd name="T53" fmla="*/ 2 h 42"/>
                <a:gd name="T54" fmla="*/ 1329 w 2114"/>
                <a:gd name="T55" fmla="*/ 8 h 42"/>
                <a:gd name="T56" fmla="*/ 1396 w 2114"/>
                <a:gd name="T57" fmla="*/ 21 h 42"/>
                <a:gd name="T58" fmla="*/ 1461 w 2114"/>
                <a:gd name="T59" fmla="*/ 31 h 42"/>
                <a:gd name="T60" fmla="*/ 1526 w 2114"/>
                <a:gd name="T61" fmla="*/ 37 h 42"/>
                <a:gd name="T62" fmla="*/ 1590 w 2114"/>
                <a:gd name="T63" fmla="*/ 41 h 42"/>
                <a:gd name="T64" fmla="*/ 1653 w 2114"/>
                <a:gd name="T65" fmla="*/ 42 h 42"/>
                <a:gd name="T66" fmla="*/ 1751 w 2114"/>
                <a:gd name="T67" fmla="*/ 42 h 42"/>
                <a:gd name="T68" fmla="*/ 1820 w 2114"/>
                <a:gd name="T69" fmla="*/ 41 h 42"/>
                <a:gd name="T70" fmla="*/ 1872 w 2114"/>
                <a:gd name="T71" fmla="*/ 41 h 42"/>
                <a:gd name="T72" fmla="*/ 1914 w 2114"/>
                <a:gd name="T73" fmla="*/ 41 h 42"/>
                <a:gd name="T74" fmla="*/ 1978 w 2114"/>
                <a:gd name="T75" fmla="*/ 41 h 42"/>
                <a:gd name="T76" fmla="*/ 2020 w 2114"/>
                <a:gd name="T77" fmla="*/ 41 h 42"/>
                <a:gd name="T78" fmla="*/ 2056 w 2114"/>
                <a:gd name="T79" fmla="*/ 41 h 42"/>
                <a:gd name="T80" fmla="*/ 2074 w 2114"/>
                <a:gd name="T81" fmla="*/ 41 h 42"/>
                <a:gd name="T82" fmla="*/ 2087 w 2114"/>
                <a:gd name="T83" fmla="*/ 41 h 42"/>
                <a:gd name="T84" fmla="*/ 2099 w 2114"/>
                <a:gd name="T85" fmla="*/ 41 h 42"/>
                <a:gd name="T86" fmla="*/ 2106 w 2114"/>
                <a:gd name="T87" fmla="*/ 41 h 42"/>
                <a:gd name="T88" fmla="*/ 2112 w 2114"/>
                <a:gd name="T89" fmla="*/ 41 h 42"/>
                <a:gd name="T90" fmla="*/ 2114 w 2114"/>
                <a:gd name="T91"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4" h="42" extrusionOk="0">
                  <a:moveTo>
                    <a:pt x="0" y="25"/>
                  </a:moveTo>
                  <a:lnTo>
                    <a:pt x="0" y="25"/>
                  </a:lnTo>
                  <a:lnTo>
                    <a:pt x="2" y="25"/>
                  </a:lnTo>
                  <a:lnTo>
                    <a:pt x="4" y="25"/>
                  </a:lnTo>
                  <a:lnTo>
                    <a:pt x="6" y="25"/>
                  </a:lnTo>
                  <a:lnTo>
                    <a:pt x="10" y="25"/>
                  </a:lnTo>
                  <a:lnTo>
                    <a:pt x="16" y="25"/>
                  </a:lnTo>
                  <a:lnTo>
                    <a:pt x="19" y="25"/>
                  </a:lnTo>
                  <a:lnTo>
                    <a:pt x="27" y="25"/>
                  </a:lnTo>
                  <a:lnTo>
                    <a:pt x="33" y="25"/>
                  </a:lnTo>
                  <a:lnTo>
                    <a:pt x="40" y="25"/>
                  </a:lnTo>
                  <a:lnTo>
                    <a:pt x="48" y="25"/>
                  </a:lnTo>
                  <a:lnTo>
                    <a:pt x="58" y="25"/>
                  </a:lnTo>
                  <a:lnTo>
                    <a:pt x="67" y="25"/>
                  </a:lnTo>
                  <a:lnTo>
                    <a:pt x="77" y="25"/>
                  </a:lnTo>
                  <a:lnTo>
                    <a:pt x="88" y="25"/>
                  </a:lnTo>
                  <a:lnTo>
                    <a:pt x="98" y="25"/>
                  </a:lnTo>
                  <a:lnTo>
                    <a:pt x="110" y="25"/>
                  </a:lnTo>
                  <a:lnTo>
                    <a:pt x="123" y="25"/>
                  </a:lnTo>
                  <a:lnTo>
                    <a:pt x="148" y="25"/>
                  </a:lnTo>
                  <a:lnTo>
                    <a:pt x="175" y="25"/>
                  </a:lnTo>
                  <a:lnTo>
                    <a:pt x="204" y="23"/>
                  </a:lnTo>
                  <a:lnTo>
                    <a:pt x="234" y="23"/>
                  </a:lnTo>
                  <a:lnTo>
                    <a:pt x="265" y="23"/>
                  </a:lnTo>
                  <a:lnTo>
                    <a:pt x="298" y="23"/>
                  </a:lnTo>
                  <a:lnTo>
                    <a:pt x="330" y="23"/>
                  </a:lnTo>
                  <a:lnTo>
                    <a:pt x="363" y="23"/>
                  </a:lnTo>
                  <a:lnTo>
                    <a:pt x="396" y="23"/>
                  </a:lnTo>
                  <a:lnTo>
                    <a:pt x="463" y="23"/>
                  </a:lnTo>
                  <a:lnTo>
                    <a:pt x="496" y="23"/>
                  </a:lnTo>
                  <a:lnTo>
                    <a:pt x="528" y="21"/>
                  </a:lnTo>
                  <a:lnTo>
                    <a:pt x="561" y="21"/>
                  </a:lnTo>
                  <a:lnTo>
                    <a:pt x="591" y="21"/>
                  </a:lnTo>
                  <a:lnTo>
                    <a:pt x="622" y="21"/>
                  </a:lnTo>
                  <a:lnTo>
                    <a:pt x="651" y="21"/>
                  </a:lnTo>
                  <a:lnTo>
                    <a:pt x="678" y="21"/>
                  </a:lnTo>
                  <a:lnTo>
                    <a:pt x="703" y="19"/>
                  </a:lnTo>
                  <a:lnTo>
                    <a:pt x="714" y="19"/>
                  </a:lnTo>
                  <a:lnTo>
                    <a:pt x="728" y="19"/>
                  </a:lnTo>
                  <a:lnTo>
                    <a:pt x="737" y="19"/>
                  </a:lnTo>
                  <a:lnTo>
                    <a:pt x="749" y="19"/>
                  </a:lnTo>
                  <a:lnTo>
                    <a:pt x="759" y="19"/>
                  </a:lnTo>
                  <a:lnTo>
                    <a:pt x="768" y="19"/>
                  </a:lnTo>
                  <a:lnTo>
                    <a:pt x="776" y="19"/>
                  </a:lnTo>
                  <a:lnTo>
                    <a:pt x="785" y="19"/>
                  </a:lnTo>
                  <a:lnTo>
                    <a:pt x="855" y="14"/>
                  </a:lnTo>
                  <a:lnTo>
                    <a:pt x="924" y="8"/>
                  </a:lnTo>
                  <a:lnTo>
                    <a:pt x="995" y="4"/>
                  </a:lnTo>
                  <a:lnTo>
                    <a:pt x="1064" y="0"/>
                  </a:lnTo>
                  <a:lnTo>
                    <a:pt x="1133" y="0"/>
                  </a:lnTo>
                  <a:lnTo>
                    <a:pt x="1166" y="0"/>
                  </a:lnTo>
                  <a:lnTo>
                    <a:pt x="1200" y="0"/>
                  </a:lnTo>
                  <a:lnTo>
                    <a:pt x="1233" y="0"/>
                  </a:lnTo>
                  <a:lnTo>
                    <a:pt x="1265" y="2"/>
                  </a:lnTo>
                  <a:lnTo>
                    <a:pt x="1296" y="4"/>
                  </a:lnTo>
                  <a:lnTo>
                    <a:pt x="1329" y="8"/>
                  </a:lnTo>
                  <a:lnTo>
                    <a:pt x="1363" y="16"/>
                  </a:lnTo>
                  <a:lnTo>
                    <a:pt x="1396" y="21"/>
                  </a:lnTo>
                  <a:lnTo>
                    <a:pt x="1429" y="27"/>
                  </a:lnTo>
                  <a:lnTo>
                    <a:pt x="1461" y="31"/>
                  </a:lnTo>
                  <a:lnTo>
                    <a:pt x="1494" y="35"/>
                  </a:lnTo>
                  <a:lnTo>
                    <a:pt x="1526" y="37"/>
                  </a:lnTo>
                  <a:lnTo>
                    <a:pt x="1559" y="39"/>
                  </a:lnTo>
                  <a:lnTo>
                    <a:pt x="1590" y="41"/>
                  </a:lnTo>
                  <a:lnTo>
                    <a:pt x="1622" y="42"/>
                  </a:lnTo>
                  <a:lnTo>
                    <a:pt x="1653" y="42"/>
                  </a:lnTo>
                  <a:lnTo>
                    <a:pt x="1718" y="42"/>
                  </a:lnTo>
                  <a:lnTo>
                    <a:pt x="1751" y="42"/>
                  </a:lnTo>
                  <a:lnTo>
                    <a:pt x="1786" y="42"/>
                  </a:lnTo>
                  <a:lnTo>
                    <a:pt x="1820" y="41"/>
                  </a:lnTo>
                  <a:lnTo>
                    <a:pt x="1855" y="41"/>
                  </a:lnTo>
                  <a:lnTo>
                    <a:pt x="1872" y="41"/>
                  </a:lnTo>
                  <a:lnTo>
                    <a:pt x="1893" y="41"/>
                  </a:lnTo>
                  <a:lnTo>
                    <a:pt x="1914" y="41"/>
                  </a:lnTo>
                  <a:lnTo>
                    <a:pt x="1935" y="41"/>
                  </a:lnTo>
                  <a:lnTo>
                    <a:pt x="1978" y="41"/>
                  </a:lnTo>
                  <a:lnTo>
                    <a:pt x="1999" y="41"/>
                  </a:lnTo>
                  <a:lnTo>
                    <a:pt x="2020" y="41"/>
                  </a:lnTo>
                  <a:lnTo>
                    <a:pt x="2039" y="41"/>
                  </a:lnTo>
                  <a:lnTo>
                    <a:pt x="2056" y="41"/>
                  </a:lnTo>
                  <a:lnTo>
                    <a:pt x="2064" y="41"/>
                  </a:lnTo>
                  <a:lnTo>
                    <a:pt x="2074" y="41"/>
                  </a:lnTo>
                  <a:lnTo>
                    <a:pt x="2079" y="41"/>
                  </a:lnTo>
                  <a:lnTo>
                    <a:pt x="2087" y="41"/>
                  </a:lnTo>
                  <a:lnTo>
                    <a:pt x="2093" y="41"/>
                  </a:lnTo>
                  <a:lnTo>
                    <a:pt x="2099" y="41"/>
                  </a:lnTo>
                  <a:lnTo>
                    <a:pt x="2102" y="41"/>
                  </a:lnTo>
                  <a:lnTo>
                    <a:pt x="2106" y="41"/>
                  </a:lnTo>
                  <a:lnTo>
                    <a:pt x="2110" y="41"/>
                  </a:lnTo>
                  <a:lnTo>
                    <a:pt x="2112" y="41"/>
                  </a:lnTo>
                  <a:lnTo>
                    <a:pt x="2114" y="41"/>
                  </a:lnTo>
                  <a:lnTo>
                    <a:pt x="2114" y="4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2" name="Freeform 87"/>
            <p:cNvSpPr/>
            <p:nvPr/>
          </p:nvSpPr>
          <p:spPr bwMode="auto">
            <a:xfrm>
              <a:off x="1364340" y="1425369"/>
              <a:ext cx="34925" cy="23813"/>
            </a:xfrm>
            <a:custGeom>
              <a:avLst/>
              <a:gdLst>
                <a:gd name="T0" fmla="*/ 0 w 42"/>
                <a:gd name="T1" fmla="*/ 0 h 31"/>
                <a:gd name="T2" fmla="*/ 42 w 42"/>
                <a:gd name="T3" fmla="*/ 13 h 31"/>
                <a:gd name="T4" fmla="*/ 2 w 42"/>
                <a:gd name="T5" fmla="*/ 31 h 31"/>
                <a:gd name="T6" fmla="*/ 4 w 42"/>
                <a:gd name="T7" fmla="*/ 27 h 31"/>
                <a:gd name="T8" fmla="*/ 6 w 42"/>
                <a:gd name="T9" fmla="*/ 25 h 31"/>
                <a:gd name="T10" fmla="*/ 6 w 42"/>
                <a:gd name="T11" fmla="*/ 19 h 31"/>
                <a:gd name="T12" fmla="*/ 6 w 42"/>
                <a:gd name="T13" fmla="*/ 15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3"/>
                  </a:lnTo>
                  <a:lnTo>
                    <a:pt x="2" y="31"/>
                  </a:lnTo>
                  <a:lnTo>
                    <a:pt x="4" y="27"/>
                  </a:lnTo>
                  <a:lnTo>
                    <a:pt x="6" y="25"/>
                  </a:lnTo>
                  <a:lnTo>
                    <a:pt x="6" y="19"/>
                  </a:lnTo>
                  <a:lnTo>
                    <a:pt x="6" y="15"/>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93" name="Freeform 88"/>
            <p:cNvSpPr/>
            <p:nvPr/>
          </p:nvSpPr>
          <p:spPr bwMode="auto">
            <a:xfrm>
              <a:off x="1794553" y="1411081"/>
              <a:ext cx="34925" cy="23813"/>
            </a:xfrm>
            <a:custGeom>
              <a:avLst/>
              <a:gdLst>
                <a:gd name="T0" fmla="*/ 6 w 44"/>
                <a:gd name="T1" fmla="*/ 0 h 30"/>
                <a:gd name="T2" fmla="*/ 44 w 44"/>
                <a:gd name="T3" fmla="*/ 23 h 30"/>
                <a:gd name="T4" fmla="*/ 0 w 44"/>
                <a:gd name="T5" fmla="*/ 30 h 30"/>
                <a:gd name="T6" fmla="*/ 4 w 44"/>
                <a:gd name="T7" fmla="*/ 27 h 30"/>
                <a:gd name="T8" fmla="*/ 6 w 44"/>
                <a:gd name="T9" fmla="*/ 23 h 30"/>
                <a:gd name="T10" fmla="*/ 8 w 44"/>
                <a:gd name="T11" fmla="*/ 19 h 30"/>
                <a:gd name="T12" fmla="*/ 8 w 44"/>
                <a:gd name="T13" fmla="*/ 15 h 30"/>
                <a:gd name="T14" fmla="*/ 8 w 44"/>
                <a:gd name="T15" fmla="*/ 11 h 30"/>
                <a:gd name="T16" fmla="*/ 8 w 44"/>
                <a:gd name="T17" fmla="*/ 7 h 30"/>
                <a:gd name="T18" fmla="*/ 8 w 44"/>
                <a:gd name="T19" fmla="*/ 4 h 30"/>
                <a:gd name="T20" fmla="*/ 6 w 44"/>
                <a:gd name="T21" fmla="*/ 0 h 30"/>
                <a:gd name="T22" fmla="*/ 6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6" y="0"/>
                  </a:moveTo>
                  <a:lnTo>
                    <a:pt x="44" y="23"/>
                  </a:lnTo>
                  <a:lnTo>
                    <a:pt x="0" y="30"/>
                  </a:lnTo>
                  <a:lnTo>
                    <a:pt x="4" y="27"/>
                  </a:lnTo>
                  <a:lnTo>
                    <a:pt x="6" y="23"/>
                  </a:lnTo>
                  <a:lnTo>
                    <a:pt x="8" y="19"/>
                  </a:lnTo>
                  <a:lnTo>
                    <a:pt x="8" y="15"/>
                  </a:lnTo>
                  <a:lnTo>
                    <a:pt x="8" y="11"/>
                  </a:lnTo>
                  <a:lnTo>
                    <a:pt x="8" y="7"/>
                  </a:lnTo>
                  <a:lnTo>
                    <a:pt x="8" y="4"/>
                  </a:lnTo>
                  <a:lnTo>
                    <a:pt x="6" y="0"/>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94" name="Freeform 89"/>
            <p:cNvSpPr/>
            <p:nvPr/>
          </p:nvSpPr>
          <p:spPr bwMode="auto">
            <a:xfrm>
              <a:off x="2213653" y="1441244"/>
              <a:ext cx="33338" cy="23813"/>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19"/>
                  </a:lnTo>
                  <a:lnTo>
                    <a:pt x="6" y="16"/>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95" name="Freeform 90"/>
            <p:cNvSpPr/>
            <p:nvPr/>
          </p:nvSpPr>
          <p:spPr bwMode="auto">
            <a:xfrm>
              <a:off x="2421615" y="1441244"/>
              <a:ext cx="31750" cy="23813"/>
            </a:xfrm>
            <a:custGeom>
              <a:avLst/>
              <a:gdLst>
                <a:gd name="T0" fmla="*/ 0 w 41"/>
                <a:gd name="T1" fmla="*/ 0 h 31"/>
                <a:gd name="T2" fmla="*/ 41 w 41"/>
                <a:gd name="T3" fmla="*/ 16 h 31"/>
                <a:gd name="T4" fmla="*/ 0 w 41"/>
                <a:gd name="T5" fmla="*/ 31 h 31"/>
                <a:gd name="T6" fmla="*/ 2 w 41"/>
                <a:gd name="T7" fmla="*/ 27 h 31"/>
                <a:gd name="T8" fmla="*/ 4 w 41"/>
                <a:gd name="T9" fmla="*/ 23 h 31"/>
                <a:gd name="T10" fmla="*/ 4 w 41"/>
                <a:gd name="T11" fmla="*/ 19 h 31"/>
                <a:gd name="T12" fmla="*/ 4 w 41"/>
                <a:gd name="T13" fmla="*/ 16 h 31"/>
                <a:gd name="T14" fmla="*/ 4 w 41"/>
                <a:gd name="T15" fmla="*/ 12 h 31"/>
                <a:gd name="T16" fmla="*/ 4 w 41"/>
                <a:gd name="T17" fmla="*/ 8 h 31"/>
                <a:gd name="T18" fmla="*/ 2 w 41"/>
                <a:gd name="T19" fmla="*/ 4 h 31"/>
                <a:gd name="T20" fmla="*/ 0 w 41"/>
                <a:gd name="T21" fmla="*/ 0 h 31"/>
                <a:gd name="T22" fmla="*/ 0 w 4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1" extrusionOk="0">
                  <a:moveTo>
                    <a:pt x="0" y="0"/>
                  </a:moveTo>
                  <a:lnTo>
                    <a:pt x="41" y="16"/>
                  </a:lnTo>
                  <a:lnTo>
                    <a:pt x="0" y="31"/>
                  </a:lnTo>
                  <a:lnTo>
                    <a:pt x="2" y="27"/>
                  </a:lnTo>
                  <a:lnTo>
                    <a:pt x="4" y="23"/>
                  </a:lnTo>
                  <a:lnTo>
                    <a:pt x="4" y="19"/>
                  </a:lnTo>
                  <a:lnTo>
                    <a:pt x="4" y="16"/>
                  </a:lnTo>
                  <a:lnTo>
                    <a:pt x="4"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6" name="Line 91"/>
            <p:cNvSpPr>
              <a:spLocks noChangeShapeType="1"/>
            </p:cNvSpPr>
            <p:nvPr/>
          </p:nvSpPr>
          <p:spPr bwMode="auto">
            <a:xfrm flipV="1">
              <a:off x="769028" y="1292019"/>
              <a:ext cx="1677988"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7" name="Freeform 92"/>
            <p:cNvSpPr/>
            <p:nvPr/>
          </p:nvSpPr>
          <p:spPr bwMode="auto">
            <a:xfrm>
              <a:off x="2420028" y="1279319"/>
              <a:ext cx="33338" cy="25400"/>
            </a:xfrm>
            <a:custGeom>
              <a:avLst/>
              <a:gdLst>
                <a:gd name="T0" fmla="*/ 0 w 43"/>
                <a:gd name="T1" fmla="*/ 0 h 30"/>
                <a:gd name="T2" fmla="*/ 43 w 43"/>
                <a:gd name="T3" fmla="*/ 15 h 30"/>
                <a:gd name="T4" fmla="*/ 0 w 43"/>
                <a:gd name="T5" fmla="*/ 30 h 30"/>
                <a:gd name="T6" fmla="*/ 2 w 43"/>
                <a:gd name="T7" fmla="*/ 28 h 30"/>
                <a:gd name="T8" fmla="*/ 4 w 43"/>
                <a:gd name="T9" fmla="*/ 25 h 30"/>
                <a:gd name="T10" fmla="*/ 6 w 43"/>
                <a:gd name="T11" fmla="*/ 21 h 30"/>
                <a:gd name="T12" fmla="*/ 6 w 43"/>
                <a:gd name="T13" fmla="*/ 17 h 30"/>
                <a:gd name="T14" fmla="*/ 6 w 43"/>
                <a:gd name="T15" fmla="*/ 11 h 30"/>
                <a:gd name="T16" fmla="*/ 4 w 43"/>
                <a:gd name="T17" fmla="*/ 7 h 30"/>
                <a:gd name="T18" fmla="*/ 2 w 43"/>
                <a:gd name="T19" fmla="*/ 3 h 30"/>
                <a:gd name="T20" fmla="*/ 0 w 43"/>
                <a:gd name="T21" fmla="*/ 0 h 30"/>
                <a:gd name="T22" fmla="*/ 0 w 43"/>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0"/>
                  </a:moveTo>
                  <a:lnTo>
                    <a:pt x="43" y="15"/>
                  </a:lnTo>
                  <a:lnTo>
                    <a:pt x="0" y="30"/>
                  </a:lnTo>
                  <a:lnTo>
                    <a:pt x="2" y="28"/>
                  </a:lnTo>
                  <a:lnTo>
                    <a:pt x="4" y="25"/>
                  </a:lnTo>
                  <a:lnTo>
                    <a:pt x="6" y="21"/>
                  </a:lnTo>
                  <a:lnTo>
                    <a:pt x="6" y="17"/>
                  </a:lnTo>
                  <a:lnTo>
                    <a:pt x="6"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8" name="Freeform 93"/>
            <p:cNvSpPr/>
            <p:nvPr/>
          </p:nvSpPr>
          <p:spPr bwMode="auto">
            <a:xfrm>
              <a:off x="767440" y="1749219"/>
              <a:ext cx="1677988" cy="57150"/>
            </a:xfrm>
            <a:custGeom>
              <a:avLst/>
              <a:gdLst>
                <a:gd name="T0" fmla="*/ 31 w 2114"/>
                <a:gd name="T1" fmla="*/ 6 h 73"/>
                <a:gd name="T2" fmla="*/ 125 w 2114"/>
                <a:gd name="T3" fmla="*/ 4 h 73"/>
                <a:gd name="T4" fmla="*/ 254 w 2114"/>
                <a:gd name="T5" fmla="*/ 2 h 73"/>
                <a:gd name="T6" fmla="*/ 388 w 2114"/>
                <a:gd name="T7" fmla="*/ 0 h 73"/>
                <a:gd name="T8" fmla="*/ 522 w 2114"/>
                <a:gd name="T9" fmla="*/ 0 h 73"/>
                <a:gd name="T10" fmla="*/ 655 w 2114"/>
                <a:gd name="T11" fmla="*/ 4 h 73"/>
                <a:gd name="T12" fmla="*/ 784 w 2114"/>
                <a:gd name="T13" fmla="*/ 12 h 73"/>
                <a:gd name="T14" fmla="*/ 845 w 2114"/>
                <a:gd name="T15" fmla="*/ 17 h 73"/>
                <a:gd name="T16" fmla="*/ 905 w 2114"/>
                <a:gd name="T17" fmla="*/ 25 h 73"/>
                <a:gd name="T18" fmla="*/ 962 w 2114"/>
                <a:gd name="T19" fmla="*/ 35 h 73"/>
                <a:gd name="T20" fmla="*/ 1018 w 2114"/>
                <a:gd name="T21" fmla="*/ 46 h 73"/>
                <a:gd name="T22" fmla="*/ 1077 w 2114"/>
                <a:gd name="T23" fmla="*/ 60 h 73"/>
                <a:gd name="T24" fmla="*/ 1139 w 2114"/>
                <a:gd name="T25" fmla="*/ 69 h 73"/>
                <a:gd name="T26" fmla="*/ 1198 w 2114"/>
                <a:gd name="T27" fmla="*/ 73 h 73"/>
                <a:gd name="T28" fmla="*/ 1258 w 2114"/>
                <a:gd name="T29" fmla="*/ 69 h 73"/>
                <a:gd name="T30" fmla="*/ 1327 w 2114"/>
                <a:gd name="T31" fmla="*/ 48 h 73"/>
                <a:gd name="T32" fmla="*/ 1398 w 2114"/>
                <a:gd name="T33" fmla="*/ 35 h 73"/>
                <a:gd name="T34" fmla="*/ 1467 w 2114"/>
                <a:gd name="T35" fmla="*/ 25 h 73"/>
                <a:gd name="T36" fmla="*/ 1536 w 2114"/>
                <a:gd name="T37" fmla="*/ 19 h 73"/>
                <a:gd name="T38" fmla="*/ 1607 w 2114"/>
                <a:gd name="T39" fmla="*/ 17 h 73"/>
                <a:gd name="T40" fmla="*/ 1676 w 2114"/>
                <a:gd name="T41" fmla="*/ 17 h 73"/>
                <a:gd name="T42" fmla="*/ 1815 w 2114"/>
                <a:gd name="T43" fmla="*/ 17 h 73"/>
                <a:gd name="T44" fmla="*/ 1834 w 2114"/>
                <a:gd name="T45" fmla="*/ 17 h 73"/>
                <a:gd name="T46" fmla="*/ 1853 w 2114"/>
                <a:gd name="T47" fmla="*/ 17 h 73"/>
                <a:gd name="T48" fmla="*/ 1899 w 2114"/>
                <a:gd name="T49" fmla="*/ 19 h 73"/>
                <a:gd name="T50" fmla="*/ 1949 w 2114"/>
                <a:gd name="T51" fmla="*/ 19 h 73"/>
                <a:gd name="T52" fmla="*/ 1997 w 2114"/>
                <a:gd name="T53" fmla="*/ 19 h 73"/>
                <a:gd name="T54" fmla="*/ 2031 w 2114"/>
                <a:gd name="T55" fmla="*/ 19 h 73"/>
                <a:gd name="T56" fmla="*/ 2053 w 2114"/>
                <a:gd name="T57" fmla="*/ 19 h 73"/>
                <a:gd name="T58" fmla="*/ 2072 w 2114"/>
                <a:gd name="T59" fmla="*/ 19 h 73"/>
                <a:gd name="T60" fmla="*/ 2087 w 2114"/>
                <a:gd name="T61" fmla="*/ 19 h 73"/>
                <a:gd name="T62" fmla="*/ 2099 w 2114"/>
                <a:gd name="T63" fmla="*/ 19 h 73"/>
                <a:gd name="T64" fmla="*/ 2108 w 2114"/>
                <a:gd name="T65" fmla="*/ 21 h 73"/>
                <a:gd name="T66" fmla="*/ 2112 w 2114"/>
                <a:gd name="T67"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3" extrusionOk="0">
                  <a:moveTo>
                    <a:pt x="0" y="6"/>
                  </a:moveTo>
                  <a:lnTo>
                    <a:pt x="31" y="6"/>
                  </a:lnTo>
                  <a:lnTo>
                    <a:pt x="62" y="6"/>
                  </a:lnTo>
                  <a:lnTo>
                    <a:pt x="125" y="4"/>
                  </a:lnTo>
                  <a:lnTo>
                    <a:pt x="188" y="4"/>
                  </a:lnTo>
                  <a:lnTo>
                    <a:pt x="254" y="2"/>
                  </a:lnTo>
                  <a:lnTo>
                    <a:pt x="321" y="2"/>
                  </a:lnTo>
                  <a:lnTo>
                    <a:pt x="388" y="0"/>
                  </a:lnTo>
                  <a:lnTo>
                    <a:pt x="455" y="0"/>
                  </a:lnTo>
                  <a:lnTo>
                    <a:pt x="522" y="0"/>
                  </a:lnTo>
                  <a:lnTo>
                    <a:pt x="590" y="2"/>
                  </a:lnTo>
                  <a:lnTo>
                    <a:pt x="655" y="4"/>
                  </a:lnTo>
                  <a:lnTo>
                    <a:pt x="720" y="8"/>
                  </a:lnTo>
                  <a:lnTo>
                    <a:pt x="784" y="12"/>
                  </a:lnTo>
                  <a:lnTo>
                    <a:pt x="814" y="13"/>
                  </a:lnTo>
                  <a:lnTo>
                    <a:pt x="845" y="17"/>
                  </a:lnTo>
                  <a:lnTo>
                    <a:pt x="876" y="21"/>
                  </a:lnTo>
                  <a:lnTo>
                    <a:pt x="905" y="25"/>
                  </a:lnTo>
                  <a:lnTo>
                    <a:pt x="933" y="31"/>
                  </a:lnTo>
                  <a:lnTo>
                    <a:pt x="962" y="35"/>
                  </a:lnTo>
                  <a:lnTo>
                    <a:pt x="991" y="40"/>
                  </a:lnTo>
                  <a:lnTo>
                    <a:pt x="1018" y="46"/>
                  </a:lnTo>
                  <a:lnTo>
                    <a:pt x="1049" y="54"/>
                  </a:lnTo>
                  <a:lnTo>
                    <a:pt x="1077" y="60"/>
                  </a:lnTo>
                  <a:lnTo>
                    <a:pt x="1108" y="65"/>
                  </a:lnTo>
                  <a:lnTo>
                    <a:pt x="1139" y="69"/>
                  </a:lnTo>
                  <a:lnTo>
                    <a:pt x="1168" y="71"/>
                  </a:lnTo>
                  <a:lnTo>
                    <a:pt x="1198" y="73"/>
                  </a:lnTo>
                  <a:lnTo>
                    <a:pt x="1229" y="71"/>
                  </a:lnTo>
                  <a:lnTo>
                    <a:pt x="1258" y="69"/>
                  </a:lnTo>
                  <a:lnTo>
                    <a:pt x="1292" y="58"/>
                  </a:lnTo>
                  <a:lnTo>
                    <a:pt x="1327" y="48"/>
                  </a:lnTo>
                  <a:lnTo>
                    <a:pt x="1361" y="40"/>
                  </a:lnTo>
                  <a:lnTo>
                    <a:pt x="1398" y="35"/>
                  </a:lnTo>
                  <a:lnTo>
                    <a:pt x="1432" y="29"/>
                  </a:lnTo>
                  <a:lnTo>
                    <a:pt x="1467" y="25"/>
                  </a:lnTo>
                  <a:lnTo>
                    <a:pt x="1502" y="21"/>
                  </a:lnTo>
                  <a:lnTo>
                    <a:pt x="1536" y="19"/>
                  </a:lnTo>
                  <a:lnTo>
                    <a:pt x="1571" y="17"/>
                  </a:lnTo>
                  <a:lnTo>
                    <a:pt x="1607" y="17"/>
                  </a:lnTo>
                  <a:lnTo>
                    <a:pt x="1642" y="17"/>
                  </a:lnTo>
                  <a:lnTo>
                    <a:pt x="1676" y="17"/>
                  </a:lnTo>
                  <a:lnTo>
                    <a:pt x="1745" y="17"/>
                  </a:lnTo>
                  <a:lnTo>
                    <a:pt x="1815" y="17"/>
                  </a:lnTo>
                  <a:lnTo>
                    <a:pt x="1824" y="17"/>
                  </a:lnTo>
                  <a:lnTo>
                    <a:pt x="1834" y="17"/>
                  </a:lnTo>
                  <a:lnTo>
                    <a:pt x="1843" y="17"/>
                  </a:lnTo>
                  <a:lnTo>
                    <a:pt x="1853" y="17"/>
                  </a:lnTo>
                  <a:lnTo>
                    <a:pt x="1876" y="19"/>
                  </a:lnTo>
                  <a:lnTo>
                    <a:pt x="1899" y="19"/>
                  </a:lnTo>
                  <a:lnTo>
                    <a:pt x="1924" y="19"/>
                  </a:lnTo>
                  <a:lnTo>
                    <a:pt x="1949" y="19"/>
                  </a:lnTo>
                  <a:lnTo>
                    <a:pt x="1974" y="19"/>
                  </a:lnTo>
                  <a:lnTo>
                    <a:pt x="1997" y="19"/>
                  </a:lnTo>
                  <a:lnTo>
                    <a:pt x="2022" y="19"/>
                  </a:lnTo>
                  <a:lnTo>
                    <a:pt x="2031" y="19"/>
                  </a:lnTo>
                  <a:lnTo>
                    <a:pt x="2043" y="19"/>
                  </a:lnTo>
                  <a:lnTo>
                    <a:pt x="2053" y="19"/>
                  </a:lnTo>
                  <a:lnTo>
                    <a:pt x="2062" y="19"/>
                  </a:lnTo>
                  <a:lnTo>
                    <a:pt x="2072" y="19"/>
                  </a:lnTo>
                  <a:lnTo>
                    <a:pt x="2079" y="19"/>
                  </a:lnTo>
                  <a:lnTo>
                    <a:pt x="2087" y="19"/>
                  </a:lnTo>
                  <a:lnTo>
                    <a:pt x="2093" y="19"/>
                  </a:lnTo>
                  <a:lnTo>
                    <a:pt x="2099" y="19"/>
                  </a:lnTo>
                  <a:lnTo>
                    <a:pt x="2104" y="21"/>
                  </a:lnTo>
                  <a:lnTo>
                    <a:pt x="2108" y="21"/>
                  </a:lnTo>
                  <a:lnTo>
                    <a:pt x="2110" y="21"/>
                  </a:lnTo>
                  <a:lnTo>
                    <a:pt x="2112" y="21"/>
                  </a:lnTo>
                  <a:lnTo>
                    <a:pt x="2114" y="2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9" name="Freeform 94"/>
            <p:cNvSpPr/>
            <p:nvPr/>
          </p:nvSpPr>
          <p:spPr bwMode="auto">
            <a:xfrm>
              <a:off x="1546903" y="1768269"/>
              <a:ext cx="34925" cy="23813"/>
            </a:xfrm>
            <a:custGeom>
              <a:avLst/>
              <a:gdLst>
                <a:gd name="T0" fmla="*/ 0 w 44"/>
                <a:gd name="T1" fmla="*/ 31 h 31"/>
                <a:gd name="T2" fmla="*/ 44 w 44"/>
                <a:gd name="T3" fmla="*/ 25 h 31"/>
                <a:gd name="T4" fmla="*/ 8 w 44"/>
                <a:gd name="T5" fmla="*/ 0 h 31"/>
                <a:gd name="T6" fmla="*/ 8 w 44"/>
                <a:gd name="T7" fmla="*/ 6 h 31"/>
                <a:gd name="T8" fmla="*/ 10 w 44"/>
                <a:gd name="T9" fmla="*/ 10 h 31"/>
                <a:gd name="T10" fmla="*/ 10 w 44"/>
                <a:gd name="T11" fmla="*/ 14 h 31"/>
                <a:gd name="T12" fmla="*/ 8 w 44"/>
                <a:gd name="T13" fmla="*/ 17 h 31"/>
                <a:gd name="T14" fmla="*/ 8 w 44"/>
                <a:gd name="T15" fmla="*/ 21 h 31"/>
                <a:gd name="T16" fmla="*/ 6 w 44"/>
                <a:gd name="T17" fmla="*/ 25 h 31"/>
                <a:gd name="T18" fmla="*/ 4 w 44"/>
                <a:gd name="T19" fmla="*/ 27 h 31"/>
                <a:gd name="T20" fmla="*/ 0 w 44"/>
                <a:gd name="T21" fmla="*/ 31 h 31"/>
                <a:gd name="T22" fmla="*/ 0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31"/>
                  </a:moveTo>
                  <a:lnTo>
                    <a:pt x="44" y="25"/>
                  </a:lnTo>
                  <a:lnTo>
                    <a:pt x="8" y="0"/>
                  </a:lnTo>
                  <a:lnTo>
                    <a:pt x="8" y="6"/>
                  </a:lnTo>
                  <a:lnTo>
                    <a:pt x="10" y="10"/>
                  </a:lnTo>
                  <a:lnTo>
                    <a:pt x="10" y="14"/>
                  </a:lnTo>
                  <a:lnTo>
                    <a:pt x="8" y="17"/>
                  </a:lnTo>
                  <a:lnTo>
                    <a:pt x="8" y="21"/>
                  </a:lnTo>
                  <a:lnTo>
                    <a:pt x="6" y="25"/>
                  </a:lnTo>
                  <a:lnTo>
                    <a:pt x="4"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0" name="Freeform 95"/>
            <p:cNvSpPr/>
            <p:nvPr/>
          </p:nvSpPr>
          <p:spPr bwMode="auto">
            <a:xfrm>
              <a:off x="1737403" y="1798431"/>
              <a:ext cx="34925" cy="23813"/>
            </a:xfrm>
            <a:custGeom>
              <a:avLst/>
              <a:gdLst>
                <a:gd name="T0" fmla="*/ 8 w 44"/>
                <a:gd name="T1" fmla="*/ 31 h 31"/>
                <a:gd name="T2" fmla="*/ 44 w 44"/>
                <a:gd name="T3" fmla="*/ 6 h 31"/>
                <a:gd name="T4" fmla="*/ 0 w 44"/>
                <a:gd name="T5" fmla="*/ 0 h 31"/>
                <a:gd name="T6" fmla="*/ 4 w 44"/>
                <a:gd name="T7" fmla="*/ 2 h 31"/>
                <a:gd name="T8" fmla="*/ 6 w 44"/>
                <a:gd name="T9" fmla="*/ 6 h 31"/>
                <a:gd name="T10" fmla="*/ 8 w 44"/>
                <a:gd name="T11" fmla="*/ 10 h 31"/>
                <a:gd name="T12" fmla="*/ 8 w 44"/>
                <a:gd name="T13" fmla="*/ 14 h 31"/>
                <a:gd name="T14" fmla="*/ 10 w 44"/>
                <a:gd name="T15" fmla="*/ 18 h 31"/>
                <a:gd name="T16" fmla="*/ 10 w 44"/>
                <a:gd name="T17" fmla="*/ 22 h 31"/>
                <a:gd name="T18" fmla="*/ 8 w 44"/>
                <a:gd name="T19" fmla="*/ 27 h 31"/>
                <a:gd name="T20" fmla="*/ 8 w 44"/>
                <a:gd name="T21" fmla="*/ 31 h 31"/>
                <a:gd name="T22" fmla="*/ 8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8" y="31"/>
                  </a:moveTo>
                  <a:lnTo>
                    <a:pt x="44" y="6"/>
                  </a:lnTo>
                  <a:lnTo>
                    <a:pt x="0" y="0"/>
                  </a:lnTo>
                  <a:lnTo>
                    <a:pt x="4" y="2"/>
                  </a:lnTo>
                  <a:lnTo>
                    <a:pt x="6" y="6"/>
                  </a:lnTo>
                  <a:lnTo>
                    <a:pt x="8" y="10"/>
                  </a:lnTo>
                  <a:lnTo>
                    <a:pt x="8" y="14"/>
                  </a:lnTo>
                  <a:lnTo>
                    <a:pt x="10" y="18"/>
                  </a:lnTo>
                  <a:lnTo>
                    <a:pt x="10" y="22"/>
                  </a:lnTo>
                  <a:lnTo>
                    <a:pt x="8" y="27"/>
                  </a:lnTo>
                  <a:lnTo>
                    <a:pt x="8" y="31"/>
                  </a:lnTo>
                  <a:lnTo>
                    <a:pt x="8"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1" name="Freeform 96"/>
            <p:cNvSpPr/>
            <p:nvPr/>
          </p:nvSpPr>
          <p:spPr bwMode="auto">
            <a:xfrm>
              <a:off x="2181903" y="1750806"/>
              <a:ext cx="31750" cy="23813"/>
            </a:xfrm>
            <a:custGeom>
              <a:avLst/>
              <a:gdLst>
                <a:gd name="T0" fmla="*/ 0 w 40"/>
                <a:gd name="T1" fmla="*/ 31 h 31"/>
                <a:gd name="T2" fmla="*/ 40 w 40"/>
                <a:gd name="T3" fmla="*/ 15 h 31"/>
                <a:gd name="T4" fmla="*/ 0 w 40"/>
                <a:gd name="T5" fmla="*/ 0 h 31"/>
                <a:gd name="T6" fmla="*/ 2 w 40"/>
                <a:gd name="T7" fmla="*/ 4 h 31"/>
                <a:gd name="T8" fmla="*/ 4 w 40"/>
                <a:gd name="T9" fmla="*/ 8 h 31"/>
                <a:gd name="T10" fmla="*/ 4 w 40"/>
                <a:gd name="T11" fmla="*/ 11 h 31"/>
                <a:gd name="T12" fmla="*/ 4 w 40"/>
                <a:gd name="T13" fmla="*/ 15 h 31"/>
                <a:gd name="T14" fmla="*/ 4 w 40"/>
                <a:gd name="T15" fmla="*/ 19 h 31"/>
                <a:gd name="T16" fmla="*/ 2 w 40"/>
                <a:gd name="T17" fmla="*/ 23 h 31"/>
                <a:gd name="T18" fmla="*/ 2 w 40"/>
                <a:gd name="T19" fmla="*/ 27 h 31"/>
                <a:gd name="T20" fmla="*/ 0 w 40"/>
                <a:gd name="T21" fmla="*/ 31 h 31"/>
                <a:gd name="T22" fmla="*/ 0 w 40"/>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1" extrusionOk="0">
                  <a:moveTo>
                    <a:pt x="0" y="31"/>
                  </a:moveTo>
                  <a:lnTo>
                    <a:pt x="40" y="15"/>
                  </a:lnTo>
                  <a:lnTo>
                    <a:pt x="0" y="0"/>
                  </a:lnTo>
                  <a:lnTo>
                    <a:pt x="2" y="4"/>
                  </a:lnTo>
                  <a:lnTo>
                    <a:pt x="4" y="8"/>
                  </a:lnTo>
                  <a:lnTo>
                    <a:pt x="4" y="11"/>
                  </a:lnTo>
                  <a:lnTo>
                    <a:pt x="4" y="15"/>
                  </a:lnTo>
                  <a:lnTo>
                    <a:pt x="4" y="19"/>
                  </a:lnTo>
                  <a:lnTo>
                    <a:pt x="2"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2" name="Freeform 97"/>
            <p:cNvSpPr/>
            <p:nvPr/>
          </p:nvSpPr>
          <p:spPr bwMode="auto">
            <a:xfrm>
              <a:off x="2418440" y="1752394"/>
              <a:ext cx="33338" cy="23813"/>
            </a:xfrm>
            <a:custGeom>
              <a:avLst/>
              <a:gdLst>
                <a:gd name="T0" fmla="*/ 0 w 43"/>
                <a:gd name="T1" fmla="*/ 31 h 31"/>
                <a:gd name="T2" fmla="*/ 43 w 43"/>
                <a:gd name="T3" fmla="*/ 17 h 31"/>
                <a:gd name="T4" fmla="*/ 0 w 43"/>
                <a:gd name="T5" fmla="*/ 0 h 31"/>
                <a:gd name="T6" fmla="*/ 2 w 43"/>
                <a:gd name="T7" fmla="*/ 4 h 31"/>
                <a:gd name="T8" fmla="*/ 4 w 43"/>
                <a:gd name="T9" fmla="*/ 8 h 31"/>
                <a:gd name="T10" fmla="*/ 6 w 43"/>
                <a:gd name="T11" fmla="*/ 11 h 31"/>
                <a:gd name="T12" fmla="*/ 6 w 43"/>
                <a:gd name="T13" fmla="*/ 15 h 31"/>
                <a:gd name="T14" fmla="*/ 6 w 43"/>
                <a:gd name="T15" fmla="*/ 19 h 31"/>
                <a:gd name="T16" fmla="*/ 4 w 43"/>
                <a:gd name="T17" fmla="*/ 25 h 31"/>
                <a:gd name="T18" fmla="*/ 2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7"/>
                  </a:lnTo>
                  <a:lnTo>
                    <a:pt x="0" y="0"/>
                  </a:lnTo>
                  <a:lnTo>
                    <a:pt x="2" y="4"/>
                  </a:lnTo>
                  <a:lnTo>
                    <a:pt x="4" y="8"/>
                  </a:lnTo>
                  <a:lnTo>
                    <a:pt x="6" y="11"/>
                  </a:lnTo>
                  <a:lnTo>
                    <a:pt x="6" y="15"/>
                  </a:lnTo>
                  <a:lnTo>
                    <a:pt x="6" y="19"/>
                  </a:lnTo>
                  <a:lnTo>
                    <a:pt x="4" y="25"/>
                  </a:lnTo>
                  <a:lnTo>
                    <a:pt x="2"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3" name="Freeform 98"/>
            <p:cNvSpPr/>
            <p:nvPr/>
          </p:nvSpPr>
          <p:spPr bwMode="auto">
            <a:xfrm>
              <a:off x="767440" y="1855581"/>
              <a:ext cx="1679575" cy="49213"/>
            </a:xfrm>
            <a:custGeom>
              <a:avLst/>
              <a:gdLst>
                <a:gd name="T0" fmla="*/ 2 w 2116"/>
                <a:gd name="T1" fmla="*/ 6 h 62"/>
                <a:gd name="T2" fmla="*/ 4 w 2116"/>
                <a:gd name="T3" fmla="*/ 4 h 62"/>
                <a:gd name="T4" fmla="*/ 10 w 2116"/>
                <a:gd name="T5" fmla="*/ 4 h 62"/>
                <a:gd name="T6" fmla="*/ 18 w 2116"/>
                <a:gd name="T7" fmla="*/ 4 h 62"/>
                <a:gd name="T8" fmla="*/ 27 w 2116"/>
                <a:gd name="T9" fmla="*/ 4 h 62"/>
                <a:gd name="T10" fmla="*/ 41 w 2116"/>
                <a:gd name="T11" fmla="*/ 4 h 62"/>
                <a:gd name="T12" fmla="*/ 56 w 2116"/>
                <a:gd name="T13" fmla="*/ 4 h 62"/>
                <a:gd name="T14" fmla="*/ 81 w 2116"/>
                <a:gd name="T15" fmla="*/ 4 h 62"/>
                <a:gd name="T16" fmla="*/ 119 w 2116"/>
                <a:gd name="T17" fmla="*/ 4 h 62"/>
                <a:gd name="T18" fmla="*/ 165 w 2116"/>
                <a:gd name="T19" fmla="*/ 4 h 62"/>
                <a:gd name="T20" fmla="*/ 213 w 2116"/>
                <a:gd name="T21" fmla="*/ 2 h 62"/>
                <a:gd name="T22" fmla="*/ 265 w 2116"/>
                <a:gd name="T23" fmla="*/ 2 h 62"/>
                <a:gd name="T24" fmla="*/ 373 w 2116"/>
                <a:gd name="T25" fmla="*/ 2 h 62"/>
                <a:gd name="T26" fmla="*/ 425 w 2116"/>
                <a:gd name="T27" fmla="*/ 0 h 62"/>
                <a:gd name="T28" fmla="*/ 474 w 2116"/>
                <a:gd name="T29" fmla="*/ 0 h 62"/>
                <a:gd name="T30" fmla="*/ 522 w 2116"/>
                <a:gd name="T31" fmla="*/ 0 h 62"/>
                <a:gd name="T32" fmla="*/ 565 w 2116"/>
                <a:gd name="T33" fmla="*/ 0 h 62"/>
                <a:gd name="T34" fmla="*/ 601 w 2116"/>
                <a:gd name="T35" fmla="*/ 2 h 62"/>
                <a:gd name="T36" fmla="*/ 617 w 2116"/>
                <a:gd name="T37" fmla="*/ 2 h 62"/>
                <a:gd name="T38" fmla="*/ 630 w 2116"/>
                <a:gd name="T39" fmla="*/ 2 h 62"/>
                <a:gd name="T40" fmla="*/ 689 w 2116"/>
                <a:gd name="T41" fmla="*/ 2 h 62"/>
                <a:gd name="T42" fmla="*/ 745 w 2116"/>
                <a:gd name="T43" fmla="*/ 4 h 62"/>
                <a:gd name="T44" fmla="*/ 803 w 2116"/>
                <a:gd name="T45" fmla="*/ 10 h 62"/>
                <a:gd name="T46" fmla="*/ 857 w 2116"/>
                <a:gd name="T47" fmla="*/ 18 h 62"/>
                <a:gd name="T48" fmla="*/ 962 w 2116"/>
                <a:gd name="T49" fmla="*/ 35 h 62"/>
                <a:gd name="T50" fmla="*/ 1062 w 2116"/>
                <a:gd name="T51" fmla="*/ 54 h 62"/>
                <a:gd name="T52" fmla="*/ 1112 w 2116"/>
                <a:gd name="T53" fmla="*/ 60 h 62"/>
                <a:gd name="T54" fmla="*/ 1164 w 2116"/>
                <a:gd name="T55" fmla="*/ 62 h 62"/>
                <a:gd name="T56" fmla="*/ 1217 w 2116"/>
                <a:gd name="T57" fmla="*/ 62 h 62"/>
                <a:gd name="T58" fmla="*/ 1267 w 2116"/>
                <a:gd name="T59" fmla="*/ 60 h 62"/>
                <a:gd name="T60" fmla="*/ 1317 w 2116"/>
                <a:gd name="T61" fmla="*/ 56 h 62"/>
                <a:gd name="T62" fmla="*/ 1361 w 2116"/>
                <a:gd name="T63" fmla="*/ 52 h 62"/>
                <a:gd name="T64" fmla="*/ 1402 w 2116"/>
                <a:gd name="T65" fmla="*/ 48 h 62"/>
                <a:gd name="T66" fmla="*/ 1419 w 2116"/>
                <a:gd name="T67" fmla="*/ 47 h 62"/>
                <a:gd name="T68" fmla="*/ 1434 w 2116"/>
                <a:gd name="T69" fmla="*/ 45 h 62"/>
                <a:gd name="T70" fmla="*/ 1457 w 2116"/>
                <a:gd name="T71" fmla="*/ 43 h 62"/>
                <a:gd name="T72" fmla="*/ 1484 w 2116"/>
                <a:gd name="T73" fmla="*/ 41 h 62"/>
                <a:gd name="T74" fmla="*/ 1515 w 2116"/>
                <a:gd name="T75" fmla="*/ 39 h 62"/>
                <a:gd name="T76" fmla="*/ 1546 w 2116"/>
                <a:gd name="T77" fmla="*/ 37 h 62"/>
                <a:gd name="T78" fmla="*/ 1580 w 2116"/>
                <a:gd name="T79" fmla="*/ 37 h 62"/>
                <a:gd name="T80" fmla="*/ 1653 w 2116"/>
                <a:gd name="T81" fmla="*/ 35 h 62"/>
                <a:gd name="T82" fmla="*/ 1703 w 2116"/>
                <a:gd name="T83" fmla="*/ 35 h 62"/>
                <a:gd name="T84" fmla="*/ 1728 w 2116"/>
                <a:gd name="T85" fmla="*/ 35 h 62"/>
                <a:gd name="T86" fmla="*/ 1757 w 2116"/>
                <a:gd name="T87" fmla="*/ 35 h 62"/>
                <a:gd name="T88" fmla="*/ 1788 w 2116"/>
                <a:gd name="T89" fmla="*/ 33 h 62"/>
                <a:gd name="T90" fmla="*/ 1838 w 2116"/>
                <a:gd name="T91" fmla="*/ 33 h 62"/>
                <a:gd name="T92" fmla="*/ 1909 w 2116"/>
                <a:gd name="T93" fmla="*/ 33 h 62"/>
                <a:gd name="T94" fmla="*/ 1962 w 2116"/>
                <a:gd name="T95" fmla="*/ 33 h 62"/>
                <a:gd name="T96" fmla="*/ 1995 w 2116"/>
                <a:gd name="T97" fmla="*/ 33 h 62"/>
                <a:gd name="T98" fmla="*/ 2026 w 2116"/>
                <a:gd name="T99" fmla="*/ 33 h 62"/>
                <a:gd name="T100" fmla="*/ 2053 w 2116"/>
                <a:gd name="T101" fmla="*/ 33 h 62"/>
                <a:gd name="T102" fmla="*/ 2076 w 2116"/>
                <a:gd name="T103" fmla="*/ 33 h 62"/>
                <a:gd name="T104" fmla="*/ 2095 w 2116"/>
                <a:gd name="T105" fmla="*/ 33 h 62"/>
                <a:gd name="T106" fmla="*/ 2108 w 2116"/>
                <a:gd name="T107" fmla="*/ 33 h 62"/>
                <a:gd name="T108" fmla="*/ 2116 w 2116"/>
                <a:gd name="T109"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6" h="62" extrusionOk="0">
                  <a:moveTo>
                    <a:pt x="0" y="6"/>
                  </a:moveTo>
                  <a:lnTo>
                    <a:pt x="2" y="6"/>
                  </a:lnTo>
                  <a:lnTo>
                    <a:pt x="2" y="6"/>
                  </a:lnTo>
                  <a:lnTo>
                    <a:pt x="4" y="4"/>
                  </a:lnTo>
                  <a:lnTo>
                    <a:pt x="6" y="4"/>
                  </a:lnTo>
                  <a:lnTo>
                    <a:pt x="10" y="4"/>
                  </a:lnTo>
                  <a:lnTo>
                    <a:pt x="14" y="4"/>
                  </a:lnTo>
                  <a:lnTo>
                    <a:pt x="18" y="4"/>
                  </a:lnTo>
                  <a:lnTo>
                    <a:pt x="23" y="4"/>
                  </a:lnTo>
                  <a:lnTo>
                    <a:pt x="27" y="4"/>
                  </a:lnTo>
                  <a:lnTo>
                    <a:pt x="35" y="4"/>
                  </a:lnTo>
                  <a:lnTo>
                    <a:pt x="41" y="4"/>
                  </a:lnTo>
                  <a:lnTo>
                    <a:pt x="48" y="4"/>
                  </a:lnTo>
                  <a:lnTo>
                    <a:pt x="56" y="4"/>
                  </a:lnTo>
                  <a:lnTo>
                    <a:pt x="64" y="4"/>
                  </a:lnTo>
                  <a:lnTo>
                    <a:pt x="81" y="4"/>
                  </a:lnTo>
                  <a:lnTo>
                    <a:pt x="100" y="4"/>
                  </a:lnTo>
                  <a:lnTo>
                    <a:pt x="119" y="4"/>
                  </a:lnTo>
                  <a:lnTo>
                    <a:pt x="142" y="4"/>
                  </a:lnTo>
                  <a:lnTo>
                    <a:pt x="165" y="4"/>
                  </a:lnTo>
                  <a:lnTo>
                    <a:pt x="188" y="2"/>
                  </a:lnTo>
                  <a:lnTo>
                    <a:pt x="213" y="2"/>
                  </a:lnTo>
                  <a:lnTo>
                    <a:pt x="238" y="2"/>
                  </a:lnTo>
                  <a:lnTo>
                    <a:pt x="265" y="2"/>
                  </a:lnTo>
                  <a:lnTo>
                    <a:pt x="319" y="2"/>
                  </a:lnTo>
                  <a:lnTo>
                    <a:pt x="373" y="2"/>
                  </a:lnTo>
                  <a:lnTo>
                    <a:pt x="398" y="2"/>
                  </a:lnTo>
                  <a:lnTo>
                    <a:pt x="425" y="0"/>
                  </a:lnTo>
                  <a:lnTo>
                    <a:pt x="450" y="0"/>
                  </a:lnTo>
                  <a:lnTo>
                    <a:pt x="474" y="0"/>
                  </a:lnTo>
                  <a:lnTo>
                    <a:pt x="499" y="0"/>
                  </a:lnTo>
                  <a:lnTo>
                    <a:pt x="522" y="0"/>
                  </a:lnTo>
                  <a:lnTo>
                    <a:pt x="544" y="0"/>
                  </a:lnTo>
                  <a:lnTo>
                    <a:pt x="565" y="0"/>
                  </a:lnTo>
                  <a:lnTo>
                    <a:pt x="584" y="2"/>
                  </a:lnTo>
                  <a:lnTo>
                    <a:pt x="601" y="2"/>
                  </a:lnTo>
                  <a:lnTo>
                    <a:pt x="609" y="2"/>
                  </a:lnTo>
                  <a:lnTo>
                    <a:pt x="617" y="2"/>
                  </a:lnTo>
                  <a:lnTo>
                    <a:pt x="624" y="2"/>
                  </a:lnTo>
                  <a:lnTo>
                    <a:pt x="630" y="2"/>
                  </a:lnTo>
                  <a:lnTo>
                    <a:pt x="659" y="2"/>
                  </a:lnTo>
                  <a:lnTo>
                    <a:pt x="689" y="2"/>
                  </a:lnTo>
                  <a:lnTo>
                    <a:pt x="718" y="2"/>
                  </a:lnTo>
                  <a:lnTo>
                    <a:pt x="745" y="4"/>
                  </a:lnTo>
                  <a:lnTo>
                    <a:pt x="774" y="6"/>
                  </a:lnTo>
                  <a:lnTo>
                    <a:pt x="803" y="10"/>
                  </a:lnTo>
                  <a:lnTo>
                    <a:pt x="830" y="14"/>
                  </a:lnTo>
                  <a:lnTo>
                    <a:pt x="857" y="18"/>
                  </a:lnTo>
                  <a:lnTo>
                    <a:pt x="910" y="27"/>
                  </a:lnTo>
                  <a:lnTo>
                    <a:pt x="962" y="35"/>
                  </a:lnTo>
                  <a:lnTo>
                    <a:pt x="1014" y="45"/>
                  </a:lnTo>
                  <a:lnTo>
                    <a:pt x="1062" y="54"/>
                  </a:lnTo>
                  <a:lnTo>
                    <a:pt x="1087" y="58"/>
                  </a:lnTo>
                  <a:lnTo>
                    <a:pt x="1112" y="60"/>
                  </a:lnTo>
                  <a:lnTo>
                    <a:pt x="1139" y="62"/>
                  </a:lnTo>
                  <a:lnTo>
                    <a:pt x="1164" y="62"/>
                  </a:lnTo>
                  <a:lnTo>
                    <a:pt x="1191" y="62"/>
                  </a:lnTo>
                  <a:lnTo>
                    <a:pt x="1217" y="62"/>
                  </a:lnTo>
                  <a:lnTo>
                    <a:pt x="1242" y="62"/>
                  </a:lnTo>
                  <a:lnTo>
                    <a:pt x="1267" y="60"/>
                  </a:lnTo>
                  <a:lnTo>
                    <a:pt x="1292" y="58"/>
                  </a:lnTo>
                  <a:lnTo>
                    <a:pt x="1317" y="56"/>
                  </a:lnTo>
                  <a:lnTo>
                    <a:pt x="1340" y="54"/>
                  </a:lnTo>
                  <a:lnTo>
                    <a:pt x="1361" y="52"/>
                  </a:lnTo>
                  <a:lnTo>
                    <a:pt x="1383" y="50"/>
                  </a:lnTo>
                  <a:lnTo>
                    <a:pt x="1402" y="48"/>
                  </a:lnTo>
                  <a:lnTo>
                    <a:pt x="1409" y="47"/>
                  </a:lnTo>
                  <a:lnTo>
                    <a:pt x="1419" y="47"/>
                  </a:lnTo>
                  <a:lnTo>
                    <a:pt x="1427" y="45"/>
                  </a:lnTo>
                  <a:lnTo>
                    <a:pt x="1434" y="45"/>
                  </a:lnTo>
                  <a:lnTo>
                    <a:pt x="1446" y="43"/>
                  </a:lnTo>
                  <a:lnTo>
                    <a:pt x="1457" y="43"/>
                  </a:lnTo>
                  <a:lnTo>
                    <a:pt x="1471" y="41"/>
                  </a:lnTo>
                  <a:lnTo>
                    <a:pt x="1484" y="41"/>
                  </a:lnTo>
                  <a:lnTo>
                    <a:pt x="1500" y="39"/>
                  </a:lnTo>
                  <a:lnTo>
                    <a:pt x="1515" y="39"/>
                  </a:lnTo>
                  <a:lnTo>
                    <a:pt x="1530" y="37"/>
                  </a:lnTo>
                  <a:lnTo>
                    <a:pt x="1546" y="37"/>
                  </a:lnTo>
                  <a:lnTo>
                    <a:pt x="1563" y="37"/>
                  </a:lnTo>
                  <a:lnTo>
                    <a:pt x="1580" y="37"/>
                  </a:lnTo>
                  <a:lnTo>
                    <a:pt x="1617" y="35"/>
                  </a:lnTo>
                  <a:lnTo>
                    <a:pt x="1653" y="35"/>
                  </a:lnTo>
                  <a:lnTo>
                    <a:pt x="1694" y="35"/>
                  </a:lnTo>
                  <a:lnTo>
                    <a:pt x="1703" y="35"/>
                  </a:lnTo>
                  <a:lnTo>
                    <a:pt x="1715" y="35"/>
                  </a:lnTo>
                  <a:lnTo>
                    <a:pt x="1728" y="35"/>
                  </a:lnTo>
                  <a:lnTo>
                    <a:pt x="1742" y="35"/>
                  </a:lnTo>
                  <a:lnTo>
                    <a:pt x="1757" y="35"/>
                  </a:lnTo>
                  <a:lnTo>
                    <a:pt x="1770" y="33"/>
                  </a:lnTo>
                  <a:lnTo>
                    <a:pt x="1788" y="33"/>
                  </a:lnTo>
                  <a:lnTo>
                    <a:pt x="1803" y="33"/>
                  </a:lnTo>
                  <a:lnTo>
                    <a:pt x="1838" y="33"/>
                  </a:lnTo>
                  <a:lnTo>
                    <a:pt x="1874" y="33"/>
                  </a:lnTo>
                  <a:lnTo>
                    <a:pt x="1909" y="33"/>
                  </a:lnTo>
                  <a:lnTo>
                    <a:pt x="1945" y="33"/>
                  </a:lnTo>
                  <a:lnTo>
                    <a:pt x="1962" y="33"/>
                  </a:lnTo>
                  <a:lnTo>
                    <a:pt x="1978" y="33"/>
                  </a:lnTo>
                  <a:lnTo>
                    <a:pt x="1995" y="33"/>
                  </a:lnTo>
                  <a:lnTo>
                    <a:pt x="2010" y="33"/>
                  </a:lnTo>
                  <a:lnTo>
                    <a:pt x="2026" y="33"/>
                  </a:lnTo>
                  <a:lnTo>
                    <a:pt x="2039" y="33"/>
                  </a:lnTo>
                  <a:lnTo>
                    <a:pt x="2053" y="33"/>
                  </a:lnTo>
                  <a:lnTo>
                    <a:pt x="2064" y="33"/>
                  </a:lnTo>
                  <a:lnTo>
                    <a:pt x="2076" y="33"/>
                  </a:lnTo>
                  <a:lnTo>
                    <a:pt x="2085" y="33"/>
                  </a:lnTo>
                  <a:lnTo>
                    <a:pt x="2095" y="33"/>
                  </a:lnTo>
                  <a:lnTo>
                    <a:pt x="2103" y="33"/>
                  </a:lnTo>
                  <a:lnTo>
                    <a:pt x="2108" y="33"/>
                  </a:lnTo>
                  <a:lnTo>
                    <a:pt x="2112" y="33"/>
                  </a:lnTo>
                  <a:lnTo>
                    <a:pt x="2116" y="33"/>
                  </a:lnTo>
                  <a:lnTo>
                    <a:pt x="2116" y="3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4" name="Freeform 99"/>
            <p:cNvSpPr/>
            <p:nvPr/>
          </p:nvSpPr>
          <p:spPr bwMode="auto">
            <a:xfrm>
              <a:off x="1242103" y="1844469"/>
              <a:ext cx="33338" cy="25400"/>
            </a:xfrm>
            <a:custGeom>
              <a:avLst/>
              <a:gdLst>
                <a:gd name="T0" fmla="*/ 0 w 43"/>
                <a:gd name="T1" fmla="*/ 31 h 31"/>
                <a:gd name="T2" fmla="*/ 43 w 43"/>
                <a:gd name="T3" fmla="*/ 15 h 31"/>
                <a:gd name="T4" fmla="*/ 0 w 43"/>
                <a:gd name="T5" fmla="*/ 0 h 31"/>
                <a:gd name="T6" fmla="*/ 2 w 43"/>
                <a:gd name="T7" fmla="*/ 4 h 31"/>
                <a:gd name="T8" fmla="*/ 4 w 43"/>
                <a:gd name="T9" fmla="*/ 8 h 31"/>
                <a:gd name="T10" fmla="*/ 4 w 43"/>
                <a:gd name="T11" fmla="*/ 12 h 31"/>
                <a:gd name="T12" fmla="*/ 4 w 43"/>
                <a:gd name="T13" fmla="*/ 15 h 31"/>
                <a:gd name="T14" fmla="*/ 4 w 43"/>
                <a:gd name="T15" fmla="*/ 19 h 31"/>
                <a:gd name="T16" fmla="*/ 4 w 43"/>
                <a:gd name="T17" fmla="*/ 23 h 31"/>
                <a:gd name="T18" fmla="*/ 2 w 43"/>
                <a:gd name="T19" fmla="*/ 27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5"/>
                  </a:lnTo>
                  <a:lnTo>
                    <a:pt x="0" y="0"/>
                  </a:lnTo>
                  <a:lnTo>
                    <a:pt x="2" y="4"/>
                  </a:lnTo>
                  <a:lnTo>
                    <a:pt x="4" y="8"/>
                  </a:lnTo>
                  <a:lnTo>
                    <a:pt x="4" y="12"/>
                  </a:lnTo>
                  <a:lnTo>
                    <a:pt x="4" y="15"/>
                  </a:lnTo>
                  <a:lnTo>
                    <a:pt x="4"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5" name="Freeform 100"/>
            <p:cNvSpPr/>
            <p:nvPr/>
          </p:nvSpPr>
          <p:spPr bwMode="auto">
            <a:xfrm>
              <a:off x="1583415" y="1882569"/>
              <a:ext cx="34925" cy="23813"/>
            </a:xfrm>
            <a:custGeom>
              <a:avLst/>
              <a:gdLst>
                <a:gd name="T0" fmla="*/ 0 w 45"/>
                <a:gd name="T1" fmla="*/ 31 h 31"/>
                <a:gd name="T2" fmla="*/ 45 w 45"/>
                <a:gd name="T3" fmla="*/ 23 h 31"/>
                <a:gd name="T4" fmla="*/ 4 w 45"/>
                <a:gd name="T5" fmla="*/ 0 h 31"/>
                <a:gd name="T6" fmla="*/ 6 w 45"/>
                <a:gd name="T7" fmla="*/ 4 h 31"/>
                <a:gd name="T8" fmla="*/ 8 w 45"/>
                <a:gd name="T9" fmla="*/ 8 h 31"/>
                <a:gd name="T10" fmla="*/ 8 w 45"/>
                <a:gd name="T11" fmla="*/ 12 h 31"/>
                <a:gd name="T12" fmla="*/ 8 w 45"/>
                <a:gd name="T13" fmla="*/ 15 h 31"/>
                <a:gd name="T14" fmla="*/ 6 w 45"/>
                <a:gd name="T15" fmla="*/ 19 h 31"/>
                <a:gd name="T16" fmla="*/ 4 w 45"/>
                <a:gd name="T17" fmla="*/ 23 h 31"/>
                <a:gd name="T18" fmla="*/ 2 w 45"/>
                <a:gd name="T19" fmla="*/ 27 h 31"/>
                <a:gd name="T20" fmla="*/ 0 w 45"/>
                <a:gd name="T21" fmla="*/ 31 h 31"/>
                <a:gd name="T22" fmla="*/ 0 w 45"/>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31"/>
                  </a:moveTo>
                  <a:lnTo>
                    <a:pt x="45" y="23"/>
                  </a:lnTo>
                  <a:lnTo>
                    <a:pt x="4" y="0"/>
                  </a:lnTo>
                  <a:lnTo>
                    <a:pt x="6" y="4"/>
                  </a:lnTo>
                  <a:lnTo>
                    <a:pt x="8" y="8"/>
                  </a:lnTo>
                  <a:lnTo>
                    <a:pt x="8" y="12"/>
                  </a:lnTo>
                  <a:lnTo>
                    <a:pt x="8" y="15"/>
                  </a:lnTo>
                  <a:lnTo>
                    <a:pt x="6"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6" name="Freeform 101"/>
            <p:cNvSpPr/>
            <p:nvPr/>
          </p:nvSpPr>
          <p:spPr bwMode="auto">
            <a:xfrm>
              <a:off x="1877103" y="1882569"/>
              <a:ext cx="34925" cy="23813"/>
            </a:xfrm>
            <a:custGeom>
              <a:avLst/>
              <a:gdLst>
                <a:gd name="T0" fmla="*/ 4 w 44"/>
                <a:gd name="T1" fmla="*/ 31 h 31"/>
                <a:gd name="T2" fmla="*/ 44 w 44"/>
                <a:gd name="T3" fmla="*/ 10 h 31"/>
                <a:gd name="T4" fmla="*/ 0 w 44"/>
                <a:gd name="T5" fmla="*/ 0 h 31"/>
                <a:gd name="T6" fmla="*/ 4 w 44"/>
                <a:gd name="T7" fmla="*/ 2 h 31"/>
                <a:gd name="T8" fmla="*/ 6 w 44"/>
                <a:gd name="T9" fmla="*/ 6 h 31"/>
                <a:gd name="T10" fmla="*/ 6 w 44"/>
                <a:gd name="T11" fmla="*/ 10 h 31"/>
                <a:gd name="T12" fmla="*/ 8 w 44"/>
                <a:gd name="T13" fmla="*/ 14 h 31"/>
                <a:gd name="T14" fmla="*/ 8 w 44"/>
                <a:gd name="T15" fmla="*/ 17 h 31"/>
                <a:gd name="T16" fmla="*/ 8 w 44"/>
                <a:gd name="T17" fmla="*/ 21 h 31"/>
                <a:gd name="T18" fmla="*/ 6 w 44"/>
                <a:gd name="T19" fmla="*/ 27 h 31"/>
                <a:gd name="T20" fmla="*/ 4 w 44"/>
                <a:gd name="T21" fmla="*/ 31 h 31"/>
                <a:gd name="T22" fmla="*/ 4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4" y="31"/>
                  </a:moveTo>
                  <a:lnTo>
                    <a:pt x="44" y="10"/>
                  </a:lnTo>
                  <a:lnTo>
                    <a:pt x="0" y="0"/>
                  </a:lnTo>
                  <a:lnTo>
                    <a:pt x="4" y="2"/>
                  </a:lnTo>
                  <a:lnTo>
                    <a:pt x="6" y="6"/>
                  </a:lnTo>
                  <a:lnTo>
                    <a:pt x="6" y="10"/>
                  </a:lnTo>
                  <a:lnTo>
                    <a:pt x="8" y="14"/>
                  </a:lnTo>
                  <a:lnTo>
                    <a:pt x="8" y="17"/>
                  </a:lnTo>
                  <a:lnTo>
                    <a:pt x="8" y="21"/>
                  </a:lnTo>
                  <a:lnTo>
                    <a:pt x="6" y="27"/>
                  </a:lnTo>
                  <a:lnTo>
                    <a:pt x="4" y="31"/>
                  </a:lnTo>
                  <a:lnTo>
                    <a:pt x="4"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7" name="Freeform 102"/>
            <p:cNvSpPr/>
            <p:nvPr/>
          </p:nvSpPr>
          <p:spPr bwMode="auto">
            <a:xfrm>
              <a:off x="2085065" y="1871456"/>
              <a:ext cx="33338" cy="23813"/>
            </a:xfrm>
            <a:custGeom>
              <a:avLst/>
              <a:gdLst>
                <a:gd name="T0" fmla="*/ 0 w 42"/>
                <a:gd name="T1" fmla="*/ 30 h 30"/>
                <a:gd name="T2" fmla="*/ 42 w 42"/>
                <a:gd name="T3" fmla="*/ 15 h 30"/>
                <a:gd name="T4" fmla="*/ 0 w 42"/>
                <a:gd name="T5" fmla="*/ 0 h 30"/>
                <a:gd name="T6" fmla="*/ 2 w 42"/>
                <a:gd name="T7" fmla="*/ 3 h 30"/>
                <a:gd name="T8" fmla="*/ 4 w 42"/>
                <a:gd name="T9" fmla="*/ 7 h 30"/>
                <a:gd name="T10" fmla="*/ 6 w 42"/>
                <a:gd name="T11" fmla="*/ 11 h 30"/>
                <a:gd name="T12" fmla="*/ 6 w 42"/>
                <a:gd name="T13" fmla="*/ 15 h 30"/>
                <a:gd name="T14" fmla="*/ 6 w 42"/>
                <a:gd name="T15" fmla="*/ 19 h 30"/>
                <a:gd name="T16" fmla="*/ 4 w 42"/>
                <a:gd name="T17" fmla="*/ 23 h 30"/>
                <a:gd name="T18" fmla="*/ 2 w 42"/>
                <a:gd name="T19" fmla="*/ 27 h 30"/>
                <a:gd name="T20" fmla="*/ 0 w 42"/>
                <a:gd name="T21" fmla="*/ 30 h 30"/>
                <a:gd name="T22" fmla="*/ 0 w 42"/>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30"/>
                  </a:moveTo>
                  <a:lnTo>
                    <a:pt x="42" y="15"/>
                  </a:lnTo>
                  <a:lnTo>
                    <a:pt x="0" y="0"/>
                  </a:lnTo>
                  <a:lnTo>
                    <a:pt x="2" y="3"/>
                  </a:lnTo>
                  <a:lnTo>
                    <a:pt x="4" y="7"/>
                  </a:lnTo>
                  <a:lnTo>
                    <a:pt x="6" y="11"/>
                  </a:lnTo>
                  <a:lnTo>
                    <a:pt x="6" y="15"/>
                  </a:lnTo>
                  <a:lnTo>
                    <a:pt x="6" y="19"/>
                  </a:lnTo>
                  <a:lnTo>
                    <a:pt x="4" y="23"/>
                  </a:lnTo>
                  <a:lnTo>
                    <a:pt x="2" y="27"/>
                  </a:lnTo>
                  <a:lnTo>
                    <a:pt x="0" y="30"/>
                  </a:lnTo>
                  <a:lnTo>
                    <a:pt x="0" y="3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8" name="Freeform 103"/>
            <p:cNvSpPr/>
            <p:nvPr/>
          </p:nvSpPr>
          <p:spPr bwMode="auto">
            <a:xfrm>
              <a:off x="2420028" y="1869869"/>
              <a:ext cx="33338" cy="23813"/>
            </a:xfrm>
            <a:custGeom>
              <a:avLst/>
              <a:gdLst>
                <a:gd name="T0" fmla="*/ 0 w 43"/>
                <a:gd name="T1" fmla="*/ 30 h 30"/>
                <a:gd name="T2" fmla="*/ 43 w 43"/>
                <a:gd name="T3" fmla="*/ 17 h 30"/>
                <a:gd name="T4" fmla="*/ 0 w 43"/>
                <a:gd name="T5" fmla="*/ 0 h 30"/>
                <a:gd name="T6" fmla="*/ 4 w 43"/>
                <a:gd name="T7" fmla="*/ 4 h 30"/>
                <a:gd name="T8" fmla="*/ 4 w 43"/>
                <a:gd name="T9" fmla="*/ 7 h 30"/>
                <a:gd name="T10" fmla="*/ 6 w 43"/>
                <a:gd name="T11" fmla="*/ 11 h 30"/>
                <a:gd name="T12" fmla="*/ 6 w 43"/>
                <a:gd name="T13" fmla="*/ 15 h 30"/>
                <a:gd name="T14" fmla="*/ 6 w 43"/>
                <a:gd name="T15" fmla="*/ 21 h 30"/>
                <a:gd name="T16" fmla="*/ 4 w 43"/>
                <a:gd name="T17" fmla="*/ 25 h 30"/>
                <a:gd name="T18" fmla="*/ 4 w 43"/>
                <a:gd name="T19" fmla="*/ 29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7"/>
                  </a:lnTo>
                  <a:lnTo>
                    <a:pt x="0" y="0"/>
                  </a:lnTo>
                  <a:lnTo>
                    <a:pt x="4" y="4"/>
                  </a:lnTo>
                  <a:lnTo>
                    <a:pt x="4" y="7"/>
                  </a:lnTo>
                  <a:lnTo>
                    <a:pt x="6" y="11"/>
                  </a:lnTo>
                  <a:lnTo>
                    <a:pt x="6" y="15"/>
                  </a:lnTo>
                  <a:lnTo>
                    <a:pt x="6" y="21"/>
                  </a:lnTo>
                  <a:lnTo>
                    <a:pt x="4" y="25"/>
                  </a:lnTo>
                  <a:lnTo>
                    <a:pt x="4" y="29"/>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9" name="Freeform 104"/>
            <p:cNvSpPr/>
            <p:nvPr/>
          </p:nvSpPr>
          <p:spPr bwMode="auto">
            <a:xfrm>
              <a:off x="767440" y="1968294"/>
              <a:ext cx="1679575" cy="33338"/>
            </a:xfrm>
            <a:custGeom>
              <a:avLst/>
              <a:gdLst>
                <a:gd name="T0" fmla="*/ 2 w 2116"/>
                <a:gd name="T1" fmla="*/ 17 h 42"/>
                <a:gd name="T2" fmla="*/ 4 w 2116"/>
                <a:gd name="T3" fmla="*/ 17 h 42"/>
                <a:gd name="T4" fmla="*/ 12 w 2116"/>
                <a:gd name="T5" fmla="*/ 17 h 42"/>
                <a:gd name="T6" fmla="*/ 21 w 2116"/>
                <a:gd name="T7" fmla="*/ 17 h 42"/>
                <a:gd name="T8" fmla="*/ 35 w 2116"/>
                <a:gd name="T9" fmla="*/ 17 h 42"/>
                <a:gd name="T10" fmla="*/ 50 w 2116"/>
                <a:gd name="T11" fmla="*/ 17 h 42"/>
                <a:gd name="T12" fmla="*/ 69 w 2116"/>
                <a:gd name="T13" fmla="*/ 17 h 42"/>
                <a:gd name="T14" fmla="*/ 89 w 2116"/>
                <a:gd name="T15" fmla="*/ 17 h 42"/>
                <a:gd name="T16" fmla="*/ 112 w 2116"/>
                <a:gd name="T17" fmla="*/ 17 h 42"/>
                <a:gd name="T18" fmla="*/ 150 w 2116"/>
                <a:gd name="T19" fmla="*/ 17 h 42"/>
                <a:gd name="T20" fmla="*/ 206 w 2116"/>
                <a:gd name="T21" fmla="*/ 17 h 42"/>
                <a:gd name="T22" fmla="*/ 267 w 2116"/>
                <a:gd name="T23" fmla="*/ 17 h 42"/>
                <a:gd name="T24" fmla="*/ 330 w 2116"/>
                <a:gd name="T25" fmla="*/ 17 h 42"/>
                <a:gd name="T26" fmla="*/ 398 w 2116"/>
                <a:gd name="T27" fmla="*/ 19 h 42"/>
                <a:gd name="T28" fmla="*/ 498 w 2116"/>
                <a:gd name="T29" fmla="*/ 19 h 42"/>
                <a:gd name="T30" fmla="*/ 563 w 2116"/>
                <a:gd name="T31" fmla="*/ 19 h 42"/>
                <a:gd name="T32" fmla="*/ 624 w 2116"/>
                <a:gd name="T33" fmla="*/ 21 h 42"/>
                <a:gd name="T34" fmla="*/ 680 w 2116"/>
                <a:gd name="T35" fmla="*/ 21 h 42"/>
                <a:gd name="T36" fmla="*/ 716 w 2116"/>
                <a:gd name="T37" fmla="*/ 21 h 42"/>
                <a:gd name="T38" fmla="*/ 739 w 2116"/>
                <a:gd name="T39" fmla="*/ 21 h 42"/>
                <a:gd name="T40" fmla="*/ 761 w 2116"/>
                <a:gd name="T41" fmla="*/ 23 h 42"/>
                <a:gd name="T42" fmla="*/ 780 w 2116"/>
                <a:gd name="T43" fmla="*/ 23 h 42"/>
                <a:gd name="T44" fmla="*/ 857 w 2116"/>
                <a:gd name="T45" fmla="*/ 28 h 42"/>
                <a:gd name="T46" fmla="*/ 995 w 2116"/>
                <a:gd name="T47" fmla="*/ 38 h 42"/>
                <a:gd name="T48" fmla="*/ 1133 w 2116"/>
                <a:gd name="T49" fmla="*/ 42 h 42"/>
                <a:gd name="T50" fmla="*/ 1200 w 2116"/>
                <a:gd name="T51" fmla="*/ 42 h 42"/>
                <a:gd name="T52" fmla="*/ 1267 w 2116"/>
                <a:gd name="T53" fmla="*/ 40 h 42"/>
                <a:gd name="T54" fmla="*/ 1329 w 2116"/>
                <a:gd name="T55" fmla="*/ 34 h 42"/>
                <a:gd name="T56" fmla="*/ 1398 w 2116"/>
                <a:gd name="T57" fmla="*/ 21 h 42"/>
                <a:gd name="T58" fmla="*/ 1463 w 2116"/>
                <a:gd name="T59" fmla="*/ 11 h 42"/>
                <a:gd name="T60" fmla="*/ 1528 w 2116"/>
                <a:gd name="T61" fmla="*/ 3 h 42"/>
                <a:gd name="T62" fmla="*/ 1592 w 2116"/>
                <a:gd name="T63" fmla="*/ 1 h 42"/>
                <a:gd name="T64" fmla="*/ 1655 w 2116"/>
                <a:gd name="T65" fmla="*/ 0 h 42"/>
                <a:gd name="T66" fmla="*/ 1753 w 2116"/>
                <a:gd name="T67" fmla="*/ 0 h 42"/>
                <a:gd name="T68" fmla="*/ 1820 w 2116"/>
                <a:gd name="T69" fmla="*/ 0 h 42"/>
                <a:gd name="T70" fmla="*/ 1874 w 2116"/>
                <a:gd name="T71" fmla="*/ 0 h 42"/>
                <a:gd name="T72" fmla="*/ 1914 w 2116"/>
                <a:gd name="T73" fmla="*/ 1 h 42"/>
                <a:gd name="T74" fmla="*/ 1980 w 2116"/>
                <a:gd name="T75" fmla="*/ 1 h 42"/>
                <a:gd name="T76" fmla="*/ 2022 w 2116"/>
                <a:gd name="T77" fmla="*/ 1 h 42"/>
                <a:gd name="T78" fmla="*/ 2058 w 2116"/>
                <a:gd name="T79" fmla="*/ 1 h 42"/>
                <a:gd name="T80" fmla="*/ 2074 w 2116"/>
                <a:gd name="T81" fmla="*/ 0 h 42"/>
                <a:gd name="T82" fmla="*/ 2089 w 2116"/>
                <a:gd name="T83" fmla="*/ 0 h 42"/>
                <a:gd name="T84" fmla="*/ 2101 w 2116"/>
                <a:gd name="T85" fmla="*/ 0 h 42"/>
                <a:gd name="T86" fmla="*/ 2108 w 2116"/>
                <a:gd name="T87" fmla="*/ 0 h 42"/>
                <a:gd name="T88" fmla="*/ 2114 w 2116"/>
                <a:gd name="T89" fmla="*/ 0 h 42"/>
                <a:gd name="T90" fmla="*/ 2116 w 2116"/>
                <a:gd name="T9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6" h="42" extrusionOk="0">
                  <a:moveTo>
                    <a:pt x="0" y="17"/>
                  </a:moveTo>
                  <a:lnTo>
                    <a:pt x="2" y="17"/>
                  </a:lnTo>
                  <a:lnTo>
                    <a:pt x="2" y="17"/>
                  </a:lnTo>
                  <a:lnTo>
                    <a:pt x="4" y="17"/>
                  </a:lnTo>
                  <a:lnTo>
                    <a:pt x="8" y="17"/>
                  </a:lnTo>
                  <a:lnTo>
                    <a:pt x="12" y="17"/>
                  </a:lnTo>
                  <a:lnTo>
                    <a:pt x="16" y="17"/>
                  </a:lnTo>
                  <a:lnTo>
                    <a:pt x="21" y="17"/>
                  </a:lnTo>
                  <a:lnTo>
                    <a:pt x="27" y="17"/>
                  </a:lnTo>
                  <a:lnTo>
                    <a:pt x="35" y="17"/>
                  </a:lnTo>
                  <a:lnTo>
                    <a:pt x="42" y="17"/>
                  </a:lnTo>
                  <a:lnTo>
                    <a:pt x="50" y="17"/>
                  </a:lnTo>
                  <a:lnTo>
                    <a:pt x="60" y="17"/>
                  </a:lnTo>
                  <a:lnTo>
                    <a:pt x="69" y="17"/>
                  </a:lnTo>
                  <a:lnTo>
                    <a:pt x="79" y="17"/>
                  </a:lnTo>
                  <a:lnTo>
                    <a:pt x="89" y="17"/>
                  </a:lnTo>
                  <a:lnTo>
                    <a:pt x="100" y="17"/>
                  </a:lnTo>
                  <a:lnTo>
                    <a:pt x="112" y="17"/>
                  </a:lnTo>
                  <a:lnTo>
                    <a:pt x="123" y="17"/>
                  </a:lnTo>
                  <a:lnTo>
                    <a:pt x="150" y="17"/>
                  </a:lnTo>
                  <a:lnTo>
                    <a:pt x="177" y="17"/>
                  </a:lnTo>
                  <a:lnTo>
                    <a:pt x="206" y="17"/>
                  </a:lnTo>
                  <a:lnTo>
                    <a:pt x="236" y="17"/>
                  </a:lnTo>
                  <a:lnTo>
                    <a:pt x="267" y="17"/>
                  </a:lnTo>
                  <a:lnTo>
                    <a:pt x="298" y="17"/>
                  </a:lnTo>
                  <a:lnTo>
                    <a:pt x="330" y="17"/>
                  </a:lnTo>
                  <a:lnTo>
                    <a:pt x="365" y="19"/>
                  </a:lnTo>
                  <a:lnTo>
                    <a:pt x="398" y="19"/>
                  </a:lnTo>
                  <a:lnTo>
                    <a:pt x="465" y="19"/>
                  </a:lnTo>
                  <a:lnTo>
                    <a:pt x="498" y="19"/>
                  </a:lnTo>
                  <a:lnTo>
                    <a:pt x="530" y="19"/>
                  </a:lnTo>
                  <a:lnTo>
                    <a:pt x="563" y="19"/>
                  </a:lnTo>
                  <a:lnTo>
                    <a:pt x="593" y="19"/>
                  </a:lnTo>
                  <a:lnTo>
                    <a:pt x="624" y="21"/>
                  </a:lnTo>
                  <a:lnTo>
                    <a:pt x="653" y="21"/>
                  </a:lnTo>
                  <a:lnTo>
                    <a:pt x="680" y="21"/>
                  </a:lnTo>
                  <a:lnTo>
                    <a:pt x="705" y="21"/>
                  </a:lnTo>
                  <a:lnTo>
                    <a:pt x="716" y="21"/>
                  </a:lnTo>
                  <a:lnTo>
                    <a:pt x="730" y="21"/>
                  </a:lnTo>
                  <a:lnTo>
                    <a:pt x="739" y="21"/>
                  </a:lnTo>
                  <a:lnTo>
                    <a:pt x="751" y="23"/>
                  </a:lnTo>
                  <a:lnTo>
                    <a:pt x="761" y="23"/>
                  </a:lnTo>
                  <a:lnTo>
                    <a:pt x="770" y="23"/>
                  </a:lnTo>
                  <a:lnTo>
                    <a:pt x="780" y="23"/>
                  </a:lnTo>
                  <a:lnTo>
                    <a:pt x="787" y="23"/>
                  </a:lnTo>
                  <a:lnTo>
                    <a:pt x="857" y="28"/>
                  </a:lnTo>
                  <a:lnTo>
                    <a:pt x="926" y="34"/>
                  </a:lnTo>
                  <a:lnTo>
                    <a:pt x="995" y="38"/>
                  </a:lnTo>
                  <a:lnTo>
                    <a:pt x="1066" y="40"/>
                  </a:lnTo>
                  <a:lnTo>
                    <a:pt x="1133" y="42"/>
                  </a:lnTo>
                  <a:lnTo>
                    <a:pt x="1168" y="42"/>
                  </a:lnTo>
                  <a:lnTo>
                    <a:pt x="1200" y="42"/>
                  </a:lnTo>
                  <a:lnTo>
                    <a:pt x="1235" y="40"/>
                  </a:lnTo>
                  <a:lnTo>
                    <a:pt x="1267" y="40"/>
                  </a:lnTo>
                  <a:lnTo>
                    <a:pt x="1298" y="36"/>
                  </a:lnTo>
                  <a:lnTo>
                    <a:pt x="1329" y="34"/>
                  </a:lnTo>
                  <a:lnTo>
                    <a:pt x="1363" y="26"/>
                  </a:lnTo>
                  <a:lnTo>
                    <a:pt x="1398" y="21"/>
                  </a:lnTo>
                  <a:lnTo>
                    <a:pt x="1431" y="15"/>
                  </a:lnTo>
                  <a:lnTo>
                    <a:pt x="1463" y="11"/>
                  </a:lnTo>
                  <a:lnTo>
                    <a:pt x="1496" y="7"/>
                  </a:lnTo>
                  <a:lnTo>
                    <a:pt x="1528" y="3"/>
                  </a:lnTo>
                  <a:lnTo>
                    <a:pt x="1559" y="1"/>
                  </a:lnTo>
                  <a:lnTo>
                    <a:pt x="1592" y="1"/>
                  </a:lnTo>
                  <a:lnTo>
                    <a:pt x="1624" y="0"/>
                  </a:lnTo>
                  <a:lnTo>
                    <a:pt x="1655" y="0"/>
                  </a:lnTo>
                  <a:lnTo>
                    <a:pt x="1720" y="0"/>
                  </a:lnTo>
                  <a:lnTo>
                    <a:pt x="1753" y="0"/>
                  </a:lnTo>
                  <a:lnTo>
                    <a:pt x="1788" y="0"/>
                  </a:lnTo>
                  <a:lnTo>
                    <a:pt x="1820" y="0"/>
                  </a:lnTo>
                  <a:lnTo>
                    <a:pt x="1857" y="0"/>
                  </a:lnTo>
                  <a:lnTo>
                    <a:pt x="1874" y="0"/>
                  </a:lnTo>
                  <a:lnTo>
                    <a:pt x="1893" y="1"/>
                  </a:lnTo>
                  <a:lnTo>
                    <a:pt x="1914" y="1"/>
                  </a:lnTo>
                  <a:lnTo>
                    <a:pt x="1935" y="1"/>
                  </a:lnTo>
                  <a:lnTo>
                    <a:pt x="1980" y="1"/>
                  </a:lnTo>
                  <a:lnTo>
                    <a:pt x="2001" y="1"/>
                  </a:lnTo>
                  <a:lnTo>
                    <a:pt x="2022" y="1"/>
                  </a:lnTo>
                  <a:lnTo>
                    <a:pt x="2041" y="1"/>
                  </a:lnTo>
                  <a:lnTo>
                    <a:pt x="2058" y="1"/>
                  </a:lnTo>
                  <a:lnTo>
                    <a:pt x="2066" y="0"/>
                  </a:lnTo>
                  <a:lnTo>
                    <a:pt x="2074" y="0"/>
                  </a:lnTo>
                  <a:lnTo>
                    <a:pt x="2081" y="0"/>
                  </a:lnTo>
                  <a:lnTo>
                    <a:pt x="2089" y="0"/>
                  </a:lnTo>
                  <a:lnTo>
                    <a:pt x="2095" y="0"/>
                  </a:lnTo>
                  <a:lnTo>
                    <a:pt x="2101" y="0"/>
                  </a:lnTo>
                  <a:lnTo>
                    <a:pt x="2104" y="0"/>
                  </a:lnTo>
                  <a:lnTo>
                    <a:pt x="2108" y="0"/>
                  </a:lnTo>
                  <a:lnTo>
                    <a:pt x="2112" y="0"/>
                  </a:lnTo>
                  <a:lnTo>
                    <a:pt x="2114" y="0"/>
                  </a:lnTo>
                  <a:lnTo>
                    <a:pt x="2116" y="0"/>
                  </a:lnTo>
                  <a:lnTo>
                    <a:pt x="2116" y="0"/>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0" name="Freeform 105"/>
            <p:cNvSpPr/>
            <p:nvPr/>
          </p:nvSpPr>
          <p:spPr bwMode="auto">
            <a:xfrm>
              <a:off x="1364340" y="1973056"/>
              <a:ext cx="34925" cy="25400"/>
            </a:xfrm>
            <a:custGeom>
              <a:avLst/>
              <a:gdLst>
                <a:gd name="T0" fmla="*/ 0 w 42"/>
                <a:gd name="T1" fmla="*/ 31 h 31"/>
                <a:gd name="T2" fmla="*/ 42 w 42"/>
                <a:gd name="T3" fmla="*/ 19 h 31"/>
                <a:gd name="T4" fmla="*/ 2 w 42"/>
                <a:gd name="T5" fmla="*/ 0 h 31"/>
                <a:gd name="T6" fmla="*/ 4 w 42"/>
                <a:gd name="T7" fmla="*/ 4 h 31"/>
                <a:gd name="T8" fmla="*/ 6 w 42"/>
                <a:gd name="T9" fmla="*/ 8 h 31"/>
                <a:gd name="T10" fmla="*/ 6 w 42"/>
                <a:gd name="T11" fmla="*/ 12 h 31"/>
                <a:gd name="T12" fmla="*/ 6 w 42"/>
                <a:gd name="T13" fmla="*/ 16 h 31"/>
                <a:gd name="T14" fmla="*/ 6 w 42"/>
                <a:gd name="T15" fmla="*/ 21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9"/>
                  </a:lnTo>
                  <a:lnTo>
                    <a:pt x="2" y="0"/>
                  </a:lnTo>
                  <a:lnTo>
                    <a:pt x="4" y="4"/>
                  </a:lnTo>
                  <a:lnTo>
                    <a:pt x="6" y="8"/>
                  </a:lnTo>
                  <a:lnTo>
                    <a:pt x="6" y="12"/>
                  </a:lnTo>
                  <a:lnTo>
                    <a:pt x="6" y="16"/>
                  </a:lnTo>
                  <a:lnTo>
                    <a:pt x="6" y="21"/>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11" name="Freeform 106"/>
            <p:cNvSpPr/>
            <p:nvPr/>
          </p:nvSpPr>
          <p:spPr bwMode="auto">
            <a:xfrm>
              <a:off x="1794553" y="1988931"/>
              <a:ext cx="34925" cy="23813"/>
            </a:xfrm>
            <a:custGeom>
              <a:avLst/>
              <a:gdLst>
                <a:gd name="T0" fmla="*/ 6 w 44"/>
                <a:gd name="T1" fmla="*/ 31 h 31"/>
                <a:gd name="T2" fmla="*/ 44 w 44"/>
                <a:gd name="T3" fmla="*/ 8 h 31"/>
                <a:gd name="T4" fmla="*/ 0 w 44"/>
                <a:gd name="T5" fmla="*/ 0 h 31"/>
                <a:gd name="T6" fmla="*/ 2 w 44"/>
                <a:gd name="T7" fmla="*/ 2 h 31"/>
                <a:gd name="T8" fmla="*/ 6 w 44"/>
                <a:gd name="T9" fmla="*/ 6 h 31"/>
                <a:gd name="T10" fmla="*/ 6 w 44"/>
                <a:gd name="T11" fmla="*/ 10 h 31"/>
                <a:gd name="T12" fmla="*/ 8 w 44"/>
                <a:gd name="T13" fmla="*/ 14 h 31"/>
                <a:gd name="T14" fmla="*/ 8 w 44"/>
                <a:gd name="T15" fmla="*/ 18 h 31"/>
                <a:gd name="T16" fmla="*/ 8 w 44"/>
                <a:gd name="T17" fmla="*/ 24 h 31"/>
                <a:gd name="T18" fmla="*/ 6 w 44"/>
                <a:gd name="T19" fmla="*/ 27 h 31"/>
                <a:gd name="T20" fmla="*/ 6 w 44"/>
                <a:gd name="T21" fmla="*/ 31 h 31"/>
                <a:gd name="T22" fmla="*/ 6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6" y="31"/>
                  </a:moveTo>
                  <a:lnTo>
                    <a:pt x="44" y="8"/>
                  </a:lnTo>
                  <a:lnTo>
                    <a:pt x="0" y="0"/>
                  </a:lnTo>
                  <a:lnTo>
                    <a:pt x="2" y="2"/>
                  </a:lnTo>
                  <a:lnTo>
                    <a:pt x="6" y="6"/>
                  </a:lnTo>
                  <a:lnTo>
                    <a:pt x="6" y="10"/>
                  </a:lnTo>
                  <a:lnTo>
                    <a:pt x="8" y="14"/>
                  </a:lnTo>
                  <a:lnTo>
                    <a:pt x="8" y="18"/>
                  </a:lnTo>
                  <a:lnTo>
                    <a:pt x="8" y="24"/>
                  </a:lnTo>
                  <a:lnTo>
                    <a:pt x="6" y="27"/>
                  </a:lnTo>
                  <a:lnTo>
                    <a:pt x="6" y="31"/>
                  </a:lnTo>
                  <a:lnTo>
                    <a:pt x="6"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12" name="Freeform 107"/>
            <p:cNvSpPr/>
            <p:nvPr/>
          </p:nvSpPr>
          <p:spPr bwMode="auto">
            <a:xfrm>
              <a:off x="2213653" y="1957181"/>
              <a:ext cx="33338" cy="23813"/>
            </a:xfrm>
            <a:custGeom>
              <a:avLst/>
              <a:gdLst>
                <a:gd name="T0" fmla="*/ 0 w 42"/>
                <a:gd name="T1" fmla="*/ 31 h 31"/>
                <a:gd name="T2" fmla="*/ 42 w 42"/>
                <a:gd name="T3" fmla="*/ 16 h 31"/>
                <a:gd name="T4" fmla="*/ 0 w 42"/>
                <a:gd name="T5" fmla="*/ 0 h 31"/>
                <a:gd name="T6" fmla="*/ 2 w 42"/>
                <a:gd name="T7" fmla="*/ 4 h 31"/>
                <a:gd name="T8" fmla="*/ 4 w 42"/>
                <a:gd name="T9" fmla="*/ 8 h 31"/>
                <a:gd name="T10" fmla="*/ 6 w 42"/>
                <a:gd name="T11" fmla="*/ 12 h 31"/>
                <a:gd name="T12" fmla="*/ 6 w 42"/>
                <a:gd name="T13" fmla="*/ 16 h 31"/>
                <a:gd name="T14" fmla="*/ 6 w 42"/>
                <a:gd name="T15" fmla="*/ 19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6"/>
                  </a:lnTo>
                  <a:lnTo>
                    <a:pt x="0" y="0"/>
                  </a:lnTo>
                  <a:lnTo>
                    <a:pt x="2" y="4"/>
                  </a:lnTo>
                  <a:lnTo>
                    <a:pt x="4" y="8"/>
                  </a:lnTo>
                  <a:lnTo>
                    <a:pt x="6" y="12"/>
                  </a:lnTo>
                  <a:lnTo>
                    <a:pt x="6" y="16"/>
                  </a:lnTo>
                  <a:lnTo>
                    <a:pt x="6" y="19"/>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13" name="Freeform 108"/>
            <p:cNvSpPr/>
            <p:nvPr/>
          </p:nvSpPr>
          <p:spPr bwMode="auto">
            <a:xfrm>
              <a:off x="2420028" y="1957181"/>
              <a:ext cx="33338" cy="23813"/>
            </a:xfrm>
            <a:custGeom>
              <a:avLst/>
              <a:gdLst>
                <a:gd name="T0" fmla="*/ 0 w 43"/>
                <a:gd name="T1" fmla="*/ 31 h 31"/>
                <a:gd name="T2" fmla="*/ 43 w 43"/>
                <a:gd name="T3" fmla="*/ 16 h 31"/>
                <a:gd name="T4" fmla="*/ 0 w 43"/>
                <a:gd name="T5" fmla="*/ 0 h 31"/>
                <a:gd name="T6" fmla="*/ 4 w 43"/>
                <a:gd name="T7" fmla="*/ 4 h 31"/>
                <a:gd name="T8" fmla="*/ 4 w 43"/>
                <a:gd name="T9" fmla="*/ 8 h 31"/>
                <a:gd name="T10" fmla="*/ 6 w 43"/>
                <a:gd name="T11" fmla="*/ 12 h 31"/>
                <a:gd name="T12" fmla="*/ 6 w 43"/>
                <a:gd name="T13" fmla="*/ 16 h 31"/>
                <a:gd name="T14" fmla="*/ 6 w 43"/>
                <a:gd name="T15" fmla="*/ 21 h 31"/>
                <a:gd name="T16" fmla="*/ 4 w 43"/>
                <a:gd name="T17" fmla="*/ 25 h 31"/>
                <a:gd name="T18" fmla="*/ 4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6"/>
                  </a:lnTo>
                  <a:lnTo>
                    <a:pt x="0" y="0"/>
                  </a:lnTo>
                  <a:lnTo>
                    <a:pt x="4" y="4"/>
                  </a:lnTo>
                  <a:lnTo>
                    <a:pt x="4" y="8"/>
                  </a:lnTo>
                  <a:lnTo>
                    <a:pt x="6" y="12"/>
                  </a:lnTo>
                  <a:lnTo>
                    <a:pt x="6" y="16"/>
                  </a:lnTo>
                  <a:lnTo>
                    <a:pt x="6" y="21"/>
                  </a:lnTo>
                  <a:lnTo>
                    <a:pt x="4" y="25"/>
                  </a:lnTo>
                  <a:lnTo>
                    <a:pt x="4"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4" name="Line 109"/>
            <p:cNvSpPr>
              <a:spLocks noChangeShapeType="1"/>
            </p:cNvSpPr>
            <p:nvPr/>
          </p:nvSpPr>
          <p:spPr bwMode="auto">
            <a:xfrm>
              <a:off x="769028" y="2128631"/>
              <a:ext cx="16764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5" name="Freeform 110"/>
            <p:cNvSpPr/>
            <p:nvPr/>
          </p:nvSpPr>
          <p:spPr bwMode="auto">
            <a:xfrm>
              <a:off x="2420028" y="2117519"/>
              <a:ext cx="33338" cy="25400"/>
            </a:xfrm>
            <a:custGeom>
              <a:avLst/>
              <a:gdLst>
                <a:gd name="T0" fmla="*/ 0 w 43"/>
                <a:gd name="T1" fmla="*/ 30 h 30"/>
                <a:gd name="T2" fmla="*/ 43 w 43"/>
                <a:gd name="T3" fmla="*/ 15 h 30"/>
                <a:gd name="T4" fmla="*/ 0 w 43"/>
                <a:gd name="T5" fmla="*/ 0 h 30"/>
                <a:gd name="T6" fmla="*/ 2 w 43"/>
                <a:gd name="T7" fmla="*/ 4 h 30"/>
                <a:gd name="T8" fmla="*/ 4 w 43"/>
                <a:gd name="T9" fmla="*/ 7 h 30"/>
                <a:gd name="T10" fmla="*/ 6 w 43"/>
                <a:gd name="T11" fmla="*/ 11 h 30"/>
                <a:gd name="T12" fmla="*/ 6 w 43"/>
                <a:gd name="T13" fmla="*/ 15 h 30"/>
                <a:gd name="T14" fmla="*/ 6 w 43"/>
                <a:gd name="T15" fmla="*/ 19 h 30"/>
                <a:gd name="T16" fmla="*/ 4 w 43"/>
                <a:gd name="T17" fmla="*/ 23 h 30"/>
                <a:gd name="T18" fmla="*/ 2 w 43"/>
                <a:gd name="T19" fmla="*/ 27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5"/>
                  </a:lnTo>
                  <a:lnTo>
                    <a:pt x="0" y="0"/>
                  </a:lnTo>
                  <a:lnTo>
                    <a:pt x="2" y="4"/>
                  </a:lnTo>
                  <a:lnTo>
                    <a:pt x="4" y="7"/>
                  </a:lnTo>
                  <a:lnTo>
                    <a:pt x="6" y="11"/>
                  </a:lnTo>
                  <a:lnTo>
                    <a:pt x="6" y="15"/>
                  </a:lnTo>
                  <a:lnTo>
                    <a:pt x="6" y="19"/>
                  </a:lnTo>
                  <a:lnTo>
                    <a:pt x="4" y="23"/>
                  </a:lnTo>
                  <a:lnTo>
                    <a:pt x="2" y="27"/>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6" name="Line 154"/>
            <p:cNvSpPr>
              <a:spLocks noChangeShapeType="1"/>
            </p:cNvSpPr>
            <p:nvPr/>
          </p:nvSpPr>
          <p:spPr bwMode="auto">
            <a:xfrm>
              <a:off x="1653265" y="1712706"/>
              <a:ext cx="223838"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7" name="Freeform 155"/>
            <p:cNvSpPr/>
            <p:nvPr/>
          </p:nvSpPr>
          <p:spPr bwMode="auto">
            <a:xfrm>
              <a:off x="1815190" y="1687306"/>
              <a:ext cx="69850" cy="52388"/>
            </a:xfrm>
            <a:custGeom>
              <a:avLst/>
              <a:gdLst>
                <a:gd name="T0" fmla="*/ 0 w 89"/>
                <a:gd name="T1" fmla="*/ 0 h 67"/>
                <a:gd name="T2" fmla="*/ 89 w 89"/>
                <a:gd name="T3" fmla="*/ 33 h 67"/>
                <a:gd name="T4" fmla="*/ 0 w 89"/>
                <a:gd name="T5" fmla="*/ 67 h 67"/>
                <a:gd name="T6" fmla="*/ 6 w 89"/>
                <a:gd name="T7" fmla="*/ 60 h 67"/>
                <a:gd name="T8" fmla="*/ 8 w 89"/>
                <a:gd name="T9" fmla="*/ 50 h 67"/>
                <a:gd name="T10" fmla="*/ 10 w 89"/>
                <a:gd name="T11" fmla="*/ 43 h 67"/>
                <a:gd name="T12" fmla="*/ 12 w 89"/>
                <a:gd name="T13" fmla="*/ 35 h 67"/>
                <a:gd name="T14" fmla="*/ 10 w 89"/>
                <a:gd name="T15" fmla="*/ 25 h 67"/>
                <a:gd name="T16" fmla="*/ 8 w 89"/>
                <a:gd name="T17" fmla="*/ 18 h 67"/>
                <a:gd name="T18" fmla="*/ 6 w 89"/>
                <a:gd name="T19" fmla="*/ 10 h 67"/>
                <a:gd name="T20" fmla="*/ 0 w 89"/>
                <a:gd name="T21" fmla="*/ 0 h 67"/>
                <a:gd name="T22" fmla="*/ 0 w 89"/>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7" extrusionOk="0">
                  <a:moveTo>
                    <a:pt x="0" y="0"/>
                  </a:moveTo>
                  <a:lnTo>
                    <a:pt x="89" y="33"/>
                  </a:lnTo>
                  <a:lnTo>
                    <a:pt x="0" y="67"/>
                  </a:lnTo>
                  <a:lnTo>
                    <a:pt x="6" y="60"/>
                  </a:lnTo>
                  <a:lnTo>
                    <a:pt x="8" y="50"/>
                  </a:lnTo>
                  <a:lnTo>
                    <a:pt x="10" y="43"/>
                  </a:lnTo>
                  <a:lnTo>
                    <a:pt x="12" y="35"/>
                  </a:lnTo>
                  <a:lnTo>
                    <a:pt x="10" y="25"/>
                  </a:lnTo>
                  <a:lnTo>
                    <a:pt x="8" y="18"/>
                  </a:lnTo>
                  <a:lnTo>
                    <a:pt x="6" y="10"/>
                  </a:lnTo>
                  <a:lnTo>
                    <a:pt x="0" y="0"/>
                  </a:lnTo>
                  <a:lnTo>
                    <a:pt x="0"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8" name="Rectangle 156"/>
            <p:cNvSpPr>
              <a:spLocks noChangeArrowheads="1"/>
            </p:cNvSpPr>
            <p:nvPr/>
          </p:nvSpPr>
          <p:spPr bwMode="auto">
            <a:xfrm>
              <a:off x="2480353" y="1593644"/>
              <a:ext cx="195263"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a:t>
              </a:r>
              <a:r>
                <a:rPr lang="de-DE" sz="1400" b="0" i="0" u="none" strike="noStrike" cap="none" baseline="-25000">
                  <a:ln>
                    <a:noFill/>
                  </a:ln>
                  <a:solidFill>
                    <a:srgbClr val="000000"/>
                  </a:solidFill>
                  <a:latin typeface="Arial"/>
                </a:rPr>
                <a:t>D</a:t>
              </a:r>
              <a:endParaRPr lang="de-DE" sz="1800" b="0" i="0" u="none" strike="noStrike" cap="none">
                <a:ln>
                  <a:noFill/>
                </a:ln>
                <a:solidFill>
                  <a:schemeClr val="tx1"/>
                </a:solidFill>
                <a:latin typeface="Arial"/>
              </a:endParaRPr>
            </a:p>
          </p:txBody>
        </p:sp>
        <p:grpSp>
          <p:nvGrpSpPr>
            <p:cNvPr id="219" name="Group 470"/>
            <p:cNvGrpSpPr/>
            <p:nvPr/>
          </p:nvGrpSpPr>
          <p:grpSpPr bwMode="auto">
            <a:xfrm rot="5400000">
              <a:off x="1531503" y="1723937"/>
              <a:ext cx="231775" cy="52388"/>
              <a:chOff x="1805664" y="1839706"/>
              <a:chExt cx="231775" cy="52388"/>
            </a:xfrm>
          </p:grpSpPr>
          <p:sp>
            <p:nvSpPr>
              <p:cNvPr id="220" name="Line 154"/>
              <p:cNvSpPr>
                <a:spLocks noChangeShapeType="1"/>
              </p:cNvSpPr>
              <p:nvPr/>
            </p:nvSpPr>
            <p:spPr bwMode="auto">
              <a:xfrm>
                <a:off x="1805664" y="1865106"/>
                <a:ext cx="223838"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1" name="Freeform 155"/>
              <p:cNvSpPr/>
              <p:nvPr/>
            </p:nvSpPr>
            <p:spPr bwMode="auto">
              <a:xfrm>
                <a:off x="1967590" y="1839706"/>
                <a:ext cx="69850" cy="52388"/>
              </a:xfrm>
              <a:custGeom>
                <a:avLst/>
                <a:gdLst>
                  <a:gd name="T0" fmla="*/ 0 w 89"/>
                  <a:gd name="T1" fmla="*/ 0 h 67"/>
                  <a:gd name="T2" fmla="*/ 89 w 89"/>
                  <a:gd name="T3" fmla="*/ 33 h 67"/>
                  <a:gd name="T4" fmla="*/ 0 w 89"/>
                  <a:gd name="T5" fmla="*/ 67 h 67"/>
                  <a:gd name="T6" fmla="*/ 6 w 89"/>
                  <a:gd name="T7" fmla="*/ 60 h 67"/>
                  <a:gd name="T8" fmla="*/ 8 w 89"/>
                  <a:gd name="T9" fmla="*/ 50 h 67"/>
                  <a:gd name="T10" fmla="*/ 10 w 89"/>
                  <a:gd name="T11" fmla="*/ 43 h 67"/>
                  <a:gd name="T12" fmla="*/ 12 w 89"/>
                  <a:gd name="T13" fmla="*/ 35 h 67"/>
                  <a:gd name="T14" fmla="*/ 10 w 89"/>
                  <a:gd name="T15" fmla="*/ 25 h 67"/>
                  <a:gd name="T16" fmla="*/ 8 w 89"/>
                  <a:gd name="T17" fmla="*/ 18 h 67"/>
                  <a:gd name="T18" fmla="*/ 6 w 89"/>
                  <a:gd name="T19" fmla="*/ 10 h 67"/>
                  <a:gd name="T20" fmla="*/ 0 w 89"/>
                  <a:gd name="T21" fmla="*/ 0 h 67"/>
                  <a:gd name="T22" fmla="*/ 0 w 89"/>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7" extrusionOk="0">
                    <a:moveTo>
                      <a:pt x="0" y="0"/>
                    </a:moveTo>
                    <a:lnTo>
                      <a:pt x="89" y="33"/>
                    </a:lnTo>
                    <a:lnTo>
                      <a:pt x="0" y="67"/>
                    </a:lnTo>
                    <a:lnTo>
                      <a:pt x="6" y="60"/>
                    </a:lnTo>
                    <a:lnTo>
                      <a:pt x="8" y="50"/>
                    </a:lnTo>
                    <a:lnTo>
                      <a:pt x="10" y="43"/>
                    </a:lnTo>
                    <a:lnTo>
                      <a:pt x="12" y="35"/>
                    </a:lnTo>
                    <a:lnTo>
                      <a:pt x="10" y="25"/>
                    </a:lnTo>
                    <a:lnTo>
                      <a:pt x="8" y="18"/>
                    </a:lnTo>
                    <a:lnTo>
                      <a:pt x="6" y="10"/>
                    </a:lnTo>
                    <a:lnTo>
                      <a:pt x="0" y="0"/>
                    </a:lnTo>
                    <a:lnTo>
                      <a:pt x="0"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sp>
          <p:nvSpPr>
            <p:cNvPr id="222" name="Rectangle 156"/>
            <p:cNvSpPr>
              <a:spLocks noChangeArrowheads="1"/>
            </p:cNvSpPr>
            <p:nvPr/>
          </p:nvSpPr>
          <p:spPr bwMode="auto">
            <a:xfrm>
              <a:off x="1588970" y="2251293"/>
              <a:ext cx="176330"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a:t>
              </a:r>
              <a:r>
                <a:rPr lang="de-DE" sz="1400" b="0" i="0" u="none" strike="noStrike" cap="none" baseline="-25000">
                  <a:ln>
                    <a:noFill/>
                  </a:ln>
                  <a:solidFill>
                    <a:srgbClr val="000000"/>
                  </a:solidFill>
                  <a:latin typeface="Arial"/>
                </a:rPr>
                <a:t>L</a:t>
              </a:r>
              <a:endParaRPr lang="de-DE" sz="1800" b="0" i="0" u="none" strike="noStrike" cap="none">
                <a:ln>
                  <a:noFill/>
                </a:ln>
                <a:solidFill>
                  <a:schemeClr val="tx1"/>
                </a:solidFill>
                <a:latin typeface="Aria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11"/>
          </p:nvPr>
        </p:nvSpPr>
        <p:spPr bwMode="auto"/>
        <p:txBody>
          <a:bodyPr/>
          <a:lstStyle/>
          <a:p>
            <a:pPr>
              <a:defRPr/>
            </a:pPr>
            <a:r>
              <a:rPr lang="de-DE"/>
              <a:t>51</a:t>
            </a:r>
          </a:p>
        </p:txBody>
      </p:sp>
      <p:sp>
        <p:nvSpPr>
          <p:cNvPr id="5" name="Title 3"/>
          <p:cNvSpPr>
            <a:spLocks noGrp="1"/>
          </p:cNvSpPr>
          <p:nvPr>
            <p:ph type="title"/>
          </p:nvPr>
        </p:nvSpPr>
        <p:spPr bwMode="auto">
          <a:xfrm>
            <a:off x="319090" y="271520"/>
            <a:ext cx="8508999" cy="410369"/>
          </a:xfrm>
        </p:spPr>
        <p:txBody>
          <a:bodyPr/>
          <a:lstStyle/>
          <a:p>
            <a:pPr>
              <a:defRPr/>
            </a:pPr>
            <a:r>
              <a:rPr lang="de-DE"/>
              <a:t>…b</a:t>
            </a:r>
            <a:r>
              <a:rPr lang="hu-HU"/>
              <a:t>e aware of the consequences </a:t>
            </a:r>
            <a:r>
              <a:rPr lang="de-DE"/>
              <a:t>due to</a:t>
            </a:r>
            <a:r>
              <a:rPr lang="hu-HU"/>
              <a:t> modeling aspects</a:t>
            </a:r>
            <a:r>
              <a:rPr lang="de-DE"/>
              <a:t> </a:t>
            </a:r>
            <a:r>
              <a:rPr lang="de-DE" sz="1400"/>
              <a:t>(„disclaimer“)</a:t>
            </a:r>
            <a:endParaRPr lang="de-DE"/>
          </a:p>
        </p:txBody>
      </p:sp>
      <p:sp>
        <p:nvSpPr>
          <p:cNvPr id="6" name="Right Arrow 15"/>
          <p:cNvSpPr/>
          <p:nvPr/>
        </p:nvSpPr>
        <p:spPr bwMode="auto">
          <a:xfrm rot="10800000" flipH="1" flipV="1">
            <a:off x="2744613" y="1573498"/>
            <a:ext cx="826105" cy="268017"/>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pic>
        <p:nvPicPr>
          <p:cNvPr id="7" name="Picture 2"/>
          <p:cNvPicPr>
            <a:picLocks noChangeAspect="1" noChangeArrowheads="1"/>
          </p:cNvPicPr>
          <p:nvPr/>
        </p:nvPicPr>
        <p:blipFill>
          <a:blip r:embed="rId2"/>
          <a:stretch/>
        </p:blipFill>
        <p:spPr bwMode="auto">
          <a:xfrm>
            <a:off x="3655079" y="839684"/>
            <a:ext cx="4953820" cy="1735645"/>
          </a:xfrm>
          <a:prstGeom prst="rect">
            <a:avLst/>
          </a:prstGeom>
          <a:noFill/>
          <a:ln>
            <a:noFill/>
          </a:ln>
        </p:spPr>
      </p:pic>
      <p:pic>
        <p:nvPicPr>
          <p:cNvPr id="8" name="Picture 2"/>
          <p:cNvPicPr>
            <a:picLocks noChangeAspect="1" noChangeArrowheads="1"/>
          </p:cNvPicPr>
          <p:nvPr/>
        </p:nvPicPr>
        <p:blipFill>
          <a:blip r:embed="rId3"/>
          <a:stretch/>
        </p:blipFill>
        <p:spPr bwMode="auto">
          <a:xfrm>
            <a:off x="3644904" y="2759035"/>
            <a:ext cx="5180483" cy="1845907"/>
          </a:xfrm>
          <a:prstGeom prst="rect">
            <a:avLst/>
          </a:prstGeom>
          <a:noFill/>
          <a:ln>
            <a:noFill/>
          </a:ln>
        </p:spPr>
      </p:pic>
      <p:sp>
        <p:nvSpPr>
          <p:cNvPr id="9" name="Right Arrow 19"/>
          <p:cNvSpPr/>
          <p:nvPr/>
        </p:nvSpPr>
        <p:spPr bwMode="auto">
          <a:xfrm rot="10800000" flipH="1" flipV="1">
            <a:off x="2690206" y="3547980"/>
            <a:ext cx="826105" cy="268017"/>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0" name="Right Brace 20"/>
          <p:cNvSpPr/>
          <p:nvPr/>
        </p:nvSpPr>
        <p:spPr bwMode="auto">
          <a:xfrm rot="5400000">
            <a:off x="4454485" y="537190"/>
            <a:ext cx="252255" cy="8409224"/>
          </a:xfrm>
          <a:prstGeom prst="rightBrace">
            <a:avLst>
              <a:gd name="adj1" fmla="val 8333"/>
              <a:gd name="adj2" fmla="val 50000"/>
            </a:avLst>
          </a:prstGeom>
          <a:ln w="12700">
            <a:solidFill>
              <a:srgbClr val="0065BD"/>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p>
        </p:txBody>
      </p:sp>
      <p:sp>
        <p:nvSpPr>
          <p:cNvPr id="11" name="Rectangle 21"/>
          <p:cNvSpPr/>
          <p:nvPr/>
        </p:nvSpPr>
        <p:spPr bwMode="auto">
          <a:xfrm>
            <a:off x="358775" y="4919555"/>
            <a:ext cx="8421688" cy="1815882"/>
          </a:xfrm>
          <a:prstGeom prst="rect">
            <a:avLst/>
          </a:prstGeom>
        </p:spPr>
        <p:txBody>
          <a:bodyPr wrap="square">
            <a:spAutoFit/>
          </a:bodyPr>
          <a:lstStyle/>
          <a:p>
            <a:pPr>
              <a:buClr>
                <a:srgbClr val="0065BD"/>
              </a:buClr>
              <a:defRPr/>
            </a:pPr>
            <a:r>
              <a:rPr lang="hu-HU" sz="1400">
                <a:solidFill>
                  <a:srgbClr val="0065BD"/>
                </a:solidFill>
              </a:rPr>
              <a:t>We are </a:t>
            </a:r>
            <a:r>
              <a:rPr lang="de-DE" sz="1400">
                <a:solidFill>
                  <a:srgbClr val="0065BD"/>
                </a:solidFill>
              </a:rPr>
              <a:t>here </a:t>
            </a:r>
            <a:r>
              <a:rPr lang="hu-HU" sz="1400">
                <a:solidFill>
                  <a:srgbClr val="0065BD"/>
                </a:solidFill>
              </a:rPr>
              <a:t>running (mostly) 2D simulations of an inherently 3D physical phenomenon </a:t>
            </a:r>
            <a:br>
              <a:rPr lang="de-DE" sz="1400">
                <a:solidFill>
                  <a:srgbClr val="0065BD"/>
                </a:solidFill>
              </a:rPr>
            </a:br>
            <a:r>
              <a:rPr lang="hu-HU" sz="1400"/>
              <a:t>⇒ recall th</a:t>
            </a:r>
            <a:r>
              <a:rPr lang="de-DE" sz="1400"/>
              <a:t>at </a:t>
            </a:r>
            <a:r>
              <a:rPr lang="hu-HU" sz="1400"/>
              <a:t>turbulence</a:t>
            </a:r>
            <a:r>
              <a:rPr lang="de-DE" sz="1400"/>
              <a:t> is a 3D phenomenon</a:t>
            </a:r>
            <a:endParaRPr lang="hu-HU" sz="1400">
              <a:solidFill>
                <a:srgbClr val="0065BD"/>
              </a:solidFill>
            </a:endParaRPr>
          </a:p>
          <a:p>
            <a:pPr marL="285750" indent="-285750">
              <a:buClr>
                <a:srgbClr val="0065BD"/>
              </a:buClr>
              <a:buFont typeface="Arial"/>
              <a:buChar char="•"/>
              <a:defRPr/>
            </a:pPr>
            <a:r>
              <a:rPr lang="de-DE" sz="1400"/>
              <a:t>Also large 3D phenomena in </a:t>
            </a:r>
            <a:r>
              <a:rPr lang="hu-HU" sz="1400"/>
              <a:t>flow field</a:t>
            </a:r>
            <a:r>
              <a:rPr lang="de-DE" sz="1400"/>
              <a:t> are not captured, like e.g. „end effects“, „flow around sides“, …</a:t>
            </a:r>
            <a:endParaRPr lang="hu-HU" sz="1400"/>
          </a:p>
          <a:p>
            <a:pPr marL="285750" indent="-285750">
              <a:buClr>
                <a:srgbClr val="0065BD"/>
              </a:buClr>
              <a:buFont typeface="Arial"/>
              <a:buChar char="•"/>
              <a:defRPr/>
            </a:pPr>
            <a:r>
              <a:rPr lang="de-DE" sz="1400"/>
              <a:t>Concerning turbulence:</a:t>
            </a:r>
            <a:r>
              <a:rPr lang="hu-HU" sz="1400"/>
              <a:t> RANS model for 2D or running the LES(-type) simulations in 3D </a:t>
            </a:r>
            <a:endParaRPr/>
          </a:p>
          <a:p>
            <a:pPr marL="285750" indent="-285750">
              <a:buClr>
                <a:srgbClr val="0065BD"/>
              </a:buClr>
              <a:buFont typeface="Arial"/>
              <a:buChar char="•"/>
              <a:defRPr/>
            </a:pPr>
            <a:r>
              <a:rPr lang="hu-HU" sz="1400"/>
              <a:t>Methodology, presented components and workflow are nonetheless valid</a:t>
            </a:r>
          </a:p>
          <a:p>
            <a:pPr marL="285750" indent="-285750">
              <a:buClr>
                <a:srgbClr val="0065BD"/>
              </a:buClr>
              <a:buFont typeface="Arial"/>
              <a:buChar char="•"/>
              <a:defRPr/>
            </a:pPr>
            <a:r>
              <a:rPr lang="hu-HU" sz="1400"/>
              <a:t>Presented tutorials are adequate for educational and prototyping purposes</a:t>
            </a:r>
            <a:r>
              <a:rPr lang="de-DE" sz="1400"/>
              <a:t> (limits the computational necessities: hardware, time, etc!)</a:t>
            </a:r>
            <a:endParaRPr lang="hu-HU" sz="1400"/>
          </a:p>
          <a:p>
            <a:pPr marL="285750" indent="-285750">
              <a:buClr>
                <a:srgbClr val="0065BD"/>
              </a:buClr>
              <a:buFont typeface="Arial"/>
              <a:buChar char="•"/>
              <a:defRPr/>
            </a:pPr>
            <a:endParaRPr lang="de-DE" sz="1400"/>
          </a:p>
        </p:txBody>
      </p:sp>
      <p:grpSp>
        <p:nvGrpSpPr>
          <p:cNvPr id="12" name="Group 1"/>
          <p:cNvGrpSpPr/>
          <p:nvPr/>
        </p:nvGrpSpPr>
        <p:grpSpPr bwMode="auto">
          <a:xfrm>
            <a:off x="484865" y="2739774"/>
            <a:ext cx="1965326" cy="1663419"/>
            <a:chOff x="484865" y="3880596"/>
            <a:chExt cx="1965326" cy="1663419"/>
          </a:xfrm>
        </p:grpSpPr>
        <p:sp>
          <p:nvSpPr>
            <p:cNvPr id="13" name="Rectangle 38"/>
            <p:cNvSpPr>
              <a:spLocks noChangeArrowheads="1"/>
            </p:cNvSpPr>
            <p:nvPr/>
          </p:nvSpPr>
          <p:spPr bwMode="auto">
            <a:xfrm>
              <a:off x="878281" y="3880596"/>
              <a:ext cx="145097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Vertical cut along</a:t>
              </a:r>
              <a:endParaRPr lang="de-DE" sz="1800" b="0" i="0" u="none" strike="noStrike" cap="none">
                <a:ln>
                  <a:noFill/>
                </a:ln>
                <a:solidFill>
                  <a:schemeClr val="tx1"/>
                </a:solidFill>
                <a:latin typeface="Arial"/>
              </a:endParaRPr>
            </a:p>
          </p:txBody>
        </p:sp>
        <p:grpSp>
          <p:nvGrpSpPr>
            <p:cNvPr id="14" name="Group 24"/>
            <p:cNvGrpSpPr/>
            <p:nvPr/>
          </p:nvGrpSpPr>
          <p:grpSpPr bwMode="auto">
            <a:xfrm>
              <a:off x="484865" y="4218452"/>
              <a:ext cx="1965326" cy="1325563"/>
              <a:chOff x="5710020" y="3722062"/>
              <a:chExt cx="1965326" cy="1325563"/>
            </a:xfrm>
          </p:grpSpPr>
          <p:sp>
            <p:nvSpPr>
              <p:cNvPr id="15" name="Rectangle 5"/>
              <p:cNvSpPr>
                <a:spLocks noChangeArrowheads="1"/>
              </p:cNvSpPr>
              <p:nvPr/>
            </p:nvSpPr>
            <p:spPr bwMode="auto">
              <a:xfrm>
                <a:off x="6808570" y="4042737"/>
                <a:ext cx="130175" cy="66675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 name="Line 6"/>
              <p:cNvSpPr>
                <a:spLocks noChangeShapeType="1"/>
              </p:cNvSpPr>
              <p:nvPr/>
            </p:nvSpPr>
            <p:spPr bwMode="auto">
              <a:xfrm>
                <a:off x="6124358" y="4704724"/>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 name="Line 7"/>
              <p:cNvSpPr>
                <a:spLocks noChangeShapeType="1"/>
              </p:cNvSpPr>
              <p:nvPr/>
            </p:nvSpPr>
            <p:spPr bwMode="auto">
              <a:xfrm flipH="1">
                <a:off x="6124358" y="3722062"/>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 name="Line 11"/>
              <p:cNvSpPr>
                <a:spLocks noChangeShapeType="1"/>
              </p:cNvSpPr>
              <p:nvPr/>
            </p:nvSpPr>
            <p:spPr bwMode="auto">
              <a:xfrm>
                <a:off x="5710020" y="379667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 name="Freeform 12"/>
              <p:cNvSpPr/>
              <p:nvPr/>
            </p:nvSpPr>
            <p:spPr bwMode="auto">
              <a:xfrm>
                <a:off x="5902108" y="3774449"/>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 name="Line 13"/>
              <p:cNvSpPr>
                <a:spLocks noChangeShapeType="1"/>
              </p:cNvSpPr>
              <p:nvPr/>
            </p:nvSpPr>
            <p:spPr bwMode="auto">
              <a:xfrm>
                <a:off x="5710020" y="46285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 name="Freeform 14"/>
              <p:cNvSpPr/>
              <p:nvPr/>
            </p:nvSpPr>
            <p:spPr bwMode="auto">
              <a:xfrm>
                <a:off x="5902108" y="4604712"/>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2" name="Line 15"/>
              <p:cNvSpPr>
                <a:spLocks noChangeShapeType="1"/>
              </p:cNvSpPr>
              <p:nvPr/>
            </p:nvSpPr>
            <p:spPr bwMode="auto">
              <a:xfrm>
                <a:off x="5710020" y="3964949"/>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 name="Freeform 16"/>
              <p:cNvSpPr/>
              <p:nvPr/>
            </p:nvSpPr>
            <p:spPr bwMode="auto">
              <a:xfrm>
                <a:off x="5902108" y="3941137"/>
                <a:ext cx="65088" cy="46038"/>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8 h 60"/>
                  <a:gd name="T12" fmla="*/ 10 w 81"/>
                  <a:gd name="T13" fmla="*/ 31 h 60"/>
                  <a:gd name="T14" fmla="*/ 10 w 81"/>
                  <a:gd name="T15" fmla="*/ 23 h 60"/>
                  <a:gd name="T16" fmla="*/ 8 w 81"/>
                  <a:gd name="T17" fmla="*/ 15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4" name="Line 17"/>
              <p:cNvSpPr>
                <a:spLocks noChangeShapeType="1"/>
              </p:cNvSpPr>
              <p:nvPr/>
            </p:nvSpPr>
            <p:spPr bwMode="auto">
              <a:xfrm>
                <a:off x="5710020" y="41316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5" name="Freeform 18"/>
              <p:cNvSpPr/>
              <p:nvPr/>
            </p:nvSpPr>
            <p:spPr bwMode="auto">
              <a:xfrm>
                <a:off x="5902108" y="4106237"/>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 name="Line 19"/>
              <p:cNvSpPr>
                <a:spLocks noChangeShapeType="1"/>
              </p:cNvSpPr>
              <p:nvPr/>
            </p:nvSpPr>
            <p:spPr bwMode="auto">
              <a:xfrm>
                <a:off x="5710020" y="42967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 name="Freeform 20"/>
              <p:cNvSpPr/>
              <p:nvPr/>
            </p:nvSpPr>
            <p:spPr bwMode="auto">
              <a:xfrm>
                <a:off x="5902108" y="4272924"/>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8" name="Line 21"/>
              <p:cNvSpPr>
                <a:spLocks noChangeShapeType="1"/>
              </p:cNvSpPr>
              <p:nvPr/>
            </p:nvSpPr>
            <p:spPr bwMode="auto">
              <a:xfrm>
                <a:off x="5710020" y="44634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 name="Freeform 22"/>
              <p:cNvSpPr/>
              <p:nvPr/>
            </p:nvSpPr>
            <p:spPr bwMode="auto">
              <a:xfrm>
                <a:off x="5902108" y="4438024"/>
                <a:ext cx="65088" cy="47625"/>
              </a:xfrm>
              <a:custGeom>
                <a:avLst/>
                <a:gdLst>
                  <a:gd name="T0" fmla="*/ 0 w 81"/>
                  <a:gd name="T1" fmla="*/ 0 h 59"/>
                  <a:gd name="T2" fmla="*/ 81 w 81"/>
                  <a:gd name="T3" fmla="*/ 31 h 59"/>
                  <a:gd name="T4" fmla="*/ 0 w 81"/>
                  <a:gd name="T5" fmla="*/ 59 h 59"/>
                  <a:gd name="T6" fmla="*/ 4 w 81"/>
                  <a:gd name="T7" fmla="*/ 54 h 59"/>
                  <a:gd name="T8" fmla="*/ 8 w 81"/>
                  <a:gd name="T9" fmla="*/ 46 h 59"/>
                  <a:gd name="T10" fmla="*/ 10 w 81"/>
                  <a:gd name="T11" fmla="*/ 38 h 59"/>
                  <a:gd name="T12" fmla="*/ 10 w 81"/>
                  <a:gd name="T13" fmla="*/ 31 h 59"/>
                  <a:gd name="T14" fmla="*/ 10 w 81"/>
                  <a:gd name="T15" fmla="*/ 23 h 59"/>
                  <a:gd name="T16" fmla="*/ 8 w 81"/>
                  <a:gd name="T17" fmla="*/ 15 h 59"/>
                  <a:gd name="T18" fmla="*/ 4 w 81"/>
                  <a:gd name="T19" fmla="*/ 8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1"/>
                    </a:lnTo>
                    <a:lnTo>
                      <a:pt x="0" y="59"/>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0" name="Line 35"/>
              <p:cNvSpPr>
                <a:spLocks noChangeShapeType="1"/>
              </p:cNvSpPr>
              <p:nvPr/>
            </p:nvSpPr>
            <p:spPr bwMode="auto">
              <a:xfrm flipV="1">
                <a:off x="5992595" y="3793499"/>
                <a:ext cx="16637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 name="Freeform 36"/>
              <p:cNvSpPr/>
              <p:nvPr/>
            </p:nvSpPr>
            <p:spPr bwMode="auto">
              <a:xfrm>
                <a:off x="7629308" y="3782387"/>
                <a:ext cx="33338" cy="23813"/>
              </a:xfrm>
              <a:custGeom>
                <a:avLst/>
                <a:gdLst>
                  <a:gd name="T0" fmla="*/ 0 w 42"/>
                  <a:gd name="T1" fmla="*/ 0 h 31"/>
                  <a:gd name="T2" fmla="*/ 42 w 42"/>
                  <a:gd name="T3" fmla="*/ 16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9"/>
                    </a:lnTo>
                    <a:lnTo>
                      <a:pt x="4" y="25"/>
                    </a:lnTo>
                    <a:lnTo>
                      <a:pt x="6" y="21"/>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 name="Freeform 37"/>
              <p:cNvSpPr/>
              <p:nvPr/>
            </p:nvSpPr>
            <p:spPr bwMode="auto">
              <a:xfrm>
                <a:off x="5987833" y="3998287"/>
                <a:ext cx="1677988" cy="638175"/>
              </a:xfrm>
              <a:custGeom>
                <a:avLst/>
                <a:gdLst>
                  <a:gd name="T0" fmla="*/ 1 w 2113"/>
                  <a:gd name="T1" fmla="*/ 805 h 805"/>
                  <a:gd name="T2" fmla="*/ 19 w 2113"/>
                  <a:gd name="T3" fmla="*/ 805 h 805"/>
                  <a:gd name="T4" fmla="*/ 47 w 2113"/>
                  <a:gd name="T5" fmla="*/ 805 h 805"/>
                  <a:gd name="T6" fmla="*/ 88 w 2113"/>
                  <a:gd name="T7" fmla="*/ 803 h 805"/>
                  <a:gd name="T8" fmla="*/ 132 w 2113"/>
                  <a:gd name="T9" fmla="*/ 803 h 805"/>
                  <a:gd name="T10" fmla="*/ 199 w 2113"/>
                  <a:gd name="T11" fmla="*/ 801 h 805"/>
                  <a:gd name="T12" fmla="*/ 303 w 2113"/>
                  <a:gd name="T13" fmla="*/ 793 h 805"/>
                  <a:gd name="T14" fmla="*/ 349 w 2113"/>
                  <a:gd name="T15" fmla="*/ 787 h 805"/>
                  <a:gd name="T16" fmla="*/ 389 w 2113"/>
                  <a:gd name="T17" fmla="*/ 780 h 805"/>
                  <a:gd name="T18" fmla="*/ 431 w 2113"/>
                  <a:gd name="T19" fmla="*/ 766 h 805"/>
                  <a:gd name="T20" fmla="*/ 481 w 2113"/>
                  <a:gd name="T21" fmla="*/ 743 h 805"/>
                  <a:gd name="T22" fmla="*/ 526 w 2113"/>
                  <a:gd name="T23" fmla="*/ 718 h 805"/>
                  <a:gd name="T24" fmla="*/ 589 w 2113"/>
                  <a:gd name="T25" fmla="*/ 668 h 805"/>
                  <a:gd name="T26" fmla="*/ 646 w 2113"/>
                  <a:gd name="T27" fmla="*/ 611 h 805"/>
                  <a:gd name="T28" fmla="*/ 679 w 2113"/>
                  <a:gd name="T29" fmla="*/ 574 h 805"/>
                  <a:gd name="T30" fmla="*/ 735 w 2113"/>
                  <a:gd name="T31" fmla="*/ 495 h 805"/>
                  <a:gd name="T32" fmla="*/ 792 w 2113"/>
                  <a:gd name="T33" fmla="*/ 405 h 805"/>
                  <a:gd name="T34" fmla="*/ 825 w 2113"/>
                  <a:gd name="T35" fmla="*/ 349 h 805"/>
                  <a:gd name="T36" fmla="*/ 860 w 2113"/>
                  <a:gd name="T37" fmla="*/ 286 h 805"/>
                  <a:gd name="T38" fmla="*/ 904 w 2113"/>
                  <a:gd name="T39" fmla="*/ 202 h 805"/>
                  <a:gd name="T40" fmla="*/ 934 w 2113"/>
                  <a:gd name="T41" fmla="*/ 144 h 805"/>
                  <a:gd name="T42" fmla="*/ 954 w 2113"/>
                  <a:gd name="T43" fmla="*/ 115 h 805"/>
                  <a:gd name="T44" fmla="*/ 971 w 2113"/>
                  <a:gd name="T45" fmla="*/ 92 h 805"/>
                  <a:gd name="T46" fmla="*/ 1002 w 2113"/>
                  <a:gd name="T47" fmla="*/ 61 h 805"/>
                  <a:gd name="T48" fmla="*/ 1038 w 2113"/>
                  <a:gd name="T49" fmla="*/ 35 h 805"/>
                  <a:gd name="T50" fmla="*/ 1082 w 2113"/>
                  <a:gd name="T51" fmla="*/ 15 h 805"/>
                  <a:gd name="T52" fmla="*/ 1128 w 2113"/>
                  <a:gd name="T53" fmla="*/ 4 h 805"/>
                  <a:gd name="T54" fmla="*/ 1176 w 2113"/>
                  <a:gd name="T55" fmla="*/ 0 h 805"/>
                  <a:gd name="T56" fmla="*/ 1196 w 2113"/>
                  <a:gd name="T57" fmla="*/ 2 h 805"/>
                  <a:gd name="T58" fmla="*/ 1238 w 2113"/>
                  <a:gd name="T59" fmla="*/ 8 h 805"/>
                  <a:gd name="T60" fmla="*/ 1292 w 2113"/>
                  <a:gd name="T61" fmla="*/ 17 h 805"/>
                  <a:gd name="T62" fmla="*/ 1355 w 2113"/>
                  <a:gd name="T63" fmla="*/ 29 h 805"/>
                  <a:gd name="T64" fmla="*/ 1426 w 2113"/>
                  <a:gd name="T65" fmla="*/ 46 h 805"/>
                  <a:gd name="T66" fmla="*/ 1576 w 2113"/>
                  <a:gd name="T67" fmla="*/ 83 h 805"/>
                  <a:gd name="T68" fmla="*/ 1672 w 2113"/>
                  <a:gd name="T69" fmla="*/ 111 h 805"/>
                  <a:gd name="T70" fmla="*/ 1737 w 2113"/>
                  <a:gd name="T71" fmla="*/ 134 h 805"/>
                  <a:gd name="T72" fmla="*/ 1795 w 2113"/>
                  <a:gd name="T73" fmla="*/ 157 h 805"/>
                  <a:gd name="T74" fmla="*/ 1835 w 2113"/>
                  <a:gd name="T75" fmla="*/ 179 h 805"/>
                  <a:gd name="T76" fmla="*/ 1866 w 2113"/>
                  <a:gd name="T77" fmla="*/ 200 h 805"/>
                  <a:gd name="T78" fmla="*/ 1898 w 2113"/>
                  <a:gd name="T79" fmla="*/ 225 h 805"/>
                  <a:gd name="T80" fmla="*/ 1958 w 2113"/>
                  <a:gd name="T81" fmla="*/ 276 h 805"/>
                  <a:gd name="T82" fmla="*/ 2027 w 2113"/>
                  <a:gd name="T83" fmla="*/ 340 h 805"/>
                  <a:gd name="T84" fmla="*/ 2058 w 2113"/>
                  <a:gd name="T85" fmla="*/ 371 h 805"/>
                  <a:gd name="T86" fmla="*/ 2083 w 2113"/>
                  <a:gd name="T87" fmla="*/ 396 h 805"/>
                  <a:gd name="T88" fmla="*/ 2102 w 2113"/>
                  <a:gd name="T89" fmla="*/ 415 h 805"/>
                  <a:gd name="T90" fmla="*/ 2111 w 2113"/>
                  <a:gd name="T91" fmla="*/ 424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3" h="805" extrusionOk="0">
                    <a:moveTo>
                      <a:pt x="0" y="805"/>
                    </a:moveTo>
                    <a:lnTo>
                      <a:pt x="0" y="805"/>
                    </a:lnTo>
                    <a:lnTo>
                      <a:pt x="1" y="805"/>
                    </a:lnTo>
                    <a:lnTo>
                      <a:pt x="7" y="805"/>
                    </a:lnTo>
                    <a:lnTo>
                      <a:pt x="13" y="805"/>
                    </a:lnTo>
                    <a:lnTo>
                      <a:pt x="19" y="805"/>
                    </a:lnTo>
                    <a:lnTo>
                      <a:pt x="28" y="805"/>
                    </a:lnTo>
                    <a:lnTo>
                      <a:pt x="38" y="805"/>
                    </a:lnTo>
                    <a:lnTo>
                      <a:pt x="47" y="805"/>
                    </a:lnTo>
                    <a:lnTo>
                      <a:pt x="61" y="805"/>
                    </a:lnTo>
                    <a:lnTo>
                      <a:pt x="72" y="803"/>
                    </a:lnTo>
                    <a:lnTo>
                      <a:pt x="88" y="803"/>
                    </a:lnTo>
                    <a:lnTo>
                      <a:pt x="101" y="803"/>
                    </a:lnTo>
                    <a:lnTo>
                      <a:pt x="117" y="803"/>
                    </a:lnTo>
                    <a:lnTo>
                      <a:pt x="132" y="803"/>
                    </a:lnTo>
                    <a:lnTo>
                      <a:pt x="149" y="803"/>
                    </a:lnTo>
                    <a:lnTo>
                      <a:pt x="167" y="801"/>
                    </a:lnTo>
                    <a:lnTo>
                      <a:pt x="199" y="801"/>
                    </a:lnTo>
                    <a:lnTo>
                      <a:pt x="234" y="799"/>
                    </a:lnTo>
                    <a:lnTo>
                      <a:pt x="268" y="795"/>
                    </a:lnTo>
                    <a:lnTo>
                      <a:pt x="303" y="793"/>
                    </a:lnTo>
                    <a:lnTo>
                      <a:pt x="318" y="791"/>
                    </a:lnTo>
                    <a:lnTo>
                      <a:pt x="334" y="789"/>
                    </a:lnTo>
                    <a:lnTo>
                      <a:pt x="349" y="787"/>
                    </a:lnTo>
                    <a:lnTo>
                      <a:pt x="364" y="783"/>
                    </a:lnTo>
                    <a:lnTo>
                      <a:pt x="378" y="782"/>
                    </a:lnTo>
                    <a:lnTo>
                      <a:pt x="389" y="780"/>
                    </a:lnTo>
                    <a:lnTo>
                      <a:pt x="401" y="776"/>
                    </a:lnTo>
                    <a:lnTo>
                      <a:pt x="412" y="774"/>
                    </a:lnTo>
                    <a:lnTo>
                      <a:pt x="431" y="766"/>
                    </a:lnTo>
                    <a:lnTo>
                      <a:pt x="449" y="758"/>
                    </a:lnTo>
                    <a:lnTo>
                      <a:pt x="466" y="751"/>
                    </a:lnTo>
                    <a:lnTo>
                      <a:pt x="481" y="743"/>
                    </a:lnTo>
                    <a:lnTo>
                      <a:pt x="497" y="735"/>
                    </a:lnTo>
                    <a:lnTo>
                      <a:pt x="512" y="726"/>
                    </a:lnTo>
                    <a:lnTo>
                      <a:pt x="526" y="718"/>
                    </a:lnTo>
                    <a:lnTo>
                      <a:pt x="539" y="709"/>
                    </a:lnTo>
                    <a:lnTo>
                      <a:pt x="564" y="689"/>
                    </a:lnTo>
                    <a:lnTo>
                      <a:pt x="589" y="668"/>
                    </a:lnTo>
                    <a:lnTo>
                      <a:pt x="612" y="645"/>
                    </a:lnTo>
                    <a:lnTo>
                      <a:pt x="635" y="622"/>
                    </a:lnTo>
                    <a:lnTo>
                      <a:pt x="646" y="611"/>
                    </a:lnTo>
                    <a:lnTo>
                      <a:pt x="658" y="599"/>
                    </a:lnTo>
                    <a:lnTo>
                      <a:pt x="670" y="586"/>
                    </a:lnTo>
                    <a:lnTo>
                      <a:pt x="679" y="574"/>
                    </a:lnTo>
                    <a:lnTo>
                      <a:pt x="698" y="549"/>
                    </a:lnTo>
                    <a:lnTo>
                      <a:pt x="718" y="522"/>
                    </a:lnTo>
                    <a:lnTo>
                      <a:pt x="735" y="495"/>
                    </a:lnTo>
                    <a:lnTo>
                      <a:pt x="754" y="467"/>
                    </a:lnTo>
                    <a:lnTo>
                      <a:pt x="773" y="436"/>
                    </a:lnTo>
                    <a:lnTo>
                      <a:pt x="792" y="405"/>
                    </a:lnTo>
                    <a:lnTo>
                      <a:pt x="802" y="388"/>
                    </a:lnTo>
                    <a:lnTo>
                      <a:pt x="814" y="369"/>
                    </a:lnTo>
                    <a:lnTo>
                      <a:pt x="825" y="349"/>
                    </a:lnTo>
                    <a:lnTo>
                      <a:pt x="837" y="328"/>
                    </a:lnTo>
                    <a:lnTo>
                      <a:pt x="848" y="307"/>
                    </a:lnTo>
                    <a:lnTo>
                      <a:pt x="860" y="286"/>
                    </a:lnTo>
                    <a:lnTo>
                      <a:pt x="883" y="242"/>
                    </a:lnTo>
                    <a:lnTo>
                      <a:pt x="894" y="221"/>
                    </a:lnTo>
                    <a:lnTo>
                      <a:pt x="904" y="202"/>
                    </a:lnTo>
                    <a:lnTo>
                      <a:pt x="915" y="180"/>
                    </a:lnTo>
                    <a:lnTo>
                      <a:pt x="925" y="163"/>
                    </a:lnTo>
                    <a:lnTo>
                      <a:pt x="934" y="144"/>
                    </a:lnTo>
                    <a:lnTo>
                      <a:pt x="944" y="129"/>
                    </a:lnTo>
                    <a:lnTo>
                      <a:pt x="950" y="121"/>
                    </a:lnTo>
                    <a:lnTo>
                      <a:pt x="954" y="115"/>
                    </a:lnTo>
                    <a:lnTo>
                      <a:pt x="958" y="109"/>
                    </a:lnTo>
                    <a:lnTo>
                      <a:pt x="961" y="104"/>
                    </a:lnTo>
                    <a:lnTo>
                      <a:pt x="971" y="92"/>
                    </a:lnTo>
                    <a:lnTo>
                      <a:pt x="979" y="81"/>
                    </a:lnTo>
                    <a:lnTo>
                      <a:pt x="990" y="71"/>
                    </a:lnTo>
                    <a:lnTo>
                      <a:pt x="1002" y="61"/>
                    </a:lnTo>
                    <a:lnTo>
                      <a:pt x="1013" y="52"/>
                    </a:lnTo>
                    <a:lnTo>
                      <a:pt x="1025" y="44"/>
                    </a:lnTo>
                    <a:lnTo>
                      <a:pt x="1038" y="35"/>
                    </a:lnTo>
                    <a:lnTo>
                      <a:pt x="1054" y="29"/>
                    </a:lnTo>
                    <a:lnTo>
                      <a:pt x="1067" y="21"/>
                    </a:lnTo>
                    <a:lnTo>
                      <a:pt x="1082" y="15"/>
                    </a:lnTo>
                    <a:lnTo>
                      <a:pt x="1098" y="12"/>
                    </a:lnTo>
                    <a:lnTo>
                      <a:pt x="1113" y="8"/>
                    </a:lnTo>
                    <a:lnTo>
                      <a:pt x="1128" y="4"/>
                    </a:lnTo>
                    <a:lnTo>
                      <a:pt x="1146" y="2"/>
                    </a:lnTo>
                    <a:lnTo>
                      <a:pt x="1161" y="0"/>
                    </a:lnTo>
                    <a:lnTo>
                      <a:pt x="1176" y="0"/>
                    </a:lnTo>
                    <a:lnTo>
                      <a:pt x="1180" y="0"/>
                    </a:lnTo>
                    <a:lnTo>
                      <a:pt x="1186" y="2"/>
                    </a:lnTo>
                    <a:lnTo>
                      <a:pt x="1196" y="2"/>
                    </a:lnTo>
                    <a:lnTo>
                      <a:pt x="1209" y="4"/>
                    </a:lnTo>
                    <a:lnTo>
                      <a:pt x="1222" y="6"/>
                    </a:lnTo>
                    <a:lnTo>
                      <a:pt x="1238" y="8"/>
                    </a:lnTo>
                    <a:lnTo>
                      <a:pt x="1255" y="10"/>
                    </a:lnTo>
                    <a:lnTo>
                      <a:pt x="1272" y="13"/>
                    </a:lnTo>
                    <a:lnTo>
                      <a:pt x="1292" y="17"/>
                    </a:lnTo>
                    <a:lnTo>
                      <a:pt x="1313" y="21"/>
                    </a:lnTo>
                    <a:lnTo>
                      <a:pt x="1334" y="25"/>
                    </a:lnTo>
                    <a:lnTo>
                      <a:pt x="1355" y="29"/>
                    </a:lnTo>
                    <a:lnTo>
                      <a:pt x="1378" y="35"/>
                    </a:lnTo>
                    <a:lnTo>
                      <a:pt x="1401" y="40"/>
                    </a:lnTo>
                    <a:lnTo>
                      <a:pt x="1426" y="46"/>
                    </a:lnTo>
                    <a:lnTo>
                      <a:pt x="1476" y="58"/>
                    </a:lnTo>
                    <a:lnTo>
                      <a:pt x="1526" y="69"/>
                    </a:lnTo>
                    <a:lnTo>
                      <a:pt x="1576" y="83"/>
                    </a:lnTo>
                    <a:lnTo>
                      <a:pt x="1624" y="98"/>
                    </a:lnTo>
                    <a:lnTo>
                      <a:pt x="1649" y="104"/>
                    </a:lnTo>
                    <a:lnTo>
                      <a:pt x="1672" y="111"/>
                    </a:lnTo>
                    <a:lnTo>
                      <a:pt x="1695" y="119"/>
                    </a:lnTo>
                    <a:lnTo>
                      <a:pt x="1716" y="127"/>
                    </a:lnTo>
                    <a:lnTo>
                      <a:pt x="1737" y="134"/>
                    </a:lnTo>
                    <a:lnTo>
                      <a:pt x="1758" y="142"/>
                    </a:lnTo>
                    <a:lnTo>
                      <a:pt x="1777" y="150"/>
                    </a:lnTo>
                    <a:lnTo>
                      <a:pt x="1795" y="157"/>
                    </a:lnTo>
                    <a:lnTo>
                      <a:pt x="1810" y="165"/>
                    </a:lnTo>
                    <a:lnTo>
                      <a:pt x="1825" y="173"/>
                    </a:lnTo>
                    <a:lnTo>
                      <a:pt x="1835" y="179"/>
                    </a:lnTo>
                    <a:lnTo>
                      <a:pt x="1844" y="184"/>
                    </a:lnTo>
                    <a:lnTo>
                      <a:pt x="1854" y="192"/>
                    </a:lnTo>
                    <a:lnTo>
                      <a:pt x="1866" y="200"/>
                    </a:lnTo>
                    <a:lnTo>
                      <a:pt x="1875" y="207"/>
                    </a:lnTo>
                    <a:lnTo>
                      <a:pt x="1887" y="217"/>
                    </a:lnTo>
                    <a:lnTo>
                      <a:pt x="1898" y="225"/>
                    </a:lnTo>
                    <a:lnTo>
                      <a:pt x="1910" y="234"/>
                    </a:lnTo>
                    <a:lnTo>
                      <a:pt x="1933" y="255"/>
                    </a:lnTo>
                    <a:lnTo>
                      <a:pt x="1958" y="276"/>
                    </a:lnTo>
                    <a:lnTo>
                      <a:pt x="1981" y="298"/>
                    </a:lnTo>
                    <a:lnTo>
                      <a:pt x="2004" y="321"/>
                    </a:lnTo>
                    <a:lnTo>
                      <a:pt x="2027" y="340"/>
                    </a:lnTo>
                    <a:lnTo>
                      <a:pt x="2036" y="351"/>
                    </a:lnTo>
                    <a:lnTo>
                      <a:pt x="2048" y="361"/>
                    </a:lnTo>
                    <a:lnTo>
                      <a:pt x="2058" y="371"/>
                    </a:lnTo>
                    <a:lnTo>
                      <a:pt x="2065" y="378"/>
                    </a:lnTo>
                    <a:lnTo>
                      <a:pt x="2075" y="388"/>
                    </a:lnTo>
                    <a:lnTo>
                      <a:pt x="2083" y="396"/>
                    </a:lnTo>
                    <a:lnTo>
                      <a:pt x="2088" y="401"/>
                    </a:lnTo>
                    <a:lnTo>
                      <a:pt x="2096" y="409"/>
                    </a:lnTo>
                    <a:lnTo>
                      <a:pt x="2102" y="415"/>
                    </a:lnTo>
                    <a:lnTo>
                      <a:pt x="2106" y="419"/>
                    </a:lnTo>
                    <a:lnTo>
                      <a:pt x="2109" y="422"/>
                    </a:lnTo>
                    <a:lnTo>
                      <a:pt x="2111" y="424"/>
                    </a:lnTo>
                    <a:lnTo>
                      <a:pt x="2113" y="426"/>
                    </a:lnTo>
                    <a:lnTo>
                      <a:pt x="2113" y="428"/>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 name="Freeform 38"/>
              <p:cNvSpPr/>
              <p:nvPr/>
            </p:nvSpPr>
            <p:spPr bwMode="auto">
              <a:xfrm>
                <a:off x="6284695" y="4609474"/>
                <a:ext cx="36513" cy="22225"/>
              </a:xfrm>
              <a:custGeom>
                <a:avLst/>
                <a:gdLst>
                  <a:gd name="T0" fmla="*/ 0 w 46"/>
                  <a:gd name="T1" fmla="*/ 0 h 29"/>
                  <a:gd name="T2" fmla="*/ 46 w 46"/>
                  <a:gd name="T3" fmla="*/ 0 h 29"/>
                  <a:gd name="T4" fmla="*/ 9 w 46"/>
                  <a:gd name="T5" fmla="*/ 29 h 29"/>
                  <a:gd name="T6" fmla="*/ 11 w 46"/>
                  <a:gd name="T7" fmla="*/ 25 h 29"/>
                  <a:gd name="T8" fmla="*/ 11 w 46"/>
                  <a:gd name="T9" fmla="*/ 19 h 29"/>
                  <a:gd name="T10" fmla="*/ 11 w 46"/>
                  <a:gd name="T11" fmla="*/ 15 h 29"/>
                  <a:gd name="T12" fmla="*/ 9 w 46"/>
                  <a:gd name="T13" fmla="*/ 12 h 29"/>
                  <a:gd name="T14" fmla="*/ 9 w 46"/>
                  <a:gd name="T15" fmla="*/ 8 h 29"/>
                  <a:gd name="T16" fmla="*/ 8 w 46"/>
                  <a:gd name="T17" fmla="*/ 4 h 29"/>
                  <a:gd name="T18" fmla="*/ 4 w 46"/>
                  <a:gd name="T19" fmla="*/ 2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0"/>
                    </a:lnTo>
                    <a:lnTo>
                      <a:pt x="9" y="29"/>
                    </a:lnTo>
                    <a:lnTo>
                      <a:pt x="11" y="25"/>
                    </a:lnTo>
                    <a:lnTo>
                      <a:pt x="11" y="19"/>
                    </a:lnTo>
                    <a:lnTo>
                      <a:pt x="11" y="15"/>
                    </a:lnTo>
                    <a:lnTo>
                      <a:pt x="9" y="12"/>
                    </a:lnTo>
                    <a:lnTo>
                      <a:pt x="9" y="8"/>
                    </a:lnTo>
                    <a:lnTo>
                      <a:pt x="8" y="4"/>
                    </a:lnTo>
                    <a:lnTo>
                      <a:pt x="4"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 name="Freeform 39"/>
              <p:cNvSpPr/>
              <p:nvPr/>
            </p:nvSpPr>
            <p:spPr bwMode="auto">
              <a:xfrm>
                <a:off x="6465670" y="4487237"/>
                <a:ext cx="31750" cy="31750"/>
              </a:xfrm>
              <a:custGeom>
                <a:avLst/>
                <a:gdLst>
                  <a:gd name="T0" fmla="*/ 0 w 41"/>
                  <a:gd name="T1" fmla="*/ 20 h 41"/>
                  <a:gd name="T2" fmla="*/ 41 w 41"/>
                  <a:gd name="T3" fmla="*/ 0 h 41"/>
                  <a:gd name="T4" fmla="*/ 22 w 41"/>
                  <a:gd name="T5" fmla="*/ 41 h 41"/>
                  <a:gd name="T6" fmla="*/ 22 w 41"/>
                  <a:gd name="T7" fmla="*/ 37 h 41"/>
                  <a:gd name="T8" fmla="*/ 20 w 41"/>
                  <a:gd name="T9" fmla="*/ 33 h 41"/>
                  <a:gd name="T10" fmla="*/ 18 w 41"/>
                  <a:gd name="T11" fmla="*/ 29 h 41"/>
                  <a:gd name="T12" fmla="*/ 16 w 41"/>
                  <a:gd name="T13" fmla="*/ 25 h 41"/>
                  <a:gd name="T14" fmla="*/ 12 w 41"/>
                  <a:gd name="T15" fmla="*/ 23 h 41"/>
                  <a:gd name="T16" fmla="*/ 8 w 41"/>
                  <a:gd name="T17" fmla="*/ 21 h 41"/>
                  <a:gd name="T18" fmla="*/ 4 w 41"/>
                  <a:gd name="T19" fmla="*/ 20 h 41"/>
                  <a:gd name="T20" fmla="*/ 0 w 41"/>
                  <a:gd name="T21" fmla="*/ 20 h 41"/>
                  <a:gd name="T22" fmla="*/ 0 w 41"/>
                  <a:gd name="T2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1" extrusionOk="0">
                    <a:moveTo>
                      <a:pt x="0" y="20"/>
                    </a:moveTo>
                    <a:lnTo>
                      <a:pt x="41" y="0"/>
                    </a:lnTo>
                    <a:lnTo>
                      <a:pt x="22" y="41"/>
                    </a:lnTo>
                    <a:lnTo>
                      <a:pt x="22" y="37"/>
                    </a:lnTo>
                    <a:lnTo>
                      <a:pt x="20" y="33"/>
                    </a:lnTo>
                    <a:lnTo>
                      <a:pt x="18" y="29"/>
                    </a:lnTo>
                    <a:lnTo>
                      <a:pt x="16" y="25"/>
                    </a:lnTo>
                    <a:lnTo>
                      <a:pt x="12" y="23"/>
                    </a:lnTo>
                    <a:lnTo>
                      <a:pt x="8" y="21"/>
                    </a:lnTo>
                    <a:lnTo>
                      <a:pt x="4" y="20"/>
                    </a:lnTo>
                    <a:lnTo>
                      <a:pt x="0" y="20"/>
                    </a:lnTo>
                    <a:lnTo>
                      <a:pt x="0"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 name="Freeform 40"/>
              <p:cNvSpPr/>
              <p:nvPr/>
            </p:nvSpPr>
            <p:spPr bwMode="auto">
              <a:xfrm>
                <a:off x="6592670" y="4314199"/>
                <a:ext cx="28575" cy="34925"/>
              </a:xfrm>
              <a:custGeom>
                <a:avLst/>
                <a:gdLst>
                  <a:gd name="T0" fmla="*/ 0 w 34"/>
                  <a:gd name="T1" fmla="*/ 27 h 45"/>
                  <a:gd name="T2" fmla="*/ 34 w 34"/>
                  <a:gd name="T3" fmla="*/ 0 h 45"/>
                  <a:gd name="T4" fmla="*/ 25 w 34"/>
                  <a:gd name="T5" fmla="*/ 45 h 45"/>
                  <a:gd name="T6" fmla="*/ 23 w 34"/>
                  <a:gd name="T7" fmla="*/ 41 h 45"/>
                  <a:gd name="T8" fmla="*/ 21 w 34"/>
                  <a:gd name="T9" fmla="*/ 37 h 45"/>
                  <a:gd name="T10" fmla="*/ 19 w 34"/>
                  <a:gd name="T11" fmla="*/ 35 h 45"/>
                  <a:gd name="T12" fmla="*/ 15 w 34"/>
                  <a:gd name="T13" fmla="*/ 31 h 45"/>
                  <a:gd name="T14" fmla="*/ 11 w 34"/>
                  <a:gd name="T15" fmla="*/ 29 h 45"/>
                  <a:gd name="T16" fmla="*/ 7 w 34"/>
                  <a:gd name="T17" fmla="*/ 27 h 45"/>
                  <a:gd name="T18" fmla="*/ 4 w 34"/>
                  <a:gd name="T19" fmla="*/ 27 h 45"/>
                  <a:gd name="T20" fmla="*/ 0 w 34"/>
                  <a:gd name="T21" fmla="*/ 27 h 45"/>
                  <a:gd name="T22" fmla="*/ 0 w 34"/>
                  <a:gd name="T23"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5" extrusionOk="0">
                    <a:moveTo>
                      <a:pt x="0" y="27"/>
                    </a:moveTo>
                    <a:lnTo>
                      <a:pt x="34" y="0"/>
                    </a:lnTo>
                    <a:lnTo>
                      <a:pt x="25" y="45"/>
                    </a:lnTo>
                    <a:lnTo>
                      <a:pt x="23" y="41"/>
                    </a:lnTo>
                    <a:lnTo>
                      <a:pt x="21" y="37"/>
                    </a:lnTo>
                    <a:lnTo>
                      <a:pt x="19" y="35"/>
                    </a:lnTo>
                    <a:lnTo>
                      <a:pt x="15" y="31"/>
                    </a:lnTo>
                    <a:lnTo>
                      <a:pt x="11" y="29"/>
                    </a:lnTo>
                    <a:lnTo>
                      <a:pt x="7" y="27"/>
                    </a:lnTo>
                    <a:lnTo>
                      <a:pt x="4" y="27"/>
                    </a:lnTo>
                    <a:lnTo>
                      <a:pt x="0" y="27"/>
                    </a:lnTo>
                    <a:lnTo>
                      <a:pt x="0" y="2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 name="Freeform 41"/>
              <p:cNvSpPr/>
              <p:nvPr/>
            </p:nvSpPr>
            <p:spPr bwMode="auto">
              <a:xfrm>
                <a:off x="6727607" y="4074487"/>
                <a:ext cx="28575" cy="34925"/>
              </a:xfrm>
              <a:custGeom>
                <a:avLst/>
                <a:gdLst>
                  <a:gd name="T0" fmla="*/ 0 w 36"/>
                  <a:gd name="T1" fmla="*/ 25 h 44"/>
                  <a:gd name="T2" fmla="*/ 36 w 36"/>
                  <a:gd name="T3" fmla="*/ 0 h 44"/>
                  <a:gd name="T4" fmla="*/ 25 w 36"/>
                  <a:gd name="T5" fmla="*/ 44 h 44"/>
                  <a:gd name="T6" fmla="*/ 23 w 36"/>
                  <a:gd name="T7" fmla="*/ 40 h 44"/>
                  <a:gd name="T8" fmla="*/ 21 w 36"/>
                  <a:gd name="T9" fmla="*/ 36 h 44"/>
                  <a:gd name="T10" fmla="*/ 17 w 36"/>
                  <a:gd name="T11" fmla="*/ 33 h 44"/>
                  <a:gd name="T12" fmla="*/ 15 w 36"/>
                  <a:gd name="T13" fmla="*/ 31 h 44"/>
                  <a:gd name="T14" fmla="*/ 11 w 36"/>
                  <a:gd name="T15" fmla="*/ 29 h 44"/>
                  <a:gd name="T16" fmla="*/ 7 w 36"/>
                  <a:gd name="T17" fmla="*/ 27 h 44"/>
                  <a:gd name="T18" fmla="*/ 3 w 36"/>
                  <a:gd name="T19" fmla="*/ 27 h 44"/>
                  <a:gd name="T20" fmla="*/ 0 w 36"/>
                  <a:gd name="T21" fmla="*/ 25 h 44"/>
                  <a:gd name="T22" fmla="*/ 0 w 36"/>
                  <a:gd name="T23" fmla="*/ 2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4" extrusionOk="0">
                    <a:moveTo>
                      <a:pt x="0" y="25"/>
                    </a:moveTo>
                    <a:lnTo>
                      <a:pt x="36" y="0"/>
                    </a:lnTo>
                    <a:lnTo>
                      <a:pt x="25" y="44"/>
                    </a:lnTo>
                    <a:lnTo>
                      <a:pt x="23" y="40"/>
                    </a:lnTo>
                    <a:lnTo>
                      <a:pt x="21" y="36"/>
                    </a:lnTo>
                    <a:lnTo>
                      <a:pt x="17" y="33"/>
                    </a:lnTo>
                    <a:lnTo>
                      <a:pt x="15" y="31"/>
                    </a:lnTo>
                    <a:lnTo>
                      <a:pt x="11" y="29"/>
                    </a:lnTo>
                    <a:lnTo>
                      <a:pt x="7" y="27"/>
                    </a:lnTo>
                    <a:lnTo>
                      <a:pt x="3" y="27"/>
                    </a:lnTo>
                    <a:lnTo>
                      <a:pt x="0" y="25"/>
                    </a:lnTo>
                    <a:lnTo>
                      <a:pt x="0" y="2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 name="Freeform 42"/>
              <p:cNvSpPr/>
              <p:nvPr/>
            </p:nvSpPr>
            <p:spPr bwMode="auto">
              <a:xfrm>
                <a:off x="6894295" y="3985587"/>
                <a:ext cx="34925" cy="25400"/>
              </a:xfrm>
              <a:custGeom>
                <a:avLst/>
                <a:gdLst>
                  <a:gd name="T0" fmla="*/ 2 w 42"/>
                  <a:gd name="T1" fmla="*/ 0 h 30"/>
                  <a:gd name="T2" fmla="*/ 42 w 42"/>
                  <a:gd name="T3" fmla="*/ 17 h 30"/>
                  <a:gd name="T4" fmla="*/ 0 w 42"/>
                  <a:gd name="T5" fmla="*/ 30 h 30"/>
                  <a:gd name="T6" fmla="*/ 4 w 42"/>
                  <a:gd name="T7" fmla="*/ 27 h 30"/>
                  <a:gd name="T8" fmla="*/ 4 w 42"/>
                  <a:gd name="T9" fmla="*/ 23 h 30"/>
                  <a:gd name="T10" fmla="*/ 6 w 42"/>
                  <a:gd name="T11" fmla="*/ 19 h 30"/>
                  <a:gd name="T12" fmla="*/ 6 w 42"/>
                  <a:gd name="T13" fmla="*/ 15 h 30"/>
                  <a:gd name="T14" fmla="*/ 6 w 42"/>
                  <a:gd name="T15" fmla="*/ 11 h 30"/>
                  <a:gd name="T16" fmla="*/ 6 w 42"/>
                  <a:gd name="T17" fmla="*/ 7 h 30"/>
                  <a:gd name="T18" fmla="*/ 4 w 42"/>
                  <a:gd name="T19" fmla="*/ 3 h 30"/>
                  <a:gd name="T20" fmla="*/ 2 w 42"/>
                  <a:gd name="T21" fmla="*/ 0 h 30"/>
                  <a:gd name="T22" fmla="*/ 2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2" y="0"/>
                    </a:moveTo>
                    <a:lnTo>
                      <a:pt x="42" y="17"/>
                    </a:lnTo>
                    <a:lnTo>
                      <a:pt x="0" y="30"/>
                    </a:lnTo>
                    <a:lnTo>
                      <a:pt x="4" y="27"/>
                    </a:lnTo>
                    <a:lnTo>
                      <a:pt x="4" y="23"/>
                    </a:lnTo>
                    <a:lnTo>
                      <a:pt x="6" y="19"/>
                    </a:lnTo>
                    <a:lnTo>
                      <a:pt x="6" y="15"/>
                    </a:lnTo>
                    <a:lnTo>
                      <a:pt x="6" y="11"/>
                    </a:lnTo>
                    <a:lnTo>
                      <a:pt x="6" y="7"/>
                    </a:lnTo>
                    <a:lnTo>
                      <a:pt x="4" y="3"/>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 name="Freeform 43"/>
              <p:cNvSpPr/>
              <p:nvPr/>
            </p:nvSpPr>
            <p:spPr bwMode="auto">
              <a:xfrm>
                <a:off x="7408645" y="4112587"/>
                <a:ext cx="34925" cy="26988"/>
              </a:xfrm>
              <a:custGeom>
                <a:avLst/>
                <a:gdLst>
                  <a:gd name="T0" fmla="*/ 15 w 44"/>
                  <a:gd name="T1" fmla="*/ 0 h 35"/>
                  <a:gd name="T2" fmla="*/ 44 w 44"/>
                  <a:gd name="T3" fmla="*/ 35 h 35"/>
                  <a:gd name="T4" fmla="*/ 0 w 44"/>
                  <a:gd name="T5" fmla="*/ 27 h 35"/>
                  <a:gd name="T6" fmla="*/ 4 w 44"/>
                  <a:gd name="T7" fmla="*/ 25 h 35"/>
                  <a:gd name="T8" fmla="*/ 7 w 44"/>
                  <a:gd name="T9" fmla="*/ 23 h 35"/>
                  <a:gd name="T10" fmla="*/ 9 w 44"/>
                  <a:gd name="T11" fmla="*/ 19 h 35"/>
                  <a:gd name="T12" fmla="*/ 11 w 44"/>
                  <a:gd name="T13" fmla="*/ 15 h 35"/>
                  <a:gd name="T14" fmla="*/ 13 w 44"/>
                  <a:gd name="T15" fmla="*/ 12 h 35"/>
                  <a:gd name="T16" fmla="*/ 15 w 44"/>
                  <a:gd name="T17" fmla="*/ 8 h 35"/>
                  <a:gd name="T18" fmla="*/ 15 w 44"/>
                  <a:gd name="T19" fmla="*/ 4 h 35"/>
                  <a:gd name="T20" fmla="*/ 15 w 44"/>
                  <a:gd name="T21" fmla="*/ 0 h 35"/>
                  <a:gd name="T22" fmla="*/ 15 w 44"/>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5" extrusionOk="0">
                    <a:moveTo>
                      <a:pt x="15" y="0"/>
                    </a:moveTo>
                    <a:lnTo>
                      <a:pt x="44" y="35"/>
                    </a:lnTo>
                    <a:lnTo>
                      <a:pt x="0" y="27"/>
                    </a:lnTo>
                    <a:lnTo>
                      <a:pt x="4" y="25"/>
                    </a:lnTo>
                    <a:lnTo>
                      <a:pt x="7" y="23"/>
                    </a:lnTo>
                    <a:lnTo>
                      <a:pt x="9" y="19"/>
                    </a:lnTo>
                    <a:lnTo>
                      <a:pt x="11" y="15"/>
                    </a:lnTo>
                    <a:lnTo>
                      <a:pt x="13" y="12"/>
                    </a:lnTo>
                    <a:lnTo>
                      <a:pt x="15" y="8"/>
                    </a:lnTo>
                    <a:lnTo>
                      <a:pt x="15" y="4"/>
                    </a:lnTo>
                    <a:lnTo>
                      <a:pt x="15" y="0"/>
                    </a:lnTo>
                    <a:lnTo>
                      <a:pt x="15"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 name="Freeform 44"/>
              <p:cNvSpPr/>
              <p:nvPr/>
            </p:nvSpPr>
            <p:spPr bwMode="auto">
              <a:xfrm>
                <a:off x="7640420" y="4311024"/>
                <a:ext cx="30162" cy="31750"/>
              </a:xfrm>
              <a:custGeom>
                <a:avLst/>
                <a:gdLst>
                  <a:gd name="T0" fmla="*/ 21 w 38"/>
                  <a:gd name="T1" fmla="*/ 0 h 40"/>
                  <a:gd name="T2" fmla="*/ 38 w 38"/>
                  <a:gd name="T3" fmla="*/ 40 h 40"/>
                  <a:gd name="T4" fmla="*/ 0 w 38"/>
                  <a:gd name="T5" fmla="*/ 21 h 40"/>
                  <a:gd name="T6" fmla="*/ 3 w 38"/>
                  <a:gd name="T7" fmla="*/ 19 h 40"/>
                  <a:gd name="T8" fmla="*/ 7 w 38"/>
                  <a:gd name="T9" fmla="*/ 19 h 40"/>
                  <a:gd name="T10" fmla="*/ 11 w 38"/>
                  <a:gd name="T11" fmla="*/ 15 h 40"/>
                  <a:gd name="T12" fmla="*/ 13 w 38"/>
                  <a:gd name="T13" fmla="*/ 13 h 40"/>
                  <a:gd name="T14" fmla="*/ 17 w 38"/>
                  <a:gd name="T15" fmla="*/ 11 h 40"/>
                  <a:gd name="T16" fmla="*/ 19 w 38"/>
                  <a:gd name="T17" fmla="*/ 7 h 40"/>
                  <a:gd name="T18" fmla="*/ 21 w 38"/>
                  <a:gd name="T19" fmla="*/ 3 h 40"/>
                  <a:gd name="T20" fmla="*/ 21 w 38"/>
                  <a:gd name="T21" fmla="*/ 0 h 40"/>
                  <a:gd name="T22" fmla="*/ 21 w 38"/>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0" extrusionOk="0">
                    <a:moveTo>
                      <a:pt x="21" y="0"/>
                    </a:moveTo>
                    <a:lnTo>
                      <a:pt x="38" y="40"/>
                    </a:lnTo>
                    <a:lnTo>
                      <a:pt x="0" y="21"/>
                    </a:lnTo>
                    <a:lnTo>
                      <a:pt x="3" y="19"/>
                    </a:lnTo>
                    <a:lnTo>
                      <a:pt x="7" y="19"/>
                    </a:lnTo>
                    <a:lnTo>
                      <a:pt x="11" y="15"/>
                    </a:lnTo>
                    <a:lnTo>
                      <a:pt x="13" y="13"/>
                    </a:lnTo>
                    <a:lnTo>
                      <a:pt x="17" y="11"/>
                    </a:lnTo>
                    <a:lnTo>
                      <a:pt x="19" y="7"/>
                    </a:lnTo>
                    <a:lnTo>
                      <a:pt x="21" y="3"/>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0" name="Freeform 45"/>
              <p:cNvSpPr/>
              <p:nvPr/>
            </p:nvSpPr>
            <p:spPr bwMode="auto">
              <a:xfrm>
                <a:off x="5991008" y="3950662"/>
                <a:ext cx="1677988" cy="506413"/>
              </a:xfrm>
              <a:custGeom>
                <a:avLst/>
                <a:gdLst>
                  <a:gd name="T0" fmla="*/ 2 w 2114"/>
                  <a:gd name="T1" fmla="*/ 638 h 638"/>
                  <a:gd name="T2" fmla="*/ 8 w 2114"/>
                  <a:gd name="T3" fmla="*/ 638 h 638"/>
                  <a:gd name="T4" fmla="*/ 18 w 2114"/>
                  <a:gd name="T5" fmla="*/ 636 h 638"/>
                  <a:gd name="T6" fmla="*/ 33 w 2114"/>
                  <a:gd name="T7" fmla="*/ 636 h 638"/>
                  <a:gd name="T8" fmla="*/ 50 w 2114"/>
                  <a:gd name="T9" fmla="*/ 634 h 638"/>
                  <a:gd name="T10" fmla="*/ 73 w 2114"/>
                  <a:gd name="T11" fmla="*/ 634 h 638"/>
                  <a:gd name="T12" fmla="*/ 96 w 2114"/>
                  <a:gd name="T13" fmla="*/ 632 h 638"/>
                  <a:gd name="T14" fmla="*/ 137 w 2114"/>
                  <a:gd name="T15" fmla="*/ 628 h 638"/>
                  <a:gd name="T16" fmla="*/ 194 w 2114"/>
                  <a:gd name="T17" fmla="*/ 621 h 638"/>
                  <a:gd name="T18" fmla="*/ 250 w 2114"/>
                  <a:gd name="T19" fmla="*/ 613 h 638"/>
                  <a:gd name="T20" fmla="*/ 290 w 2114"/>
                  <a:gd name="T21" fmla="*/ 603 h 638"/>
                  <a:gd name="T22" fmla="*/ 313 w 2114"/>
                  <a:gd name="T23" fmla="*/ 598 h 638"/>
                  <a:gd name="T24" fmla="*/ 334 w 2114"/>
                  <a:gd name="T25" fmla="*/ 590 h 638"/>
                  <a:gd name="T26" fmla="*/ 361 w 2114"/>
                  <a:gd name="T27" fmla="*/ 578 h 638"/>
                  <a:gd name="T28" fmla="*/ 396 w 2114"/>
                  <a:gd name="T29" fmla="*/ 557 h 638"/>
                  <a:gd name="T30" fmla="*/ 427 w 2114"/>
                  <a:gd name="T31" fmla="*/ 536 h 638"/>
                  <a:gd name="T32" fmla="*/ 469 w 2114"/>
                  <a:gd name="T33" fmla="*/ 500 h 638"/>
                  <a:gd name="T34" fmla="*/ 521 w 2114"/>
                  <a:gd name="T35" fmla="*/ 446 h 638"/>
                  <a:gd name="T36" fmla="*/ 569 w 2114"/>
                  <a:gd name="T37" fmla="*/ 394 h 638"/>
                  <a:gd name="T38" fmla="*/ 617 w 2114"/>
                  <a:gd name="T39" fmla="*/ 331 h 638"/>
                  <a:gd name="T40" fmla="*/ 649 w 2114"/>
                  <a:gd name="T41" fmla="*/ 290 h 638"/>
                  <a:gd name="T42" fmla="*/ 682 w 2114"/>
                  <a:gd name="T43" fmla="*/ 252 h 638"/>
                  <a:gd name="T44" fmla="*/ 718 w 2114"/>
                  <a:gd name="T45" fmla="*/ 216 h 638"/>
                  <a:gd name="T46" fmla="*/ 753 w 2114"/>
                  <a:gd name="T47" fmla="*/ 181 h 638"/>
                  <a:gd name="T48" fmla="*/ 791 w 2114"/>
                  <a:gd name="T49" fmla="*/ 150 h 638"/>
                  <a:gd name="T50" fmla="*/ 830 w 2114"/>
                  <a:gd name="T51" fmla="*/ 121 h 638"/>
                  <a:gd name="T52" fmla="*/ 870 w 2114"/>
                  <a:gd name="T53" fmla="*/ 96 h 638"/>
                  <a:gd name="T54" fmla="*/ 912 w 2114"/>
                  <a:gd name="T55" fmla="*/ 72 h 638"/>
                  <a:gd name="T56" fmla="*/ 955 w 2114"/>
                  <a:gd name="T57" fmla="*/ 52 h 638"/>
                  <a:gd name="T58" fmla="*/ 1001 w 2114"/>
                  <a:gd name="T59" fmla="*/ 35 h 638"/>
                  <a:gd name="T60" fmla="*/ 1049 w 2114"/>
                  <a:gd name="T61" fmla="*/ 22 h 638"/>
                  <a:gd name="T62" fmla="*/ 1099 w 2114"/>
                  <a:gd name="T63" fmla="*/ 10 h 638"/>
                  <a:gd name="T64" fmla="*/ 1150 w 2114"/>
                  <a:gd name="T65" fmla="*/ 2 h 638"/>
                  <a:gd name="T66" fmla="*/ 1206 w 2114"/>
                  <a:gd name="T67" fmla="*/ 0 h 638"/>
                  <a:gd name="T68" fmla="*/ 1244 w 2114"/>
                  <a:gd name="T69" fmla="*/ 0 h 638"/>
                  <a:gd name="T70" fmla="*/ 1264 w 2114"/>
                  <a:gd name="T71" fmla="*/ 2 h 638"/>
                  <a:gd name="T72" fmla="*/ 1287 w 2114"/>
                  <a:gd name="T73" fmla="*/ 4 h 638"/>
                  <a:gd name="T74" fmla="*/ 1314 w 2114"/>
                  <a:gd name="T75" fmla="*/ 8 h 638"/>
                  <a:gd name="T76" fmla="*/ 1340 w 2114"/>
                  <a:gd name="T77" fmla="*/ 14 h 638"/>
                  <a:gd name="T78" fmla="*/ 1386 w 2114"/>
                  <a:gd name="T79" fmla="*/ 22 h 638"/>
                  <a:gd name="T80" fmla="*/ 1452 w 2114"/>
                  <a:gd name="T81" fmla="*/ 37 h 638"/>
                  <a:gd name="T82" fmla="*/ 1523 w 2114"/>
                  <a:gd name="T83" fmla="*/ 52 h 638"/>
                  <a:gd name="T84" fmla="*/ 1596 w 2114"/>
                  <a:gd name="T85" fmla="*/ 72 h 638"/>
                  <a:gd name="T86" fmla="*/ 1709 w 2114"/>
                  <a:gd name="T87" fmla="*/ 100 h 638"/>
                  <a:gd name="T88" fmla="*/ 1782 w 2114"/>
                  <a:gd name="T89" fmla="*/ 121 h 638"/>
                  <a:gd name="T90" fmla="*/ 1853 w 2114"/>
                  <a:gd name="T91" fmla="*/ 141 h 638"/>
                  <a:gd name="T92" fmla="*/ 1918 w 2114"/>
                  <a:gd name="T93" fmla="*/ 160 h 638"/>
                  <a:gd name="T94" fmla="*/ 1962 w 2114"/>
                  <a:gd name="T95" fmla="*/ 173 h 638"/>
                  <a:gd name="T96" fmla="*/ 1991 w 2114"/>
                  <a:gd name="T97" fmla="*/ 181 h 638"/>
                  <a:gd name="T98" fmla="*/ 2016 w 2114"/>
                  <a:gd name="T99" fmla="*/ 189 h 638"/>
                  <a:gd name="T100" fmla="*/ 2039 w 2114"/>
                  <a:gd name="T101" fmla="*/ 196 h 638"/>
                  <a:gd name="T102" fmla="*/ 2058 w 2114"/>
                  <a:gd name="T103" fmla="*/ 202 h 638"/>
                  <a:gd name="T104" fmla="*/ 2076 w 2114"/>
                  <a:gd name="T105" fmla="*/ 208 h 638"/>
                  <a:gd name="T106" fmla="*/ 2091 w 2114"/>
                  <a:gd name="T107" fmla="*/ 212 h 638"/>
                  <a:gd name="T108" fmla="*/ 2103 w 2114"/>
                  <a:gd name="T109" fmla="*/ 216 h 638"/>
                  <a:gd name="T110" fmla="*/ 2110 w 2114"/>
                  <a:gd name="T111" fmla="*/ 217 h 638"/>
                  <a:gd name="T112" fmla="*/ 2114 w 2114"/>
                  <a:gd name="T113" fmla="*/ 21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14" h="638" extrusionOk="0">
                    <a:moveTo>
                      <a:pt x="0" y="638"/>
                    </a:moveTo>
                    <a:lnTo>
                      <a:pt x="2" y="638"/>
                    </a:lnTo>
                    <a:lnTo>
                      <a:pt x="4" y="638"/>
                    </a:lnTo>
                    <a:lnTo>
                      <a:pt x="8" y="638"/>
                    </a:lnTo>
                    <a:lnTo>
                      <a:pt x="12" y="636"/>
                    </a:lnTo>
                    <a:lnTo>
                      <a:pt x="18" y="636"/>
                    </a:lnTo>
                    <a:lnTo>
                      <a:pt x="25" y="636"/>
                    </a:lnTo>
                    <a:lnTo>
                      <a:pt x="33" y="636"/>
                    </a:lnTo>
                    <a:lnTo>
                      <a:pt x="41" y="636"/>
                    </a:lnTo>
                    <a:lnTo>
                      <a:pt x="50" y="634"/>
                    </a:lnTo>
                    <a:lnTo>
                      <a:pt x="62" y="634"/>
                    </a:lnTo>
                    <a:lnTo>
                      <a:pt x="73" y="634"/>
                    </a:lnTo>
                    <a:lnTo>
                      <a:pt x="85" y="632"/>
                    </a:lnTo>
                    <a:lnTo>
                      <a:pt x="96" y="632"/>
                    </a:lnTo>
                    <a:lnTo>
                      <a:pt x="110" y="630"/>
                    </a:lnTo>
                    <a:lnTo>
                      <a:pt x="137" y="628"/>
                    </a:lnTo>
                    <a:lnTo>
                      <a:pt x="165" y="625"/>
                    </a:lnTo>
                    <a:lnTo>
                      <a:pt x="194" y="621"/>
                    </a:lnTo>
                    <a:lnTo>
                      <a:pt x="223" y="617"/>
                    </a:lnTo>
                    <a:lnTo>
                      <a:pt x="250" y="613"/>
                    </a:lnTo>
                    <a:lnTo>
                      <a:pt x="277" y="607"/>
                    </a:lnTo>
                    <a:lnTo>
                      <a:pt x="290" y="603"/>
                    </a:lnTo>
                    <a:lnTo>
                      <a:pt x="302" y="601"/>
                    </a:lnTo>
                    <a:lnTo>
                      <a:pt x="313" y="598"/>
                    </a:lnTo>
                    <a:lnTo>
                      <a:pt x="325" y="594"/>
                    </a:lnTo>
                    <a:lnTo>
                      <a:pt x="334" y="590"/>
                    </a:lnTo>
                    <a:lnTo>
                      <a:pt x="344" y="586"/>
                    </a:lnTo>
                    <a:lnTo>
                      <a:pt x="361" y="578"/>
                    </a:lnTo>
                    <a:lnTo>
                      <a:pt x="379" y="569"/>
                    </a:lnTo>
                    <a:lnTo>
                      <a:pt x="396" y="557"/>
                    </a:lnTo>
                    <a:lnTo>
                      <a:pt x="411" y="548"/>
                    </a:lnTo>
                    <a:lnTo>
                      <a:pt x="427" y="536"/>
                    </a:lnTo>
                    <a:lnTo>
                      <a:pt x="440" y="525"/>
                    </a:lnTo>
                    <a:lnTo>
                      <a:pt x="469" y="500"/>
                    </a:lnTo>
                    <a:lnTo>
                      <a:pt x="494" y="473"/>
                    </a:lnTo>
                    <a:lnTo>
                      <a:pt x="521" y="446"/>
                    </a:lnTo>
                    <a:lnTo>
                      <a:pt x="544" y="419"/>
                    </a:lnTo>
                    <a:lnTo>
                      <a:pt x="569" y="394"/>
                    </a:lnTo>
                    <a:lnTo>
                      <a:pt x="599" y="352"/>
                    </a:lnTo>
                    <a:lnTo>
                      <a:pt x="617" y="331"/>
                    </a:lnTo>
                    <a:lnTo>
                      <a:pt x="632" y="310"/>
                    </a:lnTo>
                    <a:lnTo>
                      <a:pt x="649" y="290"/>
                    </a:lnTo>
                    <a:lnTo>
                      <a:pt x="667" y="271"/>
                    </a:lnTo>
                    <a:lnTo>
                      <a:pt x="682" y="252"/>
                    </a:lnTo>
                    <a:lnTo>
                      <a:pt x="699" y="233"/>
                    </a:lnTo>
                    <a:lnTo>
                      <a:pt x="718" y="216"/>
                    </a:lnTo>
                    <a:lnTo>
                      <a:pt x="736" y="198"/>
                    </a:lnTo>
                    <a:lnTo>
                      <a:pt x="753" y="181"/>
                    </a:lnTo>
                    <a:lnTo>
                      <a:pt x="772" y="166"/>
                    </a:lnTo>
                    <a:lnTo>
                      <a:pt x="791" y="150"/>
                    </a:lnTo>
                    <a:lnTo>
                      <a:pt x="811" y="135"/>
                    </a:lnTo>
                    <a:lnTo>
                      <a:pt x="830" y="121"/>
                    </a:lnTo>
                    <a:lnTo>
                      <a:pt x="849" y="108"/>
                    </a:lnTo>
                    <a:lnTo>
                      <a:pt x="870" y="96"/>
                    </a:lnTo>
                    <a:lnTo>
                      <a:pt x="891" y="83"/>
                    </a:lnTo>
                    <a:lnTo>
                      <a:pt x="912" y="72"/>
                    </a:lnTo>
                    <a:lnTo>
                      <a:pt x="933" y="62"/>
                    </a:lnTo>
                    <a:lnTo>
                      <a:pt x="955" y="52"/>
                    </a:lnTo>
                    <a:lnTo>
                      <a:pt x="978" y="43"/>
                    </a:lnTo>
                    <a:lnTo>
                      <a:pt x="1001" y="35"/>
                    </a:lnTo>
                    <a:lnTo>
                      <a:pt x="1024" y="27"/>
                    </a:lnTo>
                    <a:lnTo>
                      <a:pt x="1049" y="22"/>
                    </a:lnTo>
                    <a:lnTo>
                      <a:pt x="1074" y="16"/>
                    </a:lnTo>
                    <a:lnTo>
                      <a:pt x="1099" y="10"/>
                    </a:lnTo>
                    <a:lnTo>
                      <a:pt x="1125" y="6"/>
                    </a:lnTo>
                    <a:lnTo>
                      <a:pt x="1150" y="2"/>
                    </a:lnTo>
                    <a:lnTo>
                      <a:pt x="1177" y="0"/>
                    </a:lnTo>
                    <a:lnTo>
                      <a:pt x="1206" y="0"/>
                    </a:lnTo>
                    <a:lnTo>
                      <a:pt x="1235" y="0"/>
                    </a:lnTo>
                    <a:lnTo>
                      <a:pt x="1244" y="0"/>
                    </a:lnTo>
                    <a:lnTo>
                      <a:pt x="1254" y="0"/>
                    </a:lnTo>
                    <a:lnTo>
                      <a:pt x="1264" y="2"/>
                    </a:lnTo>
                    <a:lnTo>
                      <a:pt x="1275" y="2"/>
                    </a:lnTo>
                    <a:lnTo>
                      <a:pt x="1287" y="4"/>
                    </a:lnTo>
                    <a:lnTo>
                      <a:pt x="1300" y="6"/>
                    </a:lnTo>
                    <a:lnTo>
                      <a:pt x="1314" y="8"/>
                    </a:lnTo>
                    <a:lnTo>
                      <a:pt x="1327" y="10"/>
                    </a:lnTo>
                    <a:lnTo>
                      <a:pt x="1340" y="14"/>
                    </a:lnTo>
                    <a:lnTo>
                      <a:pt x="1356" y="16"/>
                    </a:lnTo>
                    <a:lnTo>
                      <a:pt x="1386" y="22"/>
                    </a:lnTo>
                    <a:lnTo>
                      <a:pt x="1417" y="29"/>
                    </a:lnTo>
                    <a:lnTo>
                      <a:pt x="1452" y="37"/>
                    </a:lnTo>
                    <a:lnTo>
                      <a:pt x="1486" y="45"/>
                    </a:lnTo>
                    <a:lnTo>
                      <a:pt x="1523" y="52"/>
                    </a:lnTo>
                    <a:lnTo>
                      <a:pt x="1559" y="62"/>
                    </a:lnTo>
                    <a:lnTo>
                      <a:pt x="1596" y="72"/>
                    </a:lnTo>
                    <a:lnTo>
                      <a:pt x="1671" y="91"/>
                    </a:lnTo>
                    <a:lnTo>
                      <a:pt x="1709" y="100"/>
                    </a:lnTo>
                    <a:lnTo>
                      <a:pt x="1745" y="112"/>
                    </a:lnTo>
                    <a:lnTo>
                      <a:pt x="1782" y="121"/>
                    </a:lnTo>
                    <a:lnTo>
                      <a:pt x="1817" y="131"/>
                    </a:lnTo>
                    <a:lnTo>
                      <a:pt x="1853" y="141"/>
                    </a:lnTo>
                    <a:lnTo>
                      <a:pt x="1886" y="150"/>
                    </a:lnTo>
                    <a:lnTo>
                      <a:pt x="1918" y="160"/>
                    </a:lnTo>
                    <a:lnTo>
                      <a:pt x="1949" y="169"/>
                    </a:lnTo>
                    <a:lnTo>
                      <a:pt x="1962" y="173"/>
                    </a:lnTo>
                    <a:lnTo>
                      <a:pt x="1976" y="177"/>
                    </a:lnTo>
                    <a:lnTo>
                      <a:pt x="1991" y="181"/>
                    </a:lnTo>
                    <a:lnTo>
                      <a:pt x="2003" y="185"/>
                    </a:lnTo>
                    <a:lnTo>
                      <a:pt x="2016" y="189"/>
                    </a:lnTo>
                    <a:lnTo>
                      <a:pt x="2028" y="192"/>
                    </a:lnTo>
                    <a:lnTo>
                      <a:pt x="2039" y="196"/>
                    </a:lnTo>
                    <a:lnTo>
                      <a:pt x="2049" y="200"/>
                    </a:lnTo>
                    <a:lnTo>
                      <a:pt x="2058" y="202"/>
                    </a:lnTo>
                    <a:lnTo>
                      <a:pt x="2068" y="206"/>
                    </a:lnTo>
                    <a:lnTo>
                      <a:pt x="2076" y="208"/>
                    </a:lnTo>
                    <a:lnTo>
                      <a:pt x="2083" y="210"/>
                    </a:lnTo>
                    <a:lnTo>
                      <a:pt x="2091" y="212"/>
                    </a:lnTo>
                    <a:lnTo>
                      <a:pt x="2097" y="214"/>
                    </a:lnTo>
                    <a:lnTo>
                      <a:pt x="2103" y="216"/>
                    </a:lnTo>
                    <a:lnTo>
                      <a:pt x="2106" y="217"/>
                    </a:lnTo>
                    <a:lnTo>
                      <a:pt x="2110" y="217"/>
                    </a:lnTo>
                    <a:lnTo>
                      <a:pt x="2112" y="219"/>
                    </a:lnTo>
                    <a:lnTo>
                      <a:pt x="2114" y="219"/>
                    </a:lnTo>
                    <a:lnTo>
                      <a:pt x="2114" y="21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1" name="Freeform 46"/>
              <p:cNvSpPr/>
              <p:nvPr/>
            </p:nvSpPr>
            <p:spPr bwMode="auto">
              <a:xfrm>
                <a:off x="6235483" y="4412624"/>
                <a:ext cx="34925" cy="25400"/>
              </a:xfrm>
              <a:custGeom>
                <a:avLst/>
                <a:gdLst>
                  <a:gd name="T0" fmla="*/ 0 w 44"/>
                  <a:gd name="T1" fmla="*/ 4 h 33"/>
                  <a:gd name="T2" fmla="*/ 44 w 44"/>
                  <a:gd name="T3" fmla="*/ 0 h 33"/>
                  <a:gd name="T4" fmla="*/ 13 w 44"/>
                  <a:gd name="T5" fmla="*/ 33 h 33"/>
                  <a:gd name="T6" fmla="*/ 13 w 44"/>
                  <a:gd name="T7" fmla="*/ 27 h 33"/>
                  <a:gd name="T8" fmla="*/ 13 w 44"/>
                  <a:gd name="T9" fmla="*/ 23 h 33"/>
                  <a:gd name="T10" fmla="*/ 11 w 44"/>
                  <a:gd name="T11" fmla="*/ 19 h 33"/>
                  <a:gd name="T12" fmla="*/ 11 w 44"/>
                  <a:gd name="T13" fmla="*/ 16 h 33"/>
                  <a:gd name="T14" fmla="*/ 9 w 44"/>
                  <a:gd name="T15" fmla="*/ 12 h 33"/>
                  <a:gd name="T16" fmla="*/ 5 w 44"/>
                  <a:gd name="T17" fmla="*/ 10 h 33"/>
                  <a:gd name="T18" fmla="*/ 3 w 44"/>
                  <a:gd name="T19" fmla="*/ 6 h 33"/>
                  <a:gd name="T20" fmla="*/ 0 w 44"/>
                  <a:gd name="T21" fmla="*/ 4 h 33"/>
                  <a:gd name="T22" fmla="*/ 0 w 44"/>
                  <a:gd name="T2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3" extrusionOk="0">
                    <a:moveTo>
                      <a:pt x="0" y="4"/>
                    </a:moveTo>
                    <a:lnTo>
                      <a:pt x="44" y="0"/>
                    </a:lnTo>
                    <a:lnTo>
                      <a:pt x="13" y="33"/>
                    </a:lnTo>
                    <a:lnTo>
                      <a:pt x="13" y="27"/>
                    </a:lnTo>
                    <a:lnTo>
                      <a:pt x="13" y="23"/>
                    </a:lnTo>
                    <a:lnTo>
                      <a:pt x="11" y="19"/>
                    </a:lnTo>
                    <a:lnTo>
                      <a:pt x="11" y="16"/>
                    </a:lnTo>
                    <a:lnTo>
                      <a:pt x="9" y="12"/>
                    </a:lnTo>
                    <a:lnTo>
                      <a:pt x="5" y="10"/>
                    </a:lnTo>
                    <a:lnTo>
                      <a:pt x="3" y="6"/>
                    </a:lnTo>
                    <a:lnTo>
                      <a:pt x="0" y="4"/>
                    </a:lnTo>
                    <a:lnTo>
                      <a:pt x="0" y="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2" name="Freeform 47"/>
              <p:cNvSpPr/>
              <p:nvPr/>
            </p:nvSpPr>
            <p:spPr bwMode="auto">
              <a:xfrm>
                <a:off x="6416458" y="4258637"/>
                <a:ext cx="30162" cy="33338"/>
              </a:xfrm>
              <a:custGeom>
                <a:avLst/>
                <a:gdLst>
                  <a:gd name="T0" fmla="*/ 0 w 38"/>
                  <a:gd name="T1" fmla="*/ 21 h 43"/>
                  <a:gd name="T2" fmla="*/ 38 w 38"/>
                  <a:gd name="T3" fmla="*/ 0 h 43"/>
                  <a:gd name="T4" fmla="*/ 23 w 38"/>
                  <a:gd name="T5" fmla="*/ 43 h 43"/>
                  <a:gd name="T6" fmla="*/ 21 w 38"/>
                  <a:gd name="T7" fmla="*/ 37 h 43"/>
                  <a:gd name="T8" fmla="*/ 19 w 38"/>
                  <a:gd name="T9" fmla="*/ 35 h 43"/>
                  <a:gd name="T10" fmla="*/ 17 w 38"/>
                  <a:gd name="T11" fmla="*/ 31 h 43"/>
                  <a:gd name="T12" fmla="*/ 13 w 38"/>
                  <a:gd name="T13" fmla="*/ 27 h 43"/>
                  <a:gd name="T14" fmla="*/ 12 w 38"/>
                  <a:gd name="T15" fmla="*/ 25 h 43"/>
                  <a:gd name="T16" fmla="*/ 8 w 38"/>
                  <a:gd name="T17" fmla="*/ 23 h 43"/>
                  <a:gd name="T18" fmla="*/ 4 w 38"/>
                  <a:gd name="T19" fmla="*/ 23 h 43"/>
                  <a:gd name="T20" fmla="*/ 0 w 38"/>
                  <a:gd name="T21" fmla="*/ 21 h 43"/>
                  <a:gd name="T22" fmla="*/ 0 w 38"/>
                  <a:gd name="T2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3" extrusionOk="0">
                    <a:moveTo>
                      <a:pt x="0" y="21"/>
                    </a:moveTo>
                    <a:lnTo>
                      <a:pt x="38" y="0"/>
                    </a:lnTo>
                    <a:lnTo>
                      <a:pt x="23" y="43"/>
                    </a:lnTo>
                    <a:lnTo>
                      <a:pt x="21" y="37"/>
                    </a:lnTo>
                    <a:lnTo>
                      <a:pt x="19" y="35"/>
                    </a:lnTo>
                    <a:lnTo>
                      <a:pt x="17" y="31"/>
                    </a:lnTo>
                    <a:lnTo>
                      <a:pt x="13" y="27"/>
                    </a:lnTo>
                    <a:lnTo>
                      <a:pt x="12" y="25"/>
                    </a:lnTo>
                    <a:lnTo>
                      <a:pt x="8" y="23"/>
                    </a:lnTo>
                    <a:lnTo>
                      <a:pt x="4" y="23"/>
                    </a:lnTo>
                    <a:lnTo>
                      <a:pt x="0" y="21"/>
                    </a:lnTo>
                    <a:lnTo>
                      <a:pt x="0"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3" name="Freeform 48"/>
              <p:cNvSpPr/>
              <p:nvPr/>
            </p:nvSpPr>
            <p:spPr bwMode="auto">
              <a:xfrm>
                <a:off x="6943508" y="3937962"/>
                <a:ext cx="33338" cy="23813"/>
              </a:xfrm>
              <a:custGeom>
                <a:avLst/>
                <a:gdLst>
                  <a:gd name="T0" fmla="*/ 0 w 42"/>
                  <a:gd name="T1" fmla="*/ 0 h 31"/>
                  <a:gd name="T2" fmla="*/ 42 w 42"/>
                  <a:gd name="T3" fmla="*/ 17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4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7"/>
                    </a:lnTo>
                    <a:lnTo>
                      <a:pt x="0" y="31"/>
                    </a:lnTo>
                    <a:lnTo>
                      <a:pt x="2" y="29"/>
                    </a:lnTo>
                    <a:lnTo>
                      <a:pt x="4" y="25"/>
                    </a:lnTo>
                    <a:lnTo>
                      <a:pt x="6" y="21"/>
                    </a:lnTo>
                    <a:lnTo>
                      <a:pt x="6" y="16"/>
                    </a:lnTo>
                    <a:lnTo>
                      <a:pt x="6" y="12"/>
                    </a:lnTo>
                    <a:lnTo>
                      <a:pt x="4" y="8"/>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 name="Freeform 49"/>
              <p:cNvSpPr/>
              <p:nvPr/>
            </p:nvSpPr>
            <p:spPr bwMode="auto">
              <a:xfrm>
                <a:off x="7640420" y="4104649"/>
                <a:ext cx="34925" cy="23813"/>
              </a:xfrm>
              <a:custGeom>
                <a:avLst/>
                <a:gdLst>
                  <a:gd name="T0" fmla="*/ 9 w 44"/>
                  <a:gd name="T1" fmla="*/ 0 h 29"/>
                  <a:gd name="T2" fmla="*/ 44 w 44"/>
                  <a:gd name="T3" fmla="*/ 27 h 29"/>
                  <a:gd name="T4" fmla="*/ 0 w 44"/>
                  <a:gd name="T5" fmla="*/ 29 h 29"/>
                  <a:gd name="T6" fmla="*/ 3 w 44"/>
                  <a:gd name="T7" fmla="*/ 27 h 29"/>
                  <a:gd name="T8" fmla="*/ 5 w 44"/>
                  <a:gd name="T9" fmla="*/ 23 h 29"/>
                  <a:gd name="T10" fmla="*/ 7 w 44"/>
                  <a:gd name="T11" fmla="*/ 22 h 29"/>
                  <a:gd name="T12" fmla="*/ 9 w 44"/>
                  <a:gd name="T13" fmla="*/ 18 h 29"/>
                  <a:gd name="T14" fmla="*/ 9 w 44"/>
                  <a:gd name="T15" fmla="*/ 12 h 29"/>
                  <a:gd name="T16" fmla="*/ 11 w 44"/>
                  <a:gd name="T17" fmla="*/ 8 h 29"/>
                  <a:gd name="T18" fmla="*/ 9 w 44"/>
                  <a:gd name="T19" fmla="*/ 4 h 29"/>
                  <a:gd name="T20" fmla="*/ 9 w 44"/>
                  <a:gd name="T21" fmla="*/ 0 h 29"/>
                  <a:gd name="T22" fmla="*/ 9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9" y="0"/>
                    </a:moveTo>
                    <a:lnTo>
                      <a:pt x="44" y="27"/>
                    </a:lnTo>
                    <a:lnTo>
                      <a:pt x="0" y="29"/>
                    </a:lnTo>
                    <a:lnTo>
                      <a:pt x="3" y="27"/>
                    </a:lnTo>
                    <a:lnTo>
                      <a:pt x="5" y="23"/>
                    </a:lnTo>
                    <a:lnTo>
                      <a:pt x="7" y="22"/>
                    </a:lnTo>
                    <a:lnTo>
                      <a:pt x="9" y="18"/>
                    </a:lnTo>
                    <a:lnTo>
                      <a:pt x="9" y="12"/>
                    </a:lnTo>
                    <a:lnTo>
                      <a:pt x="11" y="8"/>
                    </a:lnTo>
                    <a:lnTo>
                      <a:pt x="9" y="4"/>
                    </a:lnTo>
                    <a:lnTo>
                      <a:pt x="9" y="0"/>
                    </a:lnTo>
                    <a:lnTo>
                      <a:pt x="9"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5" name="Freeform 50"/>
              <p:cNvSpPr/>
              <p:nvPr/>
            </p:nvSpPr>
            <p:spPr bwMode="auto">
              <a:xfrm>
                <a:off x="5991008" y="3887162"/>
                <a:ext cx="1676400" cy="401638"/>
              </a:xfrm>
              <a:custGeom>
                <a:avLst/>
                <a:gdLst>
                  <a:gd name="T0" fmla="*/ 0 w 2112"/>
                  <a:gd name="T1" fmla="*/ 507 h 507"/>
                  <a:gd name="T2" fmla="*/ 8 w 2112"/>
                  <a:gd name="T3" fmla="*/ 505 h 507"/>
                  <a:gd name="T4" fmla="*/ 20 w 2112"/>
                  <a:gd name="T5" fmla="*/ 501 h 507"/>
                  <a:gd name="T6" fmla="*/ 37 w 2112"/>
                  <a:gd name="T7" fmla="*/ 495 h 507"/>
                  <a:gd name="T8" fmla="*/ 58 w 2112"/>
                  <a:gd name="T9" fmla="*/ 488 h 507"/>
                  <a:gd name="T10" fmla="*/ 83 w 2112"/>
                  <a:gd name="T11" fmla="*/ 480 h 507"/>
                  <a:gd name="T12" fmla="*/ 110 w 2112"/>
                  <a:gd name="T13" fmla="*/ 470 h 507"/>
                  <a:gd name="T14" fmla="*/ 156 w 2112"/>
                  <a:gd name="T15" fmla="*/ 455 h 507"/>
                  <a:gd name="T16" fmla="*/ 221 w 2112"/>
                  <a:gd name="T17" fmla="*/ 432 h 507"/>
                  <a:gd name="T18" fmla="*/ 284 w 2112"/>
                  <a:gd name="T19" fmla="*/ 409 h 507"/>
                  <a:gd name="T20" fmla="*/ 315 w 2112"/>
                  <a:gd name="T21" fmla="*/ 395 h 507"/>
                  <a:gd name="T22" fmla="*/ 342 w 2112"/>
                  <a:gd name="T23" fmla="*/ 384 h 507"/>
                  <a:gd name="T24" fmla="*/ 367 w 2112"/>
                  <a:gd name="T25" fmla="*/ 372 h 507"/>
                  <a:gd name="T26" fmla="*/ 388 w 2112"/>
                  <a:gd name="T27" fmla="*/ 361 h 507"/>
                  <a:gd name="T28" fmla="*/ 465 w 2112"/>
                  <a:gd name="T29" fmla="*/ 301 h 507"/>
                  <a:gd name="T30" fmla="*/ 536 w 2112"/>
                  <a:gd name="T31" fmla="*/ 246 h 507"/>
                  <a:gd name="T32" fmla="*/ 607 w 2112"/>
                  <a:gd name="T33" fmla="*/ 196 h 507"/>
                  <a:gd name="T34" fmla="*/ 676 w 2112"/>
                  <a:gd name="T35" fmla="*/ 152 h 507"/>
                  <a:gd name="T36" fmla="*/ 749 w 2112"/>
                  <a:gd name="T37" fmla="*/ 113 h 507"/>
                  <a:gd name="T38" fmla="*/ 826 w 2112"/>
                  <a:gd name="T39" fmla="*/ 80 h 507"/>
                  <a:gd name="T40" fmla="*/ 868 w 2112"/>
                  <a:gd name="T41" fmla="*/ 65 h 507"/>
                  <a:gd name="T42" fmla="*/ 910 w 2112"/>
                  <a:gd name="T43" fmla="*/ 52 h 507"/>
                  <a:gd name="T44" fmla="*/ 956 w 2112"/>
                  <a:gd name="T45" fmla="*/ 40 h 507"/>
                  <a:gd name="T46" fmla="*/ 1004 w 2112"/>
                  <a:gd name="T47" fmla="*/ 29 h 507"/>
                  <a:gd name="T48" fmla="*/ 1052 w 2112"/>
                  <a:gd name="T49" fmla="*/ 19 h 507"/>
                  <a:gd name="T50" fmla="*/ 1145 w 2112"/>
                  <a:gd name="T51" fmla="*/ 6 h 507"/>
                  <a:gd name="T52" fmla="*/ 1191 w 2112"/>
                  <a:gd name="T53" fmla="*/ 2 h 507"/>
                  <a:gd name="T54" fmla="*/ 1241 w 2112"/>
                  <a:gd name="T55" fmla="*/ 0 h 507"/>
                  <a:gd name="T56" fmla="*/ 1294 w 2112"/>
                  <a:gd name="T57" fmla="*/ 0 h 507"/>
                  <a:gd name="T58" fmla="*/ 1352 w 2112"/>
                  <a:gd name="T59" fmla="*/ 2 h 507"/>
                  <a:gd name="T60" fmla="*/ 1400 w 2112"/>
                  <a:gd name="T61" fmla="*/ 6 h 507"/>
                  <a:gd name="T62" fmla="*/ 1425 w 2112"/>
                  <a:gd name="T63" fmla="*/ 7 h 507"/>
                  <a:gd name="T64" fmla="*/ 1454 w 2112"/>
                  <a:gd name="T65" fmla="*/ 9 h 507"/>
                  <a:gd name="T66" fmla="*/ 1500 w 2112"/>
                  <a:gd name="T67" fmla="*/ 15 h 507"/>
                  <a:gd name="T68" fmla="*/ 1548 w 2112"/>
                  <a:gd name="T69" fmla="*/ 25 h 507"/>
                  <a:gd name="T70" fmla="*/ 1603 w 2112"/>
                  <a:gd name="T71" fmla="*/ 34 h 507"/>
                  <a:gd name="T72" fmla="*/ 1659 w 2112"/>
                  <a:gd name="T73" fmla="*/ 46 h 507"/>
                  <a:gd name="T74" fmla="*/ 1776 w 2112"/>
                  <a:gd name="T75" fmla="*/ 71 h 507"/>
                  <a:gd name="T76" fmla="*/ 1834 w 2112"/>
                  <a:gd name="T77" fmla="*/ 84 h 507"/>
                  <a:gd name="T78" fmla="*/ 1889 w 2112"/>
                  <a:gd name="T79" fmla="*/ 98 h 507"/>
                  <a:gd name="T80" fmla="*/ 1941 w 2112"/>
                  <a:gd name="T81" fmla="*/ 111 h 507"/>
                  <a:gd name="T82" fmla="*/ 1987 w 2112"/>
                  <a:gd name="T83" fmla="*/ 123 h 507"/>
                  <a:gd name="T84" fmla="*/ 2030 w 2112"/>
                  <a:gd name="T85" fmla="*/ 134 h 507"/>
                  <a:gd name="T86" fmla="*/ 2049 w 2112"/>
                  <a:gd name="T87" fmla="*/ 138 h 507"/>
                  <a:gd name="T88" fmla="*/ 2064 w 2112"/>
                  <a:gd name="T89" fmla="*/ 142 h 507"/>
                  <a:gd name="T90" fmla="*/ 2078 w 2112"/>
                  <a:gd name="T91" fmla="*/ 146 h 507"/>
                  <a:gd name="T92" fmla="*/ 2091 w 2112"/>
                  <a:gd name="T93" fmla="*/ 150 h 507"/>
                  <a:gd name="T94" fmla="*/ 2101 w 2112"/>
                  <a:gd name="T95" fmla="*/ 152 h 507"/>
                  <a:gd name="T96" fmla="*/ 2106 w 2112"/>
                  <a:gd name="T97" fmla="*/ 153 h 507"/>
                  <a:gd name="T98" fmla="*/ 2110 w 2112"/>
                  <a:gd name="T99" fmla="*/ 153 h 507"/>
                  <a:gd name="T100" fmla="*/ 2112 w 2112"/>
                  <a:gd name="T101" fmla="*/ 1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12" h="507" extrusionOk="0">
                    <a:moveTo>
                      <a:pt x="0" y="507"/>
                    </a:moveTo>
                    <a:lnTo>
                      <a:pt x="0" y="507"/>
                    </a:lnTo>
                    <a:lnTo>
                      <a:pt x="4" y="505"/>
                    </a:lnTo>
                    <a:lnTo>
                      <a:pt x="8" y="505"/>
                    </a:lnTo>
                    <a:lnTo>
                      <a:pt x="12" y="503"/>
                    </a:lnTo>
                    <a:lnTo>
                      <a:pt x="20" y="501"/>
                    </a:lnTo>
                    <a:lnTo>
                      <a:pt x="27" y="497"/>
                    </a:lnTo>
                    <a:lnTo>
                      <a:pt x="37" y="495"/>
                    </a:lnTo>
                    <a:lnTo>
                      <a:pt x="46" y="491"/>
                    </a:lnTo>
                    <a:lnTo>
                      <a:pt x="58" y="488"/>
                    </a:lnTo>
                    <a:lnTo>
                      <a:pt x="69" y="484"/>
                    </a:lnTo>
                    <a:lnTo>
                      <a:pt x="83" y="480"/>
                    </a:lnTo>
                    <a:lnTo>
                      <a:pt x="96" y="476"/>
                    </a:lnTo>
                    <a:lnTo>
                      <a:pt x="110" y="470"/>
                    </a:lnTo>
                    <a:lnTo>
                      <a:pt x="125" y="466"/>
                    </a:lnTo>
                    <a:lnTo>
                      <a:pt x="156" y="455"/>
                    </a:lnTo>
                    <a:lnTo>
                      <a:pt x="188" y="443"/>
                    </a:lnTo>
                    <a:lnTo>
                      <a:pt x="221" y="432"/>
                    </a:lnTo>
                    <a:lnTo>
                      <a:pt x="254" y="420"/>
                    </a:lnTo>
                    <a:lnTo>
                      <a:pt x="284" y="409"/>
                    </a:lnTo>
                    <a:lnTo>
                      <a:pt x="300" y="401"/>
                    </a:lnTo>
                    <a:lnTo>
                      <a:pt x="315" y="395"/>
                    </a:lnTo>
                    <a:lnTo>
                      <a:pt x="329" y="390"/>
                    </a:lnTo>
                    <a:lnTo>
                      <a:pt x="342" y="384"/>
                    </a:lnTo>
                    <a:lnTo>
                      <a:pt x="356" y="378"/>
                    </a:lnTo>
                    <a:lnTo>
                      <a:pt x="367" y="372"/>
                    </a:lnTo>
                    <a:lnTo>
                      <a:pt x="379" y="367"/>
                    </a:lnTo>
                    <a:lnTo>
                      <a:pt x="388" y="361"/>
                    </a:lnTo>
                    <a:lnTo>
                      <a:pt x="427" y="330"/>
                    </a:lnTo>
                    <a:lnTo>
                      <a:pt x="465" y="301"/>
                    </a:lnTo>
                    <a:lnTo>
                      <a:pt x="501" y="272"/>
                    </a:lnTo>
                    <a:lnTo>
                      <a:pt x="536" y="246"/>
                    </a:lnTo>
                    <a:lnTo>
                      <a:pt x="571" y="221"/>
                    </a:lnTo>
                    <a:lnTo>
                      <a:pt x="607" y="196"/>
                    </a:lnTo>
                    <a:lnTo>
                      <a:pt x="642" y="173"/>
                    </a:lnTo>
                    <a:lnTo>
                      <a:pt x="676" y="152"/>
                    </a:lnTo>
                    <a:lnTo>
                      <a:pt x="713" y="132"/>
                    </a:lnTo>
                    <a:lnTo>
                      <a:pt x="749" y="113"/>
                    </a:lnTo>
                    <a:lnTo>
                      <a:pt x="787" y="96"/>
                    </a:lnTo>
                    <a:lnTo>
                      <a:pt x="826" y="80"/>
                    </a:lnTo>
                    <a:lnTo>
                      <a:pt x="847" y="73"/>
                    </a:lnTo>
                    <a:lnTo>
                      <a:pt x="868" y="65"/>
                    </a:lnTo>
                    <a:lnTo>
                      <a:pt x="889" y="57"/>
                    </a:lnTo>
                    <a:lnTo>
                      <a:pt x="910" y="52"/>
                    </a:lnTo>
                    <a:lnTo>
                      <a:pt x="933" y="46"/>
                    </a:lnTo>
                    <a:lnTo>
                      <a:pt x="956" y="40"/>
                    </a:lnTo>
                    <a:lnTo>
                      <a:pt x="979" y="34"/>
                    </a:lnTo>
                    <a:lnTo>
                      <a:pt x="1004" y="29"/>
                    </a:lnTo>
                    <a:lnTo>
                      <a:pt x="1027" y="23"/>
                    </a:lnTo>
                    <a:lnTo>
                      <a:pt x="1052" y="19"/>
                    </a:lnTo>
                    <a:lnTo>
                      <a:pt x="1099" y="11"/>
                    </a:lnTo>
                    <a:lnTo>
                      <a:pt x="1145" y="6"/>
                    </a:lnTo>
                    <a:lnTo>
                      <a:pt x="1168" y="4"/>
                    </a:lnTo>
                    <a:lnTo>
                      <a:pt x="1191" y="2"/>
                    </a:lnTo>
                    <a:lnTo>
                      <a:pt x="1216" y="2"/>
                    </a:lnTo>
                    <a:lnTo>
                      <a:pt x="1241" y="0"/>
                    </a:lnTo>
                    <a:lnTo>
                      <a:pt x="1266" y="0"/>
                    </a:lnTo>
                    <a:lnTo>
                      <a:pt x="1294" y="0"/>
                    </a:lnTo>
                    <a:lnTo>
                      <a:pt x="1321" y="2"/>
                    </a:lnTo>
                    <a:lnTo>
                      <a:pt x="1352" y="2"/>
                    </a:lnTo>
                    <a:lnTo>
                      <a:pt x="1383" y="4"/>
                    </a:lnTo>
                    <a:lnTo>
                      <a:pt x="1400" y="6"/>
                    </a:lnTo>
                    <a:lnTo>
                      <a:pt x="1417" y="6"/>
                    </a:lnTo>
                    <a:lnTo>
                      <a:pt x="1425" y="7"/>
                    </a:lnTo>
                    <a:lnTo>
                      <a:pt x="1434" y="7"/>
                    </a:lnTo>
                    <a:lnTo>
                      <a:pt x="1454" y="9"/>
                    </a:lnTo>
                    <a:lnTo>
                      <a:pt x="1477" y="13"/>
                    </a:lnTo>
                    <a:lnTo>
                      <a:pt x="1500" y="15"/>
                    </a:lnTo>
                    <a:lnTo>
                      <a:pt x="1523" y="19"/>
                    </a:lnTo>
                    <a:lnTo>
                      <a:pt x="1548" y="25"/>
                    </a:lnTo>
                    <a:lnTo>
                      <a:pt x="1575" y="29"/>
                    </a:lnTo>
                    <a:lnTo>
                      <a:pt x="1603" y="34"/>
                    </a:lnTo>
                    <a:lnTo>
                      <a:pt x="1630" y="40"/>
                    </a:lnTo>
                    <a:lnTo>
                      <a:pt x="1659" y="46"/>
                    </a:lnTo>
                    <a:lnTo>
                      <a:pt x="1717" y="59"/>
                    </a:lnTo>
                    <a:lnTo>
                      <a:pt x="1776" y="71"/>
                    </a:lnTo>
                    <a:lnTo>
                      <a:pt x="1805" y="79"/>
                    </a:lnTo>
                    <a:lnTo>
                      <a:pt x="1834" y="84"/>
                    </a:lnTo>
                    <a:lnTo>
                      <a:pt x="1861" y="92"/>
                    </a:lnTo>
                    <a:lnTo>
                      <a:pt x="1889" y="98"/>
                    </a:lnTo>
                    <a:lnTo>
                      <a:pt x="1914" y="105"/>
                    </a:lnTo>
                    <a:lnTo>
                      <a:pt x="1941" y="111"/>
                    </a:lnTo>
                    <a:lnTo>
                      <a:pt x="1964" y="117"/>
                    </a:lnTo>
                    <a:lnTo>
                      <a:pt x="1987" y="123"/>
                    </a:lnTo>
                    <a:lnTo>
                      <a:pt x="2010" y="128"/>
                    </a:lnTo>
                    <a:lnTo>
                      <a:pt x="2030" y="134"/>
                    </a:lnTo>
                    <a:lnTo>
                      <a:pt x="2039" y="136"/>
                    </a:lnTo>
                    <a:lnTo>
                      <a:pt x="2049" y="138"/>
                    </a:lnTo>
                    <a:lnTo>
                      <a:pt x="2057" y="140"/>
                    </a:lnTo>
                    <a:lnTo>
                      <a:pt x="2064" y="142"/>
                    </a:lnTo>
                    <a:lnTo>
                      <a:pt x="2072" y="144"/>
                    </a:lnTo>
                    <a:lnTo>
                      <a:pt x="2078" y="146"/>
                    </a:lnTo>
                    <a:lnTo>
                      <a:pt x="2085" y="148"/>
                    </a:lnTo>
                    <a:lnTo>
                      <a:pt x="2091" y="150"/>
                    </a:lnTo>
                    <a:lnTo>
                      <a:pt x="2095" y="150"/>
                    </a:lnTo>
                    <a:lnTo>
                      <a:pt x="2101" y="152"/>
                    </a:lnTo>
                    <a:lnTo>
                      <a:pt x="2105" y="152"/>
                    </a:lnTo>
                    <a:lnTo>
                      <a:pt x="2106" y="153"/>
                    </a:lnTo>
                    <a:lnTo>
                      <a:pt x="2110" y="153"/>
                    </a:lnTo>
                    <a:lnTo>
                      <a:pt x="2110" y="153"/>
                    </a:lnTo>
                    <a:lnTo>
                      <a:pt x="2112" y="155"/>
                    </a:lnTo>
                    <a:lnTo>
                      <a:pt x="2112" y="155"/>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6" name="Freeform 51"/>
              <p:cNvSpPr/>
              <p:nvPr/>
            </p:nvSpPr>
            <p:spPr bwMode="auto">
              <a:xfrm>
                <a:off x="6271995" y="4169737"/>
                <a:ext cx="33338" cy="30162"/>
              </a:xfrm>
              <a:custGeom>
                <a:avLst/>
                <a:gdLst>
                  <a:gd name="T0" fmla="*/ 0 w 42"/>
                  <a:gd name="T1" fmla="*/ 11 h 36"/>
                  <a:gd name="T2" fmla="*/ 42 w 42"/>
                  <a:gd name="T3" fmla="*/ 0 h 36"/>
                  <a:gd name="T4" fmla="*/ 17 w 42"/>
                  <a:gd name="T5" fmla="*/ 36 h 36"/>
                  <a:gd name="T6" fmla="*/ 15 w 42"/>
                  <a:gd name="T7" fmla="*/ 33 h 36"/>
                  <a:gd name="T8" fmla="*/ 15 w 42"/>
                  <a:gd name="T9" fmla="*/ 29 h 36"/>
                  <a:gd name="T10" fmla="*/ 13 w 42"/>
                  <a:gd name="T11" fmla="*/ 25 h 36"/>
                  <a:gd name="T12" fmla="*/ 11 w 42"/>
                  <a:gd name="T13" fmla="*/ 21 h 36"/>
                  <a:gd name="T14" fmla="*/ 9 w 42"/>
                  <a:gd name="T15" fmla="*/ 17 h 36"/>
                  <a:gd name="T16" fmla="*/ 5 w 42"/>
                  <a:gd name="T17" fmla="*/ 15 h 36"/>
                  <a:gd name="T18" fmla="*/ 3 w 42"/>
                  <a:gd name="T19" fmla="*/ 13 h 36"/>
                  <a:gd name="T20" fmla="*/ 0 w 42"/>
                  <a:gd name="T21" fmla="*/ 11 h 36"/>
                  <a:gd name="T22" fmla="*/ 0 w 42"/>
                  <a:gd name="T23"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6" extrusionOk="0">
                    <a:moveTo>
                      <a:pt x="0" y="11"/>
                    </a:moveTo>
                    <a:lnTo>
                      <a:pt x="42" y="0"/>
                    </a:lnTo>
                    <a:lnTo>
                      <a:pt x="17" y="36"/>
                    </a:lnTo>
                    <a:lnTo>
                      <a:pt x="15" y="33"/>
                    </a:lnTo>
                    <a:lnTo>
                      <a:pt x="15" y="29"/>
                    </a:lnTo>
                    <a:lnTo>
                      <a:pt x="13" y="25"/>
                    </a:lnTo>
                    <a:lnTo>
                      <a:pt x="11" y="21"/>
                    </a:lnTo>
                    <a:lnTo>
                      <a:pt x="9" y="17"/>
                    </a:lnTo>
                    <a:lnTo>
                      <a:pt x="5" y="15"/>
                    </a:lnTo>
                    <a:lnTo>
                      <a:pt x="3" y="13"/>
                    </a:lnTo>
                    <a:lnTo>
                      <a:pt x="0" y="11"/>
                    </a:lnTo>
                    <a:lnTo>
                      <a:pt x="0" y="1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 name="Freeform 52"/>
              <p:cNvSpPr/>
              <p:nvPr/>
            </p:nvSpPr>
            <p:spPr bwMode="auto">
              <a:xfrm>
                <a:off x="6759358" y="3903037"/>
                <a:ext cx="34925" cy="23813"/>
              </a:xfrm>
              <a:custGeom>
                <a:avLst/>
                <a:gdLst>
                  <a:gd name="T0" fmla="*/ 0 w 44"/>
                  <a:gd name="T1" fmla="*/ 0 h 29"/>
                  <a:gd name="T2" fmla="*/ 44 w 44"/>
                  <a:gd name="T3" fmla="*/ 6 h 29"/>
                  <a:gd name="T4" fmla="*/ 6 w 44"/>
                  <a:gd name="T5" fmla="*/ 29 h 29"/>
                  <a:gd name="T6" fmla="*/ 8 w 44"/>
                  <a:gd name="T7" fmla="*/ 25 h 29"/>
                  <a:gd name="T8" fmla="*/ 8 w 44"/>
                  <a:gd name="T9" fmla="*/ 21 h 29"/>
                  <a:gd name="T10" fmla="*/ 8 w 44"/>
                  <a:gd name="T11" fmla="*/ 17 h 29"/>
                  <a:gd name="T12" fmla="*/ 8 w 44"/>
                  <a:gd name="T13" fmla="*/ 13 h 29"/>
                  <a:gd name="T14" fmla="*/ 8 w 44"/>
                  <a:gd name="T15" fmla="*/ 10 h 29"/>
                  <a:gd name="T16" fmla="*/ 6 w 44"/>
                  <a:gd name="T17" fmla="*/ 6 h 29"/>
                  <a:gd name="T18" fmla="*/ 2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6"/>
                    </a:lnTo>
                    <a:lnTo>
                      <a:pt x="6" y="29"/>
                    </a:lnTo>
                    <a:lnTo>
                      <a:pt x="8" y="25"/>
                    </a:lnTo>
                    <a:lnTo>
                      <a:pt x="8" y="21"/>
                    </a:lnTo>
                    <a:lnTo>
                      <a:pt x="8" y="17"/>
                    </a:lnTo>
                    <a:lnTo>
                      <a:pt x="8" y="13"/>
                    </a:lnTo>
                    <a:lnTo>
                      <a:pt x="8" y="10"/>
                    </a:lnTo>
                    <a:lnTo>
                      <a:pt x="6"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 name="Freeform 53"/>
              <p:cNvSpPr/>
              <p:nvPr/>
            </p:nvSpPr>
            <p:spPr bwMode="auto">
              <a:xfrm>
                <a:off x="7087970" y="3877637"/>
                <a:ext cx="33338" cy="25400"/>
              </a:xfrm>
              <a:custGeom>
                <a:avLst/>
                <a:gdLst>
                  <a:gd name="T0" fmla="*/ 2 w 42"/>
                  <a:gd name="T1" fmla="*/ 0 h 31"/>
                  <a:gd name="T2" fmla="*/ 42 w 42"/>
                  <a:gd name="T3" fmla="*/ 19 h 31"/>
                  <a:gd name="T4" fmla="*/ 0 w 42"/>
                  <a:gd name="T5" fmla="*/ 31 h 31"/>
                  <a:gd name="T6" fmla="*/ 2 w 42"/>
                  <a:gd name="T7" fmla="*/ 27 h 31"/>
                  <a:gd name="T8" fmla="*/ 3 w 42"/>
                  <a:gd name="T9" fmla="*/ 23 h 31"/>
                  <a:gd name="T10" fmla="*/ 5 w 42"/>
                  <a:gd name="T11" fmla="*/ 19 h 31"/>
                  <a:gd name="T12" fmla="*/ 5 w 42"/>
                  <a:gd name="T13" fmla="*/ 16 h 31"/>
                  <a:gd name="T14" fmla="*/ 5 w 42"/>
                  <a:gd name="T15" fmla="*/ 12 h 31"/>
                  <a:gd name="T16" fmla="*/ 5 w 42"/>
                  <a:gd name="T17" fmla="*/ 8 h 31"/>
                  <a:gd name="T18" fmla="*/ 3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3" y="23"/>
                    </a:lnTo>
                    <a:lnTo>
                      <a:pt x="5" y="19"/>
                    </a:lnTo>
                    <a:lnTo>
                      <a:pt x="5" y="16"/>
                    </a:lnTo>
                    <a:lnTo>
                      <a:pt x="5" y="12"/>
                    </a:lnTo>
                    <a:lnTo>
                      <a:pt x="5" y="8"/>
                    </a:lnTo>
                    <a:lnTo>
                      <a:pt x="3"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9" name="Freeform 54"/>
              <p:cNvSpPr/>
              <p:nvPr/>
            </p:nvSpPr>
            <p:spPr bwMode="auto">
              <a:xfrm>
                <a:off x="7638833" y="3991937"/>
                <a:ext cx="36513" cy="23813"/>
              </a:xfrm>
              <a:custGeom>
                <a:avLst/>
                <a:gdLst>
                  <a:gd name="T0" fmla="*/ 7 w 46"/>
                  <a:gd name="T1" fmla="*/ 0 h 29"/>
                  <a:gd name="T2" fmla="*/ 46 w 46"/>
                  <a:gd name="T3" fmla="*/ 25 h 29"/>
                  <a:gd name="T4" fmla="*/ 0 w 46"/>
                  <a:gd name="T5" fmla="*/ 29 h 29"/>
                  <a:gd name="T6" fmla="*/ 4 w 46"/>
                  <a:gd name="T7" fmla="*/ 27 h 29"/>
                  <a:gd name="T8" fmla="*/ 5 w 46"/>
                  <a:gd name="T9" fmla="*/ 23 h 29"/>
                  <a:gd name="T10" fmla="*/ 7 w 46"/>
                  <a:gd name="T11" fmla="*/ 20 h 29"/>
                  <a:gd name="T12" fmla="*/ 9 w 46"/>
                  <a:gd name="T13" fmla="*/ 16 h 29"/>
                  <a:gd name="T14" fmla="*/ 9 w 46"/>
                  <a:gd name="T15" fmla="*/ 12 h 29"/>
                  <a:gd name="T16" fmla="*/ 9 w 46"/>
                  <a:gd name="T17" fmla="*/ 8 h 29"/>
                  <a:gd name="T18" fmla="*/ 9 w 46"/>
                  <a:gd name="T19" fmla="*/ 4 h 29"/>
                  <a:gd name="T20" fmla="*/ 7 w 46"/>
                  <a:gd name="T21" fmla="*/ 0 h 29"/>
                  <a:gd name="T22" fmla="*/ 7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7" y="0"/>
                    </a:moveTo>
                    <a:lnTo>
                      <a:pt x="46" y="25"/>
                    </a:lnTo>
                    <a:lnTo>
                      <a:pt x="0" y="29"/>
                    </a:lnTo>
                    <a:lnTo>
                      <a:pt x="4" y="27"/>
                    </a:lnTo>
                    <a:lnTo>
                      <a:pt x="5" y="23"/>
                    </a:lnTo>
                    <a:lnTo>
                      <a:pt x="7" y="20"/>
                    </a:lnTo>
                    <a:lnTo>
                      <a:pt x="9" y="16"/>
                    </a:lnTo>
                    <a:lnTo>
                      <a:pt x="9" y="12"/>
                    </a:lnTo>
                    <a:lnTo>
                      <a:pt x="9" y="8"/>
                    </a:lnTo>
                    <a:lnTo>
                      <a:pt x="9" y="4"/>
                    </a:lnTo>
                    <a:lnTo>
                      <a:pt x="7" y="0"/>
                    </a:lnTo>
                    <a:lnTo>
                      <a:pt x="7"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0" name="Freeform 55"/>
              <p:cNvSpPr/>
              <p:nvPr/>
            </p:nvSpPr>
            <p:spPr bwMode="auto">
              <a:xfrm>
                <a:off x="5989420" y="3847474"/>
                <a:ext cx="1670050" cy="276225"/>
              </a:xfrm>
              <a:custGeom>
                <a:avLst/>
                <a:gdLst>
                  <a:gd name="T0" fmla="*/ 0 w 2105"/>
                  <a:gd name="T1" fmla="*/ 347 h 347"/>
                  <a:gd name="T2" fmla="*/ 2 w 2105"/>
                  <a:gd name="T3" fmla="*/ 346 h 347"/>
                  <a:gd name="T4" fmla="*/ 8 w 2105"/>
                  <a:gd name="T5" fmla="*/ 344 h 347"/>
                  <a:gd name="T6" fmla="*/ 16 w 2105"/>
                  <a:gd name="T7" fmla="*/ 342 h 347"/>
                  <a:gd name="T8" fmla="*/ 23 w 2105"/>
                  <a:gd name="T9" fmla="*/ 338 h 347"/>
                  <a:gd name="T10" fmla="*/ 35 w 2105"/>
                  <a:gd name="T11" fmla="*/ 334 h 347"/>
                  <a:gd name="T12" fmla="*/ 56 w 2105"/>
                  <a:gd name="T13" fmla="*/ 326 h 347"/>
                  <a:gd name="T14" fmla="*/ 89 w 2105"/>
                  <a:gd name="T15" fmla="*/ 315 h 347"/>
                  <a:gd name="T16" fmla="*/ 127 w 2105"/>
                  <a:gd name="T17" fmla="*/ 301 h 347"/>
                  <a:gd name="T18" fmla="*/ 169 w 2105"/>
                  <a:gd name="T19" fmla="*/ 284 h 347"/>
                  <a:gd name="T20" fmla="*/ 215 w 2105"/>
                  <a:gd name="T21" fmla="*/ 269 h 347"/>
                  <a:gd name="T22" fmla="*/ 290 w 2105"/>
                  <a:gd name="T23" fmla="*/ 242 h 347"/>
                  <a:gd name="T24" fmla="*/ 390 w 2105"/>
                  <a:gd name="T25" fmla="*/ 205 h 347"/>
                  <a:gd name="T26" fmla="*/ 440 w 2105"/>
                  <a:gd name="T27" fmla="*/ 188 h 347"/>
                  <a:gd name="T28" fmla="*/ 486 w 2105"/>
                  <a:gd name="T29" fmla="*/ 173 h 347"/>
                  <a:gd name="T30" fmla="*/ 530 w 2105"/>
                  <a:gd name="T31" fmla="*/ 157 h 347"/>
                  <a:gd name="T32" fmla="*/ 569 w 2105"/>
                  <a:gd name="T33" fmla="*/ 144 h 347"/>
                  <a:gd name="T34" fmla="*/ 601 w 2105"/>
                  <a:gd name="T35" fmla="*/ 132 h 347"/>
                  <a:gd name="T36" fmla="*/ 661 w 2105"/>
                  <a:gd name="T37" fmla="*/ 113 h 347"/>
                  <a:gd name="T38" fmla="*/ 715 w 2105"/>
                  <a:gd name="T39" fmla="*/ 96 h 347"/>
                  <a:gd name="T40" fmla="*/ 765 w 2105"/>
                  <a:gd name="T41" fmla="*/ 79 h 347"/>
                  <a:gd name="T42" fmla="*/ 811 w 2105"/>
                  <a:gd name="T43" fmla="*/ 63 h 347"/>
                  <a:gd name="T44" fmla="*/ 901 w 2105"/>
                  <a:gd name="T45" fmla="*/ 36 h 347"/>
                  <a:gd name="T46" fmla="*/ 970 w 2105"/>
                  <a:gd name="T47" fmla="*/ 21 h 347"/>
                  <a:gd name="T48" fmla="*/ 1016 w 2105"/>
                  <a:gd name="T49" fmla="*/ 13 h 347"/>
                  <a:gd name="T50" fmla="*/ 1064 w 2105"/>
                  <a:gd name="T51" fmla="*/ 8 h 347"/>
                  <a:gd name="T52" fmla="*/ 1133 w 2105"/>
                  <a:gd name="T53" fmla="*/ 2 h 347"/>
                  <a:gd name="T54" fmla="*/ 1225 w 2105"/>
                  <a:gd name="T55" fmla="*/ 0 h 347"/>
                  <a:gd name="T56" fmla="*/ 1316 w 2105"/>
                  <a:gd name="T57" fmla="*/ 0 h 347"/>
                  <a:gd name="T58" fmla="*/ 1406 w 2105"/>
                  <a:gd name="T59" fmla="*/ 4 h 347"/>
                  <a:gd name="T60" fmla="*/ 1492 w 2105"/>
                  <a:gd name="T61" fmla="*/ 8 h 347"/>
                  <a:gd name="T62" fmla="*/ 1579 w 2105"/>
                  <a:gd name="T63" fmla="*/ 15 h 347"/>
                  <a:gd name="T64" fmla="*/ 1667 w 2105"/>
                  <a:gd name="T65" fmla="*/ 25 h 347"/>
                  <a:gd name="T66" fmla="*/ 1724 w 2105"/>
                  <a:gd name="T67" fmla="*/ 33 h 347"/>
                  <a:gd name="T68" fmla="*/ 1751 w 2105"/>
                  <a:gd name="T69" fmla="*/ 36 h 347"/>
                  <a:gd name="T70" fmla="*/ 1780 w 2105"/>
                  <a:gd name="T71" fmla="*/ 42 h 347"/>
                  <a:gd name="T72" fmla="*/ 1826 w 2105"/>
                  <a:gd name="T73" fmla="*/ 52 h 347"/>
                  <a:gd name="T74" fmla="*/ 1891 w 2105"/>
                  <a:gd name="T75" fmla="*/ 67 h 347"/>
                  <a:gd name="T76" fmla="*/ 1957 w 2105"/>
                  <a:gd name="T77" fmla="*/ 82 h 347"/>
                  <a:gd name="T78" fmla="*/ 1986 w 2105"/>
                  <a:gd name="T79" fmla="*/ 90 h 347"/>
                  <a:gd name="T80" fmla="*/ 2014 w 2105"/>
                  <a:gd name="T81" fmla="*/ 98 h 347"/>
                  <a:gd name="T82" fmla="*/ 2039 w 2105"/>
                  <a:gd name="T83" fmla="*/ 104 h 347"/>
                  <a:gd name="T84" fmla="*/ 2062 w 2105"/>
                  <a:gd name="T85" fmla="*/ 111 h 347"/>
                  <a:gd name="T86" fmla="*/ 2080 w 2105"/>
                  <a:gd name="T87" fmla="*/ 115 h 347"/>
                  <a:gd name="T88" fmla="*/ 2093 w 2105"/>
                  <a:gd name="T89" fmla="*/ 119 h 347"/>
                  <a:gd name="T90" fmla="*/ 2103 w 2105"/>
                  <a:gd name="T91" fmla="*/ 121 h 347"/>
                  <a:gd name="T92" fmla="*/ 2105 w 2105"/>
                  <a:gd name="T93" fmla="*/ 1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05" h="347" extrusionOk="0">
                    <a:moveTo>
                      <a:pt x="0" y="347"/>
                    </a:moveTo>
                    <a:lnTo>
                      <a:pt x="0" y="347"/>
                    </a:lnTo>
                    <a:lnTo>
                      <a:pt x="0" y="346"/>
                    </a:lnTo>
                    <a:lnTo>
                      <a:pt x="2" y="346"/>
                    </a:lnTo>
                    <a:lnTo>
                      <a:pt x="4" y="346"/>
                    </a:lnTo>
                    <a:lnTo>
                      <a:pt x="8" y="344"/>
                    </a:lnTo>
                    <a:lnTo>
                      <a:pt x="12" y="344"/>
                    </a:lnTo>
                    <a:lnTo>
                      <a:pt x="16" y="342"/>
                    </a:lnTo>
                    <a:lnTo>
                      <a:pt x="20" y="340"/>
                    </a:lnTo>
                    <a:lnTo>
                      <a:pt x="23" y="338"/>
                    </a:lnTo>
                    <a:lnTo>
                      <a:pt x="29" y="336"/>
                    </a:lnTo>
                    <a:lnTo>
                      <a:pt x="35" y="334"/>
                    </a:lnTo>
                    <a:lnTo>
                      <a:pt x="43" y="332"/>
                    </a:lnTo>
                    <a:lnTo>
                      <a:pt x="56" y="326"/>
                    </a:lnTo>
                    <a:lnTo>
                      <a:pt x="71" y="321"/>
                    </a:lnTo>
                    <a:lnTo>
                      <a:pt x="89" y="315"/>
                    </a:lnTo>
                    <a:lnTo>
                      <a:pt x="108" y="307"/>
                    </a:lnTo>
                    <a:lnTo>
                      <a:pt x="127" y="301"/>
                    </a:lnTo>
                    <a:lnTo>
                      <a:pt x="148" y="294"/>
                    </a:lnTo>
                    <a:lnTo>
                      <a:pt x="169" y="284"/>
                    </a:lnTo>
                    <a:lnTo>
                      <a:pt x="192" y="276"/>
                    </a:lnTo>
                    <a:lnTo>
                      <a:pt x="215" y="269"/>
                    </a:lnTo>
                    <a:lnTo>
                      <a:pt x="240" y="259"/>
                    </a:lnTo>
                    <a:lnTo>
                      <a:pt x="290" y="242"/>
                    </a:lnTo>
                    <a:lnTo>
                      <a:pt x="340" y="223"/>
                    </a:lnTo>
                    <a:lnTo>
                      <a:pt x="390" y="205"/>
                    </a:lnTo>
                    <a:lnTo>
                      <a:pt x="415" y="198"/>
                    </a:lnTo>
                    <a:lnTo>
                      <a:pt x="440" y="188"/>
                    </a:lnTo>
                    <a:lnTo>
                      <a:pt x="463" y="180"/>
                    </a:lnTo>
                    <a:lnTo>
                      <a:pt x="486" y="173"/>
                    </a:lnTo>
                    <a:lnTo>
                      <a:pt x="509" y="165"/>
                    </a:lnTo>
                    <a:lnTo>
                      <a:pt x="530" y="157"/>
                    </a:lnTo>
                    <a:lnTo>
                      <a:pt x="550" y="150"/>
                    </a:lnTo>
                    <a:lnTo>
                      <a:pt x="569" y="144"/>
                    </a:lnTo>
                    <a:lnTo>
                      <a:pt x="586" y="138"/>
                    </a:lnTo>
                    <a:lnTo>
                      <a:pt x="601" y="132"/>
                    </a:lnTo>
                    <a:lnTo>
                      <a:pt x="632" y="123"/>
                    </a:lnTo>
                    <a:lnTo>
                      <a:pt x="661" y="113"/>
                    </a:lnTo>
                    <a:lnTo>
                      <a:pt x="688" y="106"/>
                    </a:lnTo>
                    <a:lnTo>
                      <a:pt x="715" y="96"/>
                    </a:lnTo>
                    <a:lnTo>
                      <a:pt x="740" y="88"/>
                    </a:lnTo>
                    <a:lnTo>
                      <a:pt x="765" y="79"/>
                    </a:lnTo>
                    <a:lnTo>
                      <a:pt x="788" y="71"/>
                    </a:lnTo>
                    <a:lnTo>
                      <a:pt x="811" y="63"/>
                    </a:lnTo>
                    <a:lnTo>
                      <a:pt x="857" y="50"/>
                    </a:lnTo>
                    <a:lnTo>
                      <a:pt x="901" y="36"/>
                    </a:lnTo>
                    <a:lnTo>
                      <a:pt x="947" y="27"/>
                    </a:lnTo>
                    <a:lnTo>
                      <a:pt x="970" y="21"/>
                    </a:lnTo>
                    <a:lnTo>
                      <a:pt x="993" y="17"/>
                    </a:lnTo>
                    <a:lnTo>
                      <a:pt x="1016" y="13"/>
                    </a:lnTo>
                    <a:lnTo>
                      <a:pt x="1041" y="11"/>
                    </a:lnTo>
                    <a:lnTo>
                      <a:pt x="1064" y="8"/>
                    </a:lnTo>
                    <a:lnTo>
                      <a:pt x="1087" y="6"/>
                    </a:lnTo>
                    <a:lnTo>
                      <a:pt x="1133" y="2"/>
                    </a:lnTo>
                    <a:lnTo>
                      <a:pt x="1179" y="0"/>
                    </a:lnTo>
                    <a:lnTo>
                      <a:pt x="1225" y="0"/>
                    </a:lnTo>
                    <a:lnTo>
                      <a:pt x="1271" y="0"/>
                    </a:lnTo>
                    <a:lnTo>
                      <a:pt x="1316" y="0"/>
                    </a:lnTo>
                    <a:lnTo>
                      <a:pt x="1362" y="2"/>
                    </a:lnTo>
                    <a:lnTo>
                      <a:pt x="1406" y="4"/>
                    </a:lnTo>
                    <a:lnTo>
                      <a:pt x="1450" y="6"/>
                    </a:lnTo>
                    <a:lnTo>
                      <a:pt x="1492" y="8"/>
                    </a:lnTo>
                    <a:lnTo>
                      <a:pt x="1536" y="11"/>
                    </a:lnTo>
                    <a:lnTo>
                      <a:pt x="1579" y="15"/>
                    </a:lnTo>
                    <a:lnTo>
                      <a:pt x="1623" y="19"/>
                    </a:lnTo>
                    <a:lnTo>
                      <a:pt x="1667" y="25"/>
                    </a:lnTo>
                    <a:lnTo>
                      <a:pt x="1713" y="31"/>
                    </a:lnTo>
                    <a:lnTo>
                      <a:pt x="1724" y="33"/>
                    </a:lnTo>
                    <a:lnTo>
                      <a:pt x="1738" y="34"/>
                    </a:lnTo>
                    <a:lnTo>
                      <a:pt x="1751" y="36"/>
                    </a:lnTo>
                    <a:lnTo>
                      <a:pt x="1765" y="38"/>
                    </a:lnTo>
                    <a:lnTo>
                      <a:pt x="1780" y="42"/>
                    </a:lnTo>
                    <a:lnTo>
                      <a:pt x="1795" y="46"/>
                    </a:lnTo>
                    <a:lnTo>
                      <a:pt x="1826" y="52"/>
                    </a:lnTo>
                    <a:lnTo>
                      <a:pt x="1859" y="59"/>
                    </a:lnTo>
                    <a:lnTo>
                      <a:pt x="1891" y="67"/>
                    </a:lnTo>
                    <a:lnTo>
                      <a:pt x="1924" y="75"/>
                    </a:lnTo>
                    <a:lnTo>
                      <a:pt x="1957" y="82"/>
                    </a:lnTo>
                    <a:lnTo>
                      <a:pt x="1972" y="86"/>
                    </a:lnTo>
                    <a:lnTo>
                      <a:pt x="1986" y="90"/>
                    </a:lnTo>
                    <a:lnTo>
                      <a:pt x="2001" y="94"/>
                    </a:lnTo>
                    <a:lnTo>
                      <a:pt x="2014" y="98"/>
                    </a:lnTo>
                    <a:lnTo>
                      <a:pt x="2028" y="102"/>
                    </a:lnTo>
                    <a:lnTo>
                      <a:pt x="2039" y="104"/>
                    </a:lnTo>
                    <a:lnTo>
                      <a:pt x="2051" y="107"/>
                    </a:lnTo>
                    <a:lnTo>
                      <a:pt x="2062" y="111"/>
                    </a:lnTo>
                    <a:lnTo>
                      <a:pt x="2072" y="113"/>
                    </a:lnTo>
                    <a:lnTo>
                      <a:pt x="2080" y="115"/>
                    </a:lnTo>
                    <a:lnTo>
                      <a:pt x="2087" y="117"/>
                    </a:lnTo>
                    <a:lnTo>
                      <a:pt x="2093" y="119"/>
                    </a:lnTo>
                    <a:lnTo>
                      <a:pt x="2099" y="121"/>
                    </a:lnTo>
                    <a:lnTo>
                      <a:pt x="2103" y="121"/>
                    </a:lnTo>
                    <a:lnTo>
                      <a:pt x="2105" y="123"/>
                    </a:lnTo>
                    <a:lnTo>
                      <a:pt x="2105" y="12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1" name="Freeform 56"/>
              <p:cNvSpPr/>
              <p:nvPr/>
            </p:nvSpPr>
            <p:spPr bwMode="auto">
              <a:xfrm>
                <a:off x="6437095" y="3949074"/>
                <a:ext cx="36513" cy="23813"/>
              </a:xfrm>
              <a:custGeom>
                <a:avLst/>
                <a:gdLst>
                  <a:gd name="T0" fmla="*/ 0 w 46"/>
                  <a:gd name="T1" fmla="*/ 0 h 28"/>
                  <a:gd name="T2" fmla="*/ 46 w 46"/>
                  <a:gd name="T3" fmla="*/ 1 h 28"/>
                  <a:gd name="T4" fmla="*/ 9 w 46"/>
                  <a:gd name="T5" fmla="*/ 28 h 28"/>
                  <a:gd name="T6" fmla="*/ 11 w 46"/>
                  <a:gd name="T7" fmla="*/ 25 h 28"/>
                  <a:gd name="T8" fmla="*/ 11 w 46"/>
                  <a:gd name="T9" fmla="*/ 21 h 28"/>
                  <a:gd name="T10" fmla="*/ 11 w 46"/>
                  <a:gd name="T11" fmla="*/ 17 h 28"/>
                  <a:gd name="T12" fmla="*/ 9 w 46"/>
                  <a:gd name="T13" fmla="*/ 13 h 28"/>
                  <a:gd name="T14" fmla="*/ 9 w 46"/>
                  <a:gd name="T15" fmla="*/ 9 h 28"/>
                  <a:gd name="T16" fmla="*/ 8 w 46"/>
                  <a:gd name="T17" fmla="*/ 5 h 28"/>
                  <a:gd name="T18" fmla="*/ 4 w 46"/>
                  <a:gd name="T19" fmla="*/ 1 h 28"/>
                  <a:gd name="T20" fmla="*/ 0 w 46"/>
                  <a:gd name="T21" fmla="*/ 0 h 28"/>
                  <a:gd name="T22" fmla="*/ 0 w 4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8" extrusionOk="0">
                    <a:moveTo>
                      <a:pt x="0" y="0"/>
                    </a:moveTo>
                    <a:lnTo>
                      <a:pt x="46" y="1"/>
                    </a:lnTo>
                    <a:lnTo>
                      <a:pt x="9" y="28"/>
                    </a:lnTo>
                    <a:lnTo>
                      <a:pt x="11" y="25"/>
                    </a:lnTo>
                    <a:lnTo>
                      <a:pt x="11" y="21"/>
                    </a:lnTo>
                    <a:lnTo>
                      <a:pt x="11" y="17"/>
                    </a:lnTo>
                    <a:lnTo>
                      <a:pt x="9" y="13"/>
                    </a:lnTo>
                    <a:lnTo>
                      <a:pt x="9" y="9"/>
                    </a:lnTo>
                    <a:lnTo>
                      <a:pt x="8" y="5"/>
                    </a:lnTo>
                    <a:lnTo>
                      <a:pt x="4" y="1"/>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2" name="Freeform 57"/>
              <p:cNvSpPr/>
              <p:nvPr/>
            </p:nvSpPr>
            <p:spPr bwMode="auto">
              <a:xfrm>
                <a:off x="6748245" y="3853824"/>
                <a:ext cx="34925" cy="23813"/>
              </a:xfrm>
              <a:custGeom>
                <a:avLst/>
                <a:gdLst>
                  <a:gd name="T0" fmla="*/ 0 w 44"/>
                  <a:gd name="T1" fmla="*/ 0 h 30"/>
                  <a:gd name="T2" fmla="*/ 44 w 44"/>
                  <a:gd name="T3" fmla="*/ 7 h 30"/>
                  <a:gd name="T4" fmla="*/ 5 w 44"/>
                  <a:gd name="T5" fmla="*/ 30 h 30"/>
                  <a:gd name="T6" fmla="*/ 7 w 44"/>
                  <a:gd name="T7" fmla="*/ 26 h 30"/>
                  <a:gd name="T8" fmla="*/ 7 w 44"/>
                  <a:gd name="T9" fmla="*/ 23 h 30"/>
                  <a:gd name="T10" fmla="*/ 9 w 44"/>
                  <a:gd name="T11" fmla="*/ 19 h 30"/>
                  <a:gd name="T12" fmla="*/ 7 w 44"/>
                  <a:gd name="T13" fmla="*/ 15 h 30"/>
                  <a:gd name="T14" fmla="*/ 7 w 44"/>
                  <a:gd name="T15" fmla="*/ 11 h 30"/>
                  <a:gd name="T16" fmla="*/ 5 w 44"/>
                  <a:gd name="T17" fmla="*/ 7 h 30"/>
                  <a:gd name="T18" fmla="*/ 3 w 44"/>
                  <a:gd name="T19" fmla="*/ 3 h 30"/>
                  <a:gd name="T20" fmla="*/ 0 w 44"/>
                  <a:gd name="T21" fmla="*/ 0 h 30"/>
                  <a:gd name="T22" fmla="*/ 0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0" y="0"/>
                    </a:moveTo>
                    <a:lnTo>
                      <a:pt x="44" y="7"/>
                    </a:lnTo>
                    <a:lnTo>
                      <a:pt x="5" y="30"/>
                    </a:lnTo>
                    <a:lnTo>
                      <a:pt x="7" y="26"/>
                    </a:lnTo>
                    <a:lnTo>
                      <a:pt x="7" y="23"/>
                    </a:lnTo>
                    <a:lnTo>
                      <a:pt x="9" y="19"/>
                    </a:lnTo>
                    <a:lnTo>
                      <a:pt x="7" y="15"/>
                    </a:lnTo>
                    <a:lnTo>
                      <a:pt x="7" y="11"/>
                    </a:lnTo>
                    <a:lnTo>
                      <a:pt x="5" y="7"/>
                    </a:lnTo>
                    <a:lnTo>
                      <a:pt x="3"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3" name="Freeform 58"/>
              <p:cNvSpPr/>
              <p:nvPr/>
            </p:nvSpPr>
            <p:spPr bwMode="auto">
              <a:xfrm>
                <a:off x="7043520" y="3836362"/>
                <a:ext cx="33338" cy="25400"/>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20 h 31"/>
                  <a:gd name="T12" fmla="*/ 6 w 42"/>
                  <a:gd name="T13" fmla="*/ 16 h 31"/>
                  <a:gd name="T14" fmla="*/ 6 w 42"/>
                  <a:gd name="T15" fmla="*/ 12 h 31"/>
                  <a:gd name="T16" fmla="*/ 4 w 42"/>
                  <a:gd name="T17" fmla="*/ 6 h 31"/>
                  <a:gd name="T18" fmla="*/ 2 w 42"/>
                  <a:gd name="T19" fmla="*/ 2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20"/>
                    </a:lnTo>
                    <a:lnTo>
                      <a:pt x="6" y="16"/>
                    </a:lnTo>
                    <a:lnTo>
                      <a:pt x="6" y="12"/>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4" name="Freeform 59"/>
              <p:cNvSpPr/>
              <p:nvPr/>
            </p:nvSpPr>
            <p:spPr bwMode="auto">
              <a:xfrm>
                <a:off x="7321333" y="3856999"/>
                <a:ext cx="33338" cy="23813"/>
              </a:xfrm>
              <a:custGeom>
                <a:avLst/>
                <a:gdLst>
                  <a:gd name="T0" fmla="*/ 4 w 43"/>
                  <a:gd name="T1" fmla="*/ 0 h 31"/>
                  <a:gd name="T2" fmla="*/ 43 w 43"/>
                  <a:gd name="T3" fmla="*/ 20 h 31"/>
                  <a:gd name="T4" fmla="*/ 0 w 43"/>
                  <a:gd name="T5" fmla="*/ 31 h 31"/>
                  <a:gd name="T6" fmla="*/ 2 w 43"/>
                  <a:gd name="T7" fmla="*/ 27 h 31"/>
                  <a:gd name="T8" fmla="*/ 4 w 43"/>
                  <a:gd name="T9" fmla="*/ 23 h 31"/>
                  <a:gd name="T10" fmla="*/ 6 w 43"/>
                  <a:gd name="T11" fmla="*/ 20 h 31"/>
                  <a:gd name="T12" fmla="*/ 6 w 43"/>
                  <a:gd name="T13" fmla="*/ 16 h 31"/>
                  <a:gd name="T14" fmla="*/ 8 w 43"/>
                  <a:gd name="T15" fmla="*/ 12 h 31"/>
                  <a:gd name="T16" fmla="*/ 6 w 43"/>
                  <a:gd name="T17" fmla="*/ 8 h 31"/>
                  <a:gd name="T18" fmla="*/ 6 w 43"/>
                  <a:gd name="T19" fmla="*/ 4 h 31"/>
                  <a:gd name="T20" fmla="*/ 4 w 43"/>
                  <a:gd name="T21" fmla="*/ 0 h 31"/>
                  <a:gd name="T22" fmla="*/ 4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4" y="0"/>
                    </a:moveTo>
                    <a:lnTo>
                      <a:pt x="43" y="20"/>
                    </a:lnTo>
                    <a:lnTo>
                      <a:pt x="0" y="31"/>
                    </a:lnTo>
                    <a:lnTo>
                      <a:pt x="2" y="27"/>
                    </a:lnTo>
                    <a:lnTo>
                      <a:pt x="4" y="23"/>
                    </a:lnTo>
                    <a:lnTo>
                      <a:pt x="6" y="20"/>
                    </a:lnTo>
                    <a:lnTo>
                      <a:pt x="6" y="16"/>
                    </a:lnTo>
                    <a:lnTo>
                      <a:pt x="8" y="12"/>
                    </a:lnTo>
                    <a:lnTo>
                      <a:pt x="6" y="8"/>
                    </a:lnTo>
                    <a:lnTo>
                      <a:pt x="6" y="4"/>
                    </a:lnTo>
                    <a:lnTo>
                      <a:pt x="4" y="0"/>
                    </a:lnTo>
                    <a:lnTo>
                      <a:pt x="4"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5" name="Freeform 60"/>
              <p:cNvSpPr/>
              <p:nvPr/>
            </p:nvSpPr>
            <p:spPr bwMode="auto">
              <a:xfrm>
                <a:off x="7630895" y="3925262"/>
                <a:ext cx="36513" cy="23813"/>
              </a:xfrm>
              <a:custGeom>
                <a:avLst/>
                <a:gdLst>
                  <a:gd name="T0" fmla="*/ 10 w 46"/>
                  <a:gd name="T1" fmla="*/ 0 h 31"/>
                  <a:gd name="T2" fmla="*/ 46 w 46"/>
                  <a:gd name="T3" fmla="*/ 27 h 31"/>
                  <a:gd name="T4" fmla="*/ 0 w 46"/>
                  <a:gd name="T5" fmla="*/ 31 h 31"/>
                  <a:gd name="T6" fmla="*/ 4 w 46"/>
                  <a:gd name="T7" fmla="*/ 27 h 31"/>
                  <a:gd name="T8" fmla="*/ 6 w 46"/>
                  <a:gd name="T9" fmla="*/ 25 h 31"/>
                  <a:gd name="T10" fmla="*/ 8 w 46"/>
                  <a:gd name="T11" fmla="*/ 21 h 31"/>
                  <a:gd name="T12" fmla="*/ 10 w 46"/>
                  <a:gd name="T13" fmla="*/ 17 h 31"/>
                  <a:gd name="T14" fmla="*/ 12 w 46"/>
                  <a:gd name="T15" fmla="*/ 13 h 31"/>
                  <a:gd name="T16" fmla="*/ 12 w 46"/>
                  <a:gd name="T17" fmla="*/ 9 h 31"/>
                  <a:gd name="T18" fmla="*/ 10 w 46"/>
                  <a:gd name="T19" fmla="*/ 4 h 31"/>
                  <a:gd name="T20" fmla="*/ 10 w 46"/>
                  <a:gd name="T21" fmla="*/ 0 h 31"/>
                  <a:gd name="T22" fmla="*/ 10 w 4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31" extrusionOk="0">
                    <a:moveTo>
                      <a:pt x="10" y="0"/>
                    </a:moveTo>
                    <a:lnTo>
                      <a:pt x="46" y="27"/>
                    </a:lnTo>
                    <a:lnTo>
                      <a:pt x="0" y="31"/>
                    </a:lnTo>
                    <a:lnTo>
                      <a:pt x="4" y="27"/>
                    </a:lnTo>
                    <a:lnTo>
                      <a:pt x="6" y="25"/>
                    </a:lnTo>
                    <a:lnTo>
                      <a:pt x="8" y="21"/>
                    </a:lnTo>
                    <a:lnTo>
                      <a:pt x="10" y="17"/>
                    </a:lnTo>
                    <a:lnTo>
                      <a:pt x="12" y="13"/>
                    </a:lnTo>
                    <a:lnTo>
                      <a:pt x="12" y="9"/>
                    </a:lnTo>
                    <a:lnTo>
                      <a:pt x="10" y="4"/>
                    </a:lnTo>
                    <a:lnTo>
                      <a:pt x="10" y="0"/>
                    </a:lnTo>
                    <a:lnTo>
                      <a:pt x="1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6" name="Freeform 61"/>
              <p:cNvSpPr/>
              <p:nvPr/>
            </p:nvSpPr>
            <p:spPr bwMode="auto">
              <a:xfrm>
                <a:off x="5991008" y="3815724"/>
                <a:ext cx="1663700" cy="144463"/>
              </a:xfrm>
              <a:custGeom>
                <a:avLst/>
                <a:gdLst>
                  <a:gd name="T0" fmla="*/ 0 w 2097"/>
                  <a:gd name="T1" fmla="*/ 180 h 182"/>
                  <a:gd name="T2" fmla="*/ 4 w 2097"/>
                  <a:gd name="T3" fmla="*/ 180 h 182"/>
                  <a:gd name="T4" fmla="*/ 10 w 2097"/>
                  <a:gd name="T5" fmla="*/ 180 h 182"/>
                  <a:gd name="T6" fmla="*/ 20 w 2097"/>
                  <a:gd name="T7" fmla="*/ 178 h 182"/>
                  <a:gd name="T8" fmla="*/ 31 w 2097"/>
                  <a:gd name="T9" fmla="*/ 174 h 182"/>
                  <a:gd name="T10" fmla="*/ 46 w 2097"/>
                  <a:gd name="T11" fmla="*/ 172 h 182"/>
                  <a:gd name="T12" fmla="*/ 64 w 2097"/>
                  <a:gd name="T13" fmla="*/ 169 h 182"/>
                  <a:gd name="T14" fmla="*/ 83 w 2097"/>
                  <a:gd name="T15" fmla="*/ 165 h 182"/>
                  <a:gd name="T16" fmla="*/ 104 w 2097"/>
                  <a:gd name="T17" fmla="*/ 161 h 182"/>
                  <a:gd name="T18" fmla="*/ 139 w 2097"/>
                  <a:gd name="T19" fmla="*/ 155 h 182"/>
                  <a:gd name="T20" fmla="*/ 190 w 2097"/>
                  <a:gd name="T21" fmla="*/ 146 h 182"/>
                  <a:gd name="T22" fmla="*/ 248 w 2097"/>
                  <a:gd name="T23" fmla="*/ 134 h 182"/>
                  <a:gd name="T24" fmla="*/ 309 w 2097"/>
                  <a:gd name="T25" fmla="*/ 122 h 182"/>
                  <a:gd name="T26" fmla="*/ 373 w 2097"/>
                  <a:gd name="T27" fmla="*/ 111 h 182"/>
                  <a:gd name="T28" fmla="*/ 469 w 2097"/>
                  <a:gd name="T29" fmla="*/ 94 h 182"/>
                  <a:gd name="T30" fmla="*/ 530 w 2097"/>
                  <a:gd name="T31" fmla="*/ 82 h 182"/>
                  <a:gd name="T32" fmla="*/ 590 w 2097"/>
                  <a:gd name="T33" fmla="*/ 73 h 182"/>
                  <a:gd name="T34" fmla="*/ 645 w 2097"/>
                  <a:gd name="T35" fmla="*/ 63 h 182"/>
                  <a:gd name="T36" fmla="*/ 695 w 2097"/>
                  <a:gd name="T37" fmla="*/ 53 h 182"/>
                  <a:gd name="T38" fmla="*/ 728 w 2097"/>
                  <a:gd name="T39" fmla="*/ 49 h 182"/>
                  <a:gd name="T40" fmla="*/ 749 w 2097"/>
                  <a:gd name="T41" fmla="*/ 46 h 182"/>
                  <a:gd name="T42" fmla="*/ 774 w 2097"/>
                  <a:gd name="T43" fmla="*/ 42 h 182"/>
                  <a:gd name="T44" fmla="*/ 807 w 2097"/>
                  <a:gd name="T45" fmla="*/ 38 h 182"/>
                  <a:gd name="T46" fmla="*/ 837 w 2097"/>
                  <a:gd name="T47" fmla="*/ 34 h 182"/>
                  <a:gd name="T48" fmla="*/ 864 w 2097"/>
                  <a:gd name="T49" fmla="*/ 30 h 182"/>
                  <a:gd name="T50" fmla="*/ 903 w 2097"/>
                  <a:gd name="T51" fmla="*/ 26 h 182"/>
                  <a:gd name="T52" fmla="*/ 947 w 2097"/>
                  <a:gd name="T53" fmla="*/ 21 h 182"/>
                  <a:gd name="T54" fmla="*/ 989 w 2097"/>
                  <a:gd name="T55" fmla="*/ 17 h 182"/>
                  <a:gd name="T56" fmla="*/ 1047 w 2097"/>
                  <a:gd name="T57" fmla="*/ 11 h 182"/>
                  <a:gd name="T58" fmla="*/ 1085 w 2097"/>
                  <a:gd name="T59" fmla="*/ 9 h 182"/>
                  <a:gd name="T60" fmla="*/ 1125 w 2097"/>
                  <a:gd name="T61" fmla="*/ 5 h 182"/>
                  <a:gd name="T62" fmla="*/ 1166 w 2097"/>
                  <a:gd name="T63" fmla="*/ 3 h 182"/>
                  <a:gd name="T64" fmla="*/ 1200 w 2097"/>
                  <a:gd name="T65" fmla="*/ 1 h 182"/>
                  <a:gd name="T66" fmla="*/ 1233 w 2097"/>
                  <a:gd name="T67" fmla="*/ 1 h 182"/>
                  <a:gd name="T68" fmla="*/ 1283 w 2097"/>
                  <a:gd name="T69" fmla="*/ 0 h 182"/>
                  <a:gd name="T70" fmla="*/ 1319 w 2097"/>
                  <a:gd name="T71" fmla="*/ 0 h 182"/>
                  <a:gd name="T72" fmla="*/ 1360 w 2097"/>
                  <a:gd name="T73" fmla="*/ 1 h 182"/>
                  <a:gd name="T74" fmla="*/ 1394 w 2097"/>
                  <a:gd name="T75" fmla="*/ 1 h 182"/>
                  <a:gd name="T76" fmla="*/ 1419 w 2097"/>
                  <a:gd name="T77" fmla="*/ 3 h 182"/>
                  <a:gd name="T78" fmla="*/ 1448 w 2097"/>
                  <a:gd name="T79" fmla="*/ 3 h 182"/>
                  <a:gd name="T80" fmla="*/ 1481 w 2097"/>
                  <a:gd name="T81" fmla="*/ 5 h 182"/>
                  <a:gd name="T82" fmla="*/ 1519 w 2097"/>
                  <a:gd name="T83" fmla="*/ 7 h 182"/>
                  <a:gd name="T84" fmla="*/ 1559 w 2097"/>
                  <a:gd name="T85" fmla="*/ 9 h 182"/>
                  <a:gd name="T86" fmla="*/ 1605 w 2097"/>
                  <a:gd name="T87" fmla="*/ 13 h 182"/>
                  <a:gd name="T88" fmla="*/ 1653 w 2097"/>
                  <a:gd name="T89" fmla="*/ 17 h 182"/>
                  <a:gd name="T90" fmla="*/ 1726 w 2097"/>
                  <a:gd name="T91" fmla="*/ 23 h 182"/>
                  <a:gd name="T92" fmla="*/ 1826 w 2097"/>
                  <a:gd name="T93" fmla="*/ 32 h 182"/>
                  <a:gd name="T94" fmla="*/ 1876 w 2097"/>
                  <a:gd name="T95" fmla="*/ 36 h 182"/>
                  <a:gd name="T96" fmla="*/ 1922 w 2097"/>
                  <a:gd name="T97" fmla="*/ 40 h 182"/>
                  <a:gd name="T98" fmla="*/ 1966 w 2097"/>
                  <a:gd name="T99" fmla="*/ 46 h 182"/>
                  <a:gd name="T100" fmla="*/ 2005 w 2097"/>
                  <a:gd name="T101" fmla="*/ 49 h 182"/>
                  <a:gd name="T102" fmla="*/ 2041 w 2097"/>
                  <a:gd name="T103" fmla="*/ 53 h 182"/>
                  <a:gd name="T104" fmla="*/ 2072 w 2097"/>
                  <a:gd name="T105" fmla="*/ 57 h 182"/>
                  <a:gd name="T106" fmla="*/ 2097 w 2097"/>
                  <a:gd name="T107" fmla="*/ 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97" h="182" extrusionOk="0">
                    <a:moveTo>
                      <a:pt x="0" y="182"/>
                    </a:moveTo>
                    <a:lnTo>
                      <a:pt x="0" y="180"/>
                    </a:lnTo>
                    <a:lnTo>
                      <a:pt x="2" y="180"/>
                    </a:lnTo>
                    <a:lnTo>
                      <a:pt x="4" y="180"/>
                    </a:lnTo>
                    <a:lnTo>
                      <a:pt x="6" y="180"/>
                    </a:lnTo>
                    <a:lnTo>
                      <a:pt x="10" y="180"/>
                    </a:lnTo>
                    <a:lnTo>
                      <a:pt x="14" y="178"/>
                    </a:lnTo>
                    <a:lnTo>
                      <a:pt x="20" y="178"/>
                    </a:lnTo>
                    <a:lnTo>
                      <a:pt x="25" y="176"/>
                    </a:lnTo>
                    <a:lnTo>
                      <a:pt x="31" y="174"/>
                    </a:lnTo>
                    <a:lnTo>
                      <a:pt x="39" y="174"/>
                    </a:lnTo>
                    <a:lnTo>
                      <a:pt x="46" y="172"/>
                    </a:lnTo>
                    <a:lnTo>
                      <a:pt x="54" y="170"/>
                    </a:lnTo>
                    <a:lnTo>
                      <a:pt x="64" y="169"/>
                    </a:lnTo>
                    <a:lnTo>
                      <a:pt x="71" y="167"/>
                    </a:lnTo>
                    <a:lnTo>
                      <a:pt x="83" y="165"/>
                    </a:lnTo>
                    <a:lnTo>
                      <a:pt x="92" y="163"/>
                    </a:lnTo>
                    <a:lnTo>
                      <a:pt x="104" y="161"/>
                    </a:lnTo>
                    <a:lnTo>
                      <a:pt x="114" y="159"/>
                    </a:lnTo>
                    <a:lnTo>
                      <a:pt x="139" y="155"/>
                    </a:lnTo>
                    <a:lnTo>
                      <a:pt x="164" y="149"/>
                    </a:lnTo>
                    <a:lnTo>
                      <a:pt x="190" y="146"/>
                    </a:lnTo>
                    <a:lnTo>
                      <a:pt x="219" y="140"/>
                    </a:lnTo>
                    <a:lnTo>
                      <a:pt x="248" y="134"/>
                    </a:lnTo>
                    <a:lnTo>
                      <a:pt x="279" y="128"/>
                    </a:lnTo>
                    <a:lnTo>
                      <a:pt x="309" y="122"/>
                    </a:lnTo>
                    <a:lnTo>
                      <a:pt x="340" y="117"/>
                    </a:lnTo>
                    <a:lnTo>
                      <a:pt x="373" y="111"/>
                    </a:lnTo>
                    <a:lnTo>
                      <a:pt x="436" y="99"/>
                    </a:lnTo>
                    <a:lnTo>
                      <a:pt x="469" y="94"/>
                    </a:lnTo>
                    <a:lnTo>
                      <a:pt x="500" y="88"/>
                    </a:lnTo>
                    <a:lnTo>
                      <a:pt x="530" y="82"/>
                    </a:lnTo>
                    <a:lnTo>
                      <a:pt x="561" y="76"/>
                    </a:lnTo>
                    <a:lnTo>
                      <a:pt x="590" y="73"/>
                    </a:lnTo>
                    <a:lnTo>
                      <a:pt x="619" y="67"/>
                    </a:lnTo>
                    <a:lnTo>
                      <a:pt x="645" y="63"/>
                    </a:lnTo>
                    <a:lnTo>
                      <a:pt x="672" y="57"/>
                    </a:lnTo>
                    <a:lnTo>
                      <a:pt x="695" y="53"/>
                    </a:lnTo>
                    <a:lnTo>
                      <a:pt x="718" y="49"/>
                    </a:lnTo>
                    <a:lnTo>
                      <a:pt x="728" y="49"/>
                    </a:lnTo>
                    <a:lnTo>
                      <a:pt x="739" y="48"/>
                    </a:lnTo>
                    <a:lnTo>
                      <a:pt x="749" y="46"/>
                    </a:lnTo>
                    <a:lnTo>
                      <a:pt x="757" y="44"/>
                    </a:lnTo>
                    <a:lnTo>
                      <a:pt x="774" y="42"/>
                    </a:lnTo>
                    <a:lnTo>
                      <a:pt x="791" y="40"/>
                    </a:lnTo>
                    <a:lnTo>
                      <a:pt x="807" y="38"/>
                    </a:lnTo>
                    <a:lnTo>
                      <a:pt x="822" y="36"/>
                    </a:lnTo>
                    <a:lnTo>
                      <a:pt x="837" y="34"/>
                    </a:lnTo>
                    <a:lnTo>
                      <a:pt x="851" y="32"/>
                    </a:lnTo>
                    <a:lnTo>
                      <a:pt x="864" y="30"/>
                    </a:lnTo>
                    <a:lnTo>
                      <a:pt x="878" y="28"/>
                    </a:lnTo>
                    <a:lnTo>
                      <a:pt x="903" y="26"/>
                    </a:lnTo>
                    <a:lnTo>
                      <a:pt x="926" y="23"/>
                    </a:lnTo>
                    <a:lnTo>
                      <a:pt x="947" y="21"/>
                    </a:lnTo>
                    <a:lnTo>
                      <a:pt x="968" y="19"/>
                    </a:lnTo>
                    <a:lnTo>
                      <a:pt x="989" y="17"/>
                    </a:lnTo>
                    <a:lnTo>
                      <a:pt x="1008" y="15"/>
                    </a:lnTo>
                    <a:lnTo>
                      <a:pt x="1047" y="11"/>
                    </a:lnTo>
                    <a:lnTo>
                      <a:pt x="1066" y="9"/>
                    </a:lnTo>
                    <a:lnTo>
                      <a:pt x="1085" y="9"/>
                    </a:lnTo>
                    <a:lnTo>
                      <a:pt x="1104" y="7"/>
                    </a:lnTo>
                    <a:lnTo>
                      <a:pt x="1125" y="5"/>
                    </a:lnTo>
                    <a:lnTo>
                      <a:pt x="1146" y="5"/>
                    </a:lnTo>
                    <a:lnTo>
                      <a:pt x="1166" y="3"/>
                    </a:lnTo>
                    <a:lnTo>
                      <a:pt x="1183" y="3"/>
                    </a:lnTo>
                    <a:lnTo>
                      <a:pt x="1200" y="1"/>
                    </a:lnTo>
                    <a:lnTo>
                      <a:pt x="1218" y="1"/>
                    </a:lnTo>
                    <a:lnTo>
                      <a:pt x="1233" y="1"/>
                    </a:lnTo>
                    <a:lnTo>
                      <a:pt x="1266" y="0"/>
                    </a:lnTo>
                    <a:lnTo>
                      <a:pt x="1283" y="0"/>
                    </a:lnTo>
                    <a:lnTo>
                      <a:pt x="1300" y="0"/>
                    </a:lnTo>
                    <a:lnTo>
                      <a:pt x="1319" y="0"/>
                    </a:lnTo>
                    <a:lnTo>
                      <a:pt x="1338" y="0"/>
                    </a:lnTo>
                    <a:lnTo>
                      <a:pt x="1360" y="1"/>
                    </a:lnTo>
                    <a:lnTo>
                      <a:pt x="1383" y="1"/>
                    </a:lnTo>
                    <a:lnTo>
                      <a:pt x="1394" y="1"/>
                    </a:lnTo>
                    <a:lnTo>
                      <a:pt x="1406" y="1"/>
                    </a:lnTo>
                    <a:lnTo>
                      <a:pt x="1419" y="3"/>
                    </a:lnTo>
                    <a:lnTo>
                      <a:pt x="1433" y="3"/>
                    </a:lnTo>
                    <a:lnTo>
                      <a:pt x="1448" y="3"/>
                    </a:lnTo>
                    <a:lnTo>
                      <a:pt x="1463" y="3"/>
                    </a:lnTo>
                    <a:lnTo>
                      <a:pt x="1481" y="5"/>
                    </a:lnTo>
                    <a:lnTo>
                      <a:pt x="1498" y="5"/>
                    </a:lnTo>
                    <a:lnTo>
                      <a:pt x="1519" y="7"/>
                    </a:lnTo>
                    <a:lnTo>
                      <a:pt x="1538" y="9"/>
                    </a:lnTo>
                    <a:lnTo>
                      <a:pt x="1559" y="9"/>
                    </a:lnTo>
                    <a:lnTo>
                      <a:pt x="1582" y="11"/>
                    </a:lnTo>
                    <a:lnTo>
                      <a:pt x="1605" y="13"/>
                    </a:lnTo>
                    <a:lnTo>
                      <a:pt x="1628" y="15"/>
                    </a:lnTo>
                    <a:lnTo>
                      <a:pt x="1653" y="17"/>
                    </a:lnTo>
                    <a:lnTo>
                      <a:pt x="1676" y="19"/>
                    </a:lnTo>
                    <a:lnTo>
                      <a:pt x="1726" y="23"/>
                    </a:lnTo>
                    <a:lnTo>
                      <a:pt x="1776" y="26"/>
                    </a:lnTo>
                    <a:lnTo>
                      <a:pt x="1826" y="32"/>
                    </a:lnTo>
                    <a:lnTo>
                      <a:pt x="1851" y="34"/>
                    </a:lnTo>
                    <a:lnTo>
                      <a:pt x="1876" y="36"/>
                    </a:lnTo>
                    <a:lnTo>
                      <a:pt x="1899" y="38"/>
                    </a:lnTo>
                    <a:lnTo>
                      <a:pt x="1922" y="40"/>
                    </a:lnTo>
                    <a:lnTo>
                      <a:pt x="1943" y="44"/>
                    </a:lnTo>
                    <a:lnTo>
                      <a:pt x="1966" y="46"/>
                    </a:lnTo>
                    <a:lnTo>
                      <a:pt x="1985" y="48"/>
                    </a:lnTo>
                    <a:lnTo>
                      <a:pt x="2005" y="49"/>
                    </a:lnTo>
                    <a:lnTo>
                      <a:pt x="2024" y="51"/>
                    </a:lnTo>
                    <a:lnTo>
                      <a:pt x="2041" y="53"/>
                    </a:lnTo>
                    <a:lnTo>
                      <a:pt x="2057" y="55"/>
                    </a:lnTo>
                    <a:lnTo>
                      <a:pt x="2072" y="57"/>
                    </a:lnTo>
                    <a:lnTo>
                      <a:pt x="2085" y="59"/>
                    </a:lnTo>
                    <a:lnTo>
                      <a:pt x="2097" y="6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7" name="Freeform 62"/>
              <p:cNvSpPr/>
              <p:nvPr/>
            </p:nvSpPr>
            <p:spPr bwMode="auto">
              <a:xfrm>
                <a:off x="6564095" y="3842712"/>
                <a:ext cx="34925" cy="23813"/>
              </a:xfrm>
              <a:custGeom>
                <a:avLst/>
                <a:gdLst>
                  <a:gd name="T0" fmla="*/ 0 w 44"/>
                  <a:gd name="T1" fmla="*/ 0 h 31"/>
                  <a:gd name="T2" fmla="*/ 44 w 44"/>
                  <a:gd name="T3" fmla="*/ 10 h 31"/>
                  <a:gd name="T4" fmla="*/ 4 w 44"/>
                  <a:gd name="T5" fmla="*/ 31 h 31"/>
                  <a:gd name="T6" fmla="*/ 6 w 44"/>
                  <a:gd name="T7" fmla="*/ 27 h 31"/>
                  <a:gd name="T8" fmla="*/ 6 w 44"/>
                  <a:gd name="T9" fmla="*/ 23 h 31"/>
                  <a:gd name="T10" fmla="*/ 8 w 44"/>
                  <a:gd name="T11" fmla="*/ 19 h 31"/>
                  <a:gd name="T12" fmla="*/ 8 w 44"/>
                  <a:gd name="T13" fmla="*/ 15 h 31"/>
                  <a:gd name="T14" fmla="*/ 6 w 44"/>
                  <a:gd name="T15" fmla="*/ 12 h 31"/>
                  <a:gd name="T16" fmla="*/ 4 w 44"/>
                  <a:gd name="T17" fmla="*/ 8 h 31"/>
                  <a:gd name="T18" fmla="*/ 2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10"/>
                    </a:lnTo>
                    <a:lnTo>
                      <a:pt x="4" y="31"/>
                    </a:lnTo>
                    <a:lnTo>
                      <a:pt x="6" y="27"/>
                    </a:lnTo>
                    <a:lnTo>
                      <a:pt x="6" y="23"/>
                    </a:lnTo>
                    <a:lnTo>
                      <a:pt x="8" y="19"/>
                    </a:lnTo>
                    <a:lnTo>
                      <a:pt x="8" y="15"/>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8" name="Freeform 63"/>
              <p:cNvSpPr/>
              <p:nvPr/>
            </p:nvSpPr>
            <p:spPr bwMode="auto">
              <a:xfrm>
                <a:off x="6856195" y="3810962"/>
                <a:ext cx="34925" cy="22225"/>
              </a:xfrm>
              <a:custGeom>
                <a:avLst/>
                <a:gdLst>
                  <a:gd name="T0" fmla="*/ 0 w 42"/>
                  <a:gd name="T1" fmla="*/ 0 h 29"/>
                  <a:gd name="T2" fmla="*/ 42 w 42"/>
                  <a:gd name="T3" fmla="*/ 11 h 29"/>
                  <a:gd name="T4" fmla="*/ 2 w 42"/>
                  <a:gd name="T5" fmla="*/ 29 h 29"/>
                  <a:gd name="T6" fmla="*/ 4 w 42"/>
                  <a:gd name="T7" fmla="*/ 27 h 29"/>
                  <a:gd name="T8" fmla="*/ 6 w 42"/>
                  <a:gd name="T9" fmla="*/ 23 h 29"/>
                  <a:gd name="T10" fmla="*/ 6 w 42"/>
                  <a:gd name="T11" fmla="*/ 19 h 29"/>
                  <a:gd name="T12" fmla="*/ 6 w 42"/>
                  <a:gd name="T13" fmla="*/ 13 h 29"/>
                  <a:gd name="T14" fmla="*/ 6 w 42"/>
                  <a:gd name="T15" fmla="*/ 9 h 29"/>
                  <a:gd name="T16" fmla="*/ 4 w 42"/>
                  <a:gd name="T17" fmla="*/ 6 h 29"/>
                  <a:gd name="T18" fmla="*/ 2 w 42"/>
                  <a:gd name="T19" fmla="*/ 2 h 29"/>
                  <a:gd name="T20" fmla="*/ 0 w 42"/>
                  <a:gd name="T21" fmla="*/ 0 h 29"/>
                  <a:gd name="T22" fmla="*/ 0 w 4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extrusionOk="0">
                    <a:moveTo>
                      <a:pt x="0" y="0"/>
                    </a:moveTo>
                    <a:lnTo>
                      <a:pt x="42" y="11"/>
                    </a:lnTo>
                    <a:lnTo>
                      <a:pt x="2" y="29"/>
                    </a:lnTo>
                    <a:lnTo>
                      <a:pt x="4" y="27"/>
                    </a:lnTo>
                    <a:lnTo>
                      <a:pt x="6" y="23"/>
                    </a:lnTo>
                    <a:lnTo>
                      <a:pt x="6" y="19"/>
                    </a:lnTo>
                    <a:lnTo>
                      <a:pt x="6" y="13"/>
                    </a:lnTo>
                    <a:lnTo>
                      <a:pt x="6" y="9"/>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9" name="Freeform 64"/>
              <p:cNvSpPr/>
              <p:nvPr/>
            </p:nvSpPr>
            <p:spPr bwMode="auto">
              <a:xfrm>
                <a:off x="7100670" y="3804612"/>
                <a:ext cx="33338" cy="23813"/>
              </a:xfrm>
              <a:custGeom>
                <a:avLst/>
                <a:gdLst>
                  <a:gd name="T0" fmla="*/ 2 w 42"/>
                  <a:gd name="T1" fmla="*/ 0 h 31"/>
                  <a:gd name="T2" fmla="*/ 42 w 42"/>
                  <a:gd name="T3" fmla="*/ 17 h 31"/>
                  <a:gd name="T4" fmla="*/ 0 w 42"/>
                  <a:gd name="T5" fmla="*/ 31 h 31"/>
                  <a:gd name="T6" fmla="*/ 4 w 42"/>
                  <a:gd name="T7" fmla="*/ 29 h 31"/>
                  <a:gd name="T8" fmla="*/ 4 w 42"/>
                  <a:gd name="T9" fmla="*/ 25 h 31"/>
                  <a:gd name="T10" fmla="*/ 6 w 42"/>
                  <a:gd name="T11" fmla="*/ 19 h 31"/>
                  <a:gd name="T12" fmla="*/ 6 w 42"/>
                  <a:gd name="T13" fmla="*/ 15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7"/>
                    </a:lnTo>
                    <a:lnTo>
                      <a:pt x="0" y="31"/>
                    </a:lnTo>
                    <a:lnTo>
                      <a:pt x="4" y="29"/>
                    </a:lnTo>
                    <a:lnTo>
                      <a:pt x="4" y="25"/>
                    </a:lnTo>
                    <a:lnTo>
                      <a:pt x="6" y="19"/>
                    </a:lnTo>
                    <a:lnTo>
                      <a:pt x="6" y="15"/>
                    </a:lnTo>
                    <a:lnTo>
                      <a:pt x="6" y="12"/>
                    </a:lnTo>
                    <a:lnTo>
                      <a:pt x="6" y="8"/>
                    </a:lnTo>
                    <a:lnTo>
                      <a:pt x="4"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0" name="Freeform 65"/>
              <p:cNvSpPr/>
              <p:nvPr/>
            </p:nvSpPr>
            <p:spPr bwMode="auto">
              <a:xfrm>
                <a:off x="7626133" y="3847474"/>
                <a:ext cx="34925" cy="23813"/>
              </a:xfrm>
              <a:custGeom>
                <a:avLst/>
                <a:gdLst>
                  <a:gd name="T0" fmla="*/ 6 w 45"/>
                  <a:gd name="T1" fmla="*/ 0 h 31"/>
                  <a:gd name="T2" fmla="*/ 45 w 45"/>
                  <a:gd name="T3" fmla="*/ 23 h 31"/>
                  <a:gd name="T4" fmla="*/ 0 w 45"/>
                  <a:gd name="T5" fmla="*/ 31 h 31"/>
                  <a:gd name="T6" fmla="*/ 2 w 45"/>
                  <a:gd name="T7" fmla="*/ 29 h 31"/>
                  <a:gd name="T8" fmla="*/ 6 w 45"/>
                  <a:gd name="T9" fmla="*/ 25 h 31"/>
                  <a:gd name="T10" fmla="*/ 6 w 45"/>
                  <a:gd name="T11" fmla="*/ 21 h 31"/>
                  <a:gd name="T12" fmla="*/ 8 w 45"/>
                  <a:gd name="T13" fmla="*/ 17 h 31"/>
                  <a:gd name="T14" fmla="*/ 8 w 45"/>
                  <a:gd name="T15" fmla="*/ 13 h 31"/>
                  <a:gd name="T16" fmla="*/ 8 w 45"/>
                  <a:gd name="T17" fmla="*/ 9 h 31"/>
                  <a:gd name="T18" fmla="*/ 8 w 45"/>
                  <a:gd name="T19" fmla="*/ 4 h 31"/>
                  <a:gd name="T20" fmla="*/ 6 w 45"/>
                  <a:gd name="T21" fmla="*/ 0 h 31"/>
                  <a:gd name="T22" fmla="*/ 6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6" y="0"/>
                    </a:moveTo>
                    <a:lnTo>
                      <a:pt x="45" y="23"/>
                    </a:lnTo>
                    <a:lnTo>
                      <a:pt x="0" y="31"/>
                    </a:lnTo>
                    <a:lnTo>
                      <a:pt x="2" y="29"/>
                    </a:lnTo>
                    <a:lnTo>
                      <a:pt x="6" y="25"/>
                    </a:lnTo>
                    <a:lnTo>
                      <a:pt x="6" y="21"/>
                    </a:lnTo>
                    <a:lnTo>
                      <a:pt x="8" y="17"/>
                    </a:lnTo>
                    <a:lnTo>
                      <a:pt x="8" y="13"/>
                    </a:lnTo>
                    <a:lnTo>
                      <a:pt x="8" y="9"/>
                    </a:lnTo>
                    <a:lnTo>
                      <a:pt x="8" y="4"/>
                    </a:lnTo>
                    <a:lnTo>
                      <a:pt x="6" y="0"/>
                    </a:lnTo>
                    <a:lnTo>
                      <a:pt x="6"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1" name="Freeform 66"/>
              <p:cNvSpPr/>
              <p:nvPr/>
            </p:nvSpPr>
            <p:spPr bwMode="auto">
              <a:xfrm>
                <a:off x="7067333" y="4199899"/>
                <a:ext cx="471488" cy="404813"/>
              </a:xfrm>
              <a:custGeom>
                <a:avLst/>
                <a:gdLst>
                  <a:gd name="T0" fmla="*/ 0 w 595"/>
                  <a:gd name="T1" fmla="*/ 168 h 511"/>
                  <a:gd name="T2" fmla="*/ 2 w 595"/>
                  <a:gd name="T3" fmla="*/ 164 h 511"/>
                  <a:gd name="T4" fmla="*/ 4 w 595"/>
                  <a:gd name="T5" fmla="*/ 160 h 511"/>
                  <a:gd name="T6" fmla="*/ 6 w 595"/>
                  <a:gd name="T7" fmla="*/ 152 h 511"/>
                  <a:gd name="T8" fmla="*/ 11 w 595"/>
                  <a:gd name="T9" fmla="*/ 137 h 511"/>
                  <a:gd name="T10" fmla="*/ 25 w 595"/>
                  <a:gd name="T11" fmla="*/ 114 h 511"/>
                  <a:gd name="T12" fmla="*/ 40 w 595"/>
                  <a:gd name="T13" fmla="*/ 87 h 511"/>
                  <a:gd name="T14" fmla="*/ 61 w 595"/>
                  <a:gd name="T15" fmla="*/ 60 h 511"/>
                  <a:gd name="T16" fmla="*/ 86 w 595"/>
                  <a:gd name="T17" fmla="*/ 37 h 511"/>
                  <a:gd name="T18" fmla="*/ 115 w 595"/>
                  <a:gd name="T19" fmla="*/ 18 h 511"/>
                  <a:gd name="T20" fmla="*/ 132 w 595"/>
                  <a:gd name="T21" fmla="*/ 10 h 511"/>
                  <a:gd name="T22" fmla="*/ 150 w 595"/>
                  <a:gd name="T23" fmla="*/ 6 h 511"/>
                  <a:gd name="T24" fmla="*/ 171 w 595"/>
                  <a:gd name="T25" fmla="*/ 2 h 511"/>
                  <a:gd name="T26" fmla="*/ 215 w 595"/>
                  <a:gd name="T27" fmla="*/ 0 h 511"/>
                  <a:gd name="T28" fmla="*/ 265 w 595"/>
                  <a:gd name="T29" fmla="*/ 4 h 511"/>
                  <a:gd name="T30" fmla="*/ 318 w 595"/>
                  <a:gd name="T31" fmla="*/ 14 h 511"/>
                  <a:gd name="T32" fmla="*/ 368 w 595"/>
                  <a:gd name="T33" fmla="*/ 27 h 511"/>
                  <a:gd name="T34" fmla="*/ 418 w 595"/>
                  <a:gd name="T35" fmla="*/ 45 h 511"/>
                  <a:gd name="T36" fmla="*/ 451 w 595"/>
                  <a:gd name="T37" fmla="*/ 60 h 511"/>
                  <a:gd name="T38" fmla="*/ 470 w 595"/>
                  <a:gd name="T39" fmla="*/ 72 h 511"/>
                  <a:gd name="T40" fmla="*/ 487 w 595"/>
                  <a:gd name="T41" fmla="*/ 85 h 511"/>
                  <a:gd name="T42" fmla="*/ 510 w 595"/>
                  <a:gd name="T43" fmla="*/ 106 h 511"/>
                  <a:gd name="T44" fmla="*/ 535 w 595"/>
                  <a:gd name="T45" fmla="*/ 137 h 511"/>
                  <a:gd name="T46" fmla="*/ 555 w 595"/>
                  <a:gd name="T47" fmla="*/ 166 h 511"/>
                  <a:gd name="T48" fmla="*/ 572 w 595"/>
                  <a:gd name="T49" fmla="*/ 194 h 511"/>
                  <a:gd name="T50" fmla="*/ 583 w 595"/>
                  <a:gd name="T51" fmla="*/ 223 h 511"/>
                  <a:gd name="T52" fmla="*/ 591 w 595"/>
                  <a:gd name="T53" fmla="*/ 250 h 511"/>
                  <a:gd name="T54" fmla="*/ 595 w 595"/>
                  <a:gd name="T55" fmla="*/ 277 h 511"/>
                  <a:gd name="T56" fmla="*/ 595 w 595"/>
                  <a:gd name="T57" fmla="*/ 302 h 511"/>
                  <a:gd name="T58" fmla="*/ 589 w 595"/>
                  <a:gd name="T59" fmla="*/ 327 h 511"/>
                  <a:gd name="T60" fmla="*/ 581 w 595"/>
                  <a:gd name="T61" fmla="*/ 350 h 511"/>
                  <a:gd name="T62" fmla="*/ 570 w 595"/>
                  <a:gd name="T63" fmla="*/ 371 h 511"/>
                  <a:gd name="T64" fmla="*/ 553 w 595"/>
                  <a:gd name="T65" fmla="*/ 392 h 511"/>
                  <a:gd name="T66" fmla="*/ 533 w 595"/>
                  <a:gd name="T67" fmla="*/ 413 h 511"/>
                  <a:gd name="T68" fmla="*/ 509 w 595"/>
                  <a:gd name="T69" fmla="*/ 432 h 511"/>
                  <a:gd name="T70" fmla="*/ 482 w 595"/>
                  <a:gd name="T71" fmla="*/ 450 h 511"/>
                  <a:gd name="T72" fmla="*/ 449 w 595"/>
                  <a:gd name="T73" fmla="*/ 467 h 511"/>
                  <a:gd name="T74" fmla="*/ 405 w 595"/>
                  <a:gd name="T75" fmla="*/ 482 h 511"/>
                  <a:gd name="T76" fmla="*/ 351 w 595"/>
                  <a:gd name="T77" fmla="*/ 498 h 511"/>
                  <a:gd name="T78" fmla="*/ 297 w 595"/>
                  <a:gd name="T79" fmla="*/ 507 h 511"/>
                  <a:gd name="T80" fmla="*/ 257 w 595"/>
                  <a:gd name="T81" fmla="*/ 511 h 511"/>
                  <a:gd name="T82" fmla="*/ 232 w 595"/>
                  <a:gd name="T83" fmla="*/ 511 h 511"/>
                  <a:gd name="T84" fmla="*/ 207 w 595"/>
                  <a:gd name="T85" fmla="*/ 509 h 511"/>
                  <a:gd name="T86" fmla="*/ 182 w 595"/>
                  <a:gd name="T87" fmla="*/ 504 h 511"/>
                  <a:gd name="T88" fmla="*/ 159 w 595"/>
                  <a:gd name="T89" fmla="*/ 498 h 511"/>
                  <a:gd name="T90" fmla="*/ 136 w 595"/>
                  <a:gd name="T91" fmla="*/ 488 h 511"/>
                  <a:gd name="T92" fmla="*/ 115 w 595"/>
                  <a:gd name="T93" fmla="*/ 475 h 511"/>
                  <a:gd name="T94" fmla="*/ 94 w 595"/>
                  <a:gd name="T95" fmla="*/ 457 h 511"/>
                  <a:gd name="T96" fmla="*/ 75 w 595"/>
                  <a:gd name="T97" fmla="*/ 438 h 511"/>
                  <a:gd name="T98" fmla="*/ 55 w 595"/>
                  <a:gd name="T99" fmla="*/ 41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5" h="511" extrusionOk="0">
                    <a:moveTo>
                      <a:pt x="0" y="168"/>
                    </a:moveTo>
                    <a:lnTo>
                      <a:pt x="0" y="168"/>
                    </a:lnTo>
                    <a:lnTo>
                      <a:pt x="0" y="166"/>
                    </a:lnTo>
                    <a:lnTo>
                      <a:pt x="2" y="164"/>
                    </a:lnTo>
                    <a:lnTo>
                      <a:pt x="2" y="162"/>
                    </a:lnTo>
                    <a:lnTo>
                      <a:pt x="4" y="160"/>
                    </a:lnTo>
                    <a:lnTo>
                      <a:pt x="4" y="156"/>
                    </a:lnTo>
                    <a:lnTo>
                      <a:pt x="6" y="152"/>
                    </a:lnTo>
                    <a:lnTo>
                      <a:pt x="7" y="148"/>
                    </a:lnTo>
                    <a:lnTo>
                      <a:pt x="11" y="137"/>
                    </a:lnTo>
                    <a:lnTo>
                      <a:pt x="17" y="127"/>
                    </a:lnTo>
                    <a:lnTo>
                      <a:pt x="25" y="114"/>
                    </a:lnTo>
                    <a:lnTo>
                      <a:pt x="30" y="100"/>
                    </a:lnTo>
                    <a:lnTo>
                      <a:pt x="40" y="87"/>
                    </a:lnTo>
                    <a:lnTo>
                      <a:pt x="50" y="73"/>
                    </a:lnTo>
                    <a:lnTo>
                      <a:pt x="61" y="60"/>
                    </a:lnTo>
                    <a:lnTo>
                      <a:pt x="73" y="48"/>
                    </a:lnTo>
                    <a:lnTo>
                      <a:pt x="86" y="37"/>
                    </a:lnTo>
                    <a:lnTo>
                      <a:pt x="100" y="25"/>
                    </a:lnTo>
                    <a:lnTo>
                      <a:pt x="115" y="18"/>
                    </a:lnTo>
                    <a:lnTo>
                      <a:pt x="123" y="14"/>
                    </a:lnTo>
                    <a:lnTo>
                      <a:pt x="132" y="10"/>
                    </a:lnTo>
                    <a:lnTo>
                      <a:pt x="140" y="8"/>
                    </a:lnTo>
                    <a:lnTo>
                      <a:pt x="150" y="6"/>
                    </a:lnTo>
                    <a:lnTo>
                      <a:pt x="159" y="4"/>
                    </a:lnTo>
                    <a:lnTo>
                      <a:pt x="171" y="2"/>
                    </a:lnTo>
                    <a:lnTo>
                      <a:pt x="192" y="0"/>
                    </a:lnTo>
                    <a:lnTo>
                      <a:pt x="215" y="0"/>
                    </a:lnTo>
                    <a:lnTo>
                      <a:pt x="240" y="2"/>
                    </a:lnTo>
                    <a:lnTo>
                      <a:pt x="265" y="4"/>
                    </a:lnTo>
                    <a:lnTo>
                      <a:pt x="292" y="8"/>
                    </a:lnTo>
                    <a:lnTo>
                      <a:pt x="318" y="14"/>
                    </a:lnTo>
                    <a:lnTo>
                      <a:pt x="343" y="20"/>
                    </a:lnTo>
                    <a:lnTo>
                      <a:pt x="368" y="27"/>
                    </a:lnTo>
                    <a:lnTo>
                      <a:pt x="393" y="35"/>
                    </a:lnTo>
                    <a:lnTo>
                      <a:pt x="418" y="45"/>
                    </a:lnTo>
                    <a:lnTo>
                      <a:pt x="439" y="56"/>
                    </a:lnTo>
                    <a:lnTo>
                      <a:pt x="451" y="60"/>
                    </a:lnTo>
                    <a:lnTo>
                      <a:pt x="461" y="66"/>
                    </a:lnTo>
                    <a:lnTo>
                      <a:pt x="470" y="72"/>
                    </a:lnTo>
                    <a:lnTo>
                      <a:pt x="480" y="77"/>
                    </a:lnTo>
                    <a:lnTo>
                      <a:pt x="487" y="85"/>
                    </a:lnTo>
                    <a:lnTo>
                      <a:pt x="495" y="91"/>
                    </a:lnTo>
                    <a:lnTo>
                      <a:pt x="510" y="106"/>
                    </a:lnTo>
                    <a:lnTo>
                      <a:pt x="524" y="121"/>
                    </a:lnTo>
                    <a:lnTo>
                      <a:pt x="535" y="137"/>
                    </a:lnTo>
                    <a:lnTo>
                      <a:pt x="545" y="152"/>
                    </a:lnTo>
                    <a:lnTo>
                      <a:pt x="555" y="166"/>
                    </a:lnTo>
                    <a:lnTo>
                      <a:pt x="564" y="181"/>
                    </a:lnTo>
                    <a:lnTo>
                      <a:pt x="572" y="194"/>
                    </a:lnTo>
                    <a:lnTo>
                      <a:pt x="578" y="210"/>
                    </a:lnTo>
                    <a:lnTo>
                      <a:pt x="583" y="223"/>
                    </a:lnTo>
                    <a:lnTo>
                      <a:pt x="587" y="237"/>
                    </a:lnTo>
                    <a:lnTo>
                      <a:pt x="591" y="250"/>
                    </a:lnTo>
                    <a:lnTo>
                      <a:pt x="593" y="264"/>
                    </a:lnTo>
                    <a:lnTo>
                      <a:pt x="595" y="277"/>
                    </a:lnTo>
                    <a:lnTo>
                      <a:pt x="595" y="288"/>
                    </a:lnTo>
                    <a:lnTo>
                      <a:pt x="595" y="302"/>
                    </a:lnTo>
                    <a:lnTo>
                      <a:pt x="593" y="313"/>
                    </a:lnTo>
                    <a:lnTo>
                      <a:pt x="589" y="327"/>
                    </a:lnTo>
                    <a:lnTo>
                      <a:pt x="585" y="338"/>
                    </a:lnTo>
                    <a:lnTo>
                      <a:pt x="581" y="350"/>
                    </a:lnTo>
                    <a:lnTo>
                      <a:pt x="576" y="361"/>
                    </a:lnTo>
                    <a:lnTo>
                      <a:pt x="570" y="371"/>
                    </a:lnTo>
                    <a:lnTo>
                      <a:pt x="562" y="383"/>
                    </a:lnTo>
                    <a:lnTo>
                      <a:pt x="553" y="392"/>
                    </a:lnTo>
                    <a:lnTo>
                      <a:pt x="543" y="404"/>
                    </a:lnTo>
                    <a:lnTo>
                      <a:pt x="533" y="413"/>
                    </a:lnTo>
                    <a:lnTo>
                      <a:pt x="522" y="423"/>
                    </a:lnTo>
                    <a:lnTo>
                      <a:pt x="509" y="432"/>
                    </a:lnTo>
                    <a:lnTo>
                      <a:pt x="495" y="442"/>
                    </a:lnTo>
                    <a:lnTo>
                      <a:pt x="482" y="450"/>
                    </a:lnTo>
                    <a:lnTo>
                      <a:pt x="466" y="459"/>
                    </a:lnTo>
                    <a:lnTo>
                      <a:pt x="449" y="467"/>
                    </a:lnTo>
                    <a:lnTo>
                      <a:pt x="432" y="475"/>
                    </a:lnTo>
                    <a:lnTo>
                      <a:pt x="405" y="482"/>
                    </a:lnTo>
                    <a:lnTo>
                      <a:pt x="378" y="490"/>
                    </a:lnTo>
                    <a:lnTo>
                      <a:pt x="351" y="498"/>
                    </a:lnTo>
                    <a:lnTo>
                      <a:pt x="324" y="504"/>
                    </a:lnTo>
                    <a:lnTo>
                      <a:pt x="297" y="507"/>
                    </a:lnTo>
                    <a:lnTo>
                      <a:pt x="270" y="509"/>
                    </a:lnTo>
                    <a:lnTo>
                      <a:pt x="257" y="511"/>
                    </a:lnTo>
                    <a:lnTo>
                      <a:pt x="244" y="511"/>
                    </a:lnTo>
                    <a:lnTo>
                      <a:pt x="232" y="511"/>
                    </a:lnTo>
                    <a:lnTo>
                      <a:pt x="219" y="509"/>
                    </a:lnTo>
                    <a:lnTo>
                      <a:pt x="207" y="509"/>
                    </a:lnTo>
                    <a:lnTo>
                      <a:pt x="194" y="507"/>
                    </a:lnTo>
                    <a:lnTo>
                      <a:pt x="182" y="504"/>
                    </a:lnTo>
                    <a:lnTo>
                      <a:pt x="171" y="502"/>
                    </a:lnTo>
                    <a:lnTo>
                      <a:pt x="159" y="498"/>
                    </a:lnTo>
                    <a:lnTo>
                      <a:pt x="148" y="492"/>
                    </a:lnTo>
                    <a:lnTo>
                      <a:pt x="136" y="488"/>
                    </a:lnTo>
                    <a:lnTo>
                      <a:pt x="125" y="481"/>
                    </a:lnTo>
                    <a:lnTo>
                      <a:pt x="115" y="475"/>
                    </a:lnTo>
                    <a:lnTo>
                      <a:pt x="103" y="467"/>
                    </a:lnTo>
                    <a:lnTo>
                      <a:pt x="94" y="457"/>
                    </a:lnTo>
                    <a:lnTo>
                      <a:pt x="84" y="448"/>
                    </a:lnTo>
                    <a:lnTo>
                      <a:pt x="75" y="438"/>
                    </a:lnTo>
                    <a:lnTo>
                      <a:pt x="65" y="427"/>
                    </a:lnTo>
                    <a:lnTo>
                      <a:pt x="55" y="415"/>
                    </a:lnTo>
                    <a:lnTo>
                      <a:pt x="48" y="40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2" name="Freeform 67"/>
              <p:cNvSpPr/>
              <p:nvPr/>
            </p:nvSpPr>
            <p:spPr bwMode="auto">
              <a:xfrm>
                <a:off x="7141945" y="4204662"/>
                <a:ext cx="36513" cy="22225"/>
              </a:xfrm>
              <a:custGeom>
                <a:avLst/>
                <a:gdLst>
                  <a:gd name="T0" fmla="*/ 0 w 46"/>
                  <a:gd name="T1" fmla="*/ 0 h 29"/>
                  <a:gd name="T2" fmla="*/ 46 w 46"/>
                  <a:gd name="T3" fmla="*/ 2 h 29"/>
                  <a:gd name="T4" fmla="*/ 11 w 46"/>
                  <a:gd name="T5" fmla="*/ 29 h 29"/>
                  <a:gd name="T6" fmla="*/ 11 w 46"/>
                  <a:gd name="T7" fmla="*/ 25 h 29"/>
                  <a:gd name="T8" fmla="*/ 11 w 46"/>
                  <a:gd name="T9" fmla="*/ 21 h 29"/>
                  <a:gd name="T10" fmla="*/ 11 w 46"/>
                  <a:gd name="T11" fmla="*/ 17 h 29"/>
                  <a:gd name="T12" fmla="*/ 9 w 46"/>
                  <a:gd name="T13" fmla="*/ 14 h 29"/>
                  <a:gd name="T14" fmla="*/ 9 w 46"/>
                  <a:gd name="T15" fmla="*/ 10 h 29"/>
                  <a:gd name="T16" fmla="*/ 6 w 46"/>
                  <a:gd name="T17" fmla="*/ 6 h 29"/>
                  <a:gd name="T18" fmla="*/ 4 w 46"/>
                  <a:gd name="T19" fmla="*/ 4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2"/>
                    </a:lnTo>
                    <a:lnTo>
                      <a:pt x="11" y="29"/>
                    </a:lnTo>
                    <a:lnTo>
                      <a:pt x="11" y="25"/>
                    </a:lnTo>
                    <a:lnTo>
                      <a:pt x="11" y="21"/>
                    </a:lnTo>
                    <a:lnTo>
                      <a:pt x="11" y="17"/>
                    </a:lnTo>
                    <a:lnTo>
                      <a:pt x="9" y="14"/>
                    </a:lnTo>
                    <a:lnTo>
                      <a:pt x="9" y="10"/>
                    </a:lnTo>
                    <a:lnTo>
                      <a:pt x="6"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3" name="Freeform 68"/>
              <p:cNvSpPr/>
              <p:nvPr/>
            </p:nvSpPr>
            <p:spPr bwMode="auto">
              <a:xfrm>
                <a:off x="7432458" y="4244349"/>
                <a:ext cx="33338" cy="31750"/>
              </a:xfrm>
              <a:custGeom>
                <a:avLst/>
                <a:gdLst>
                  <a:gd name="T0" fmla="*/ 21 w 42"/>
                  <a:gd name="T1" fmla="*/ 0 h 40"/>
                  <a:gd name="T2" fmla="*/ 42 w 42"/>
                  <a:gd name="T3" fmla="*/ 40 h 40"/>
                  <a:gd name="T4" fmla="*/ 0 w 42"/>
                  <a:gd name="T5" fmla="*/ 23 h 40"/>
                  <a:gd name="T6" fmla="*/ 3 w 42"/>
                  <a:gd name="T7" fmla="*/ 21 h 40"/>
                  <a:gd name="T8" fmla="*/ 7 w 42"/>
                  <a:gd name="T9" fmla="*/ 19 h 40"/>
                  <a:gd name="T10" fmla="*/ 11 w 42"/>
                  <a:gd name="T11" fmla="*/ 17 h 40"/>
                  <a:gd name="T12" fmla="*/ 15 w 42"/>
                  <a:gd name="T13" fmla="*/ 16 h 40"/>
                  <a:gd name="T14" fmla="*/ 17 w 42"/>
                  <a:gd name="T15" fmla="*/ 12 h 40"/>
                  <a:gd name="T16" fmla="*/ 19 w 42"/>
                  <a:gd name="T17" fmla="*/ 8 h 40"/>
                  <a:gd name="T18" fmla="*/ 21 w 42"/>
                  <a:gd name="T19" fmla="*/ 4 h 40"/>
                  <a:gd name="T20" fmla="*/ 21 w 42"/>
                  <a:gd name="T21" fmla="*/ 0 h 40"/>
                  <a:gd name="T22" fmla="*/ 21 w 42"/>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0" extrusionOk="0">
                    <a:moveTo>
                      <a:pt x="21" y="0"/>
                    </a:moveTo>
                    <a:lnTo>
                      <a:pt x="42" y="40"/>
                    </a:lnTo>
                    <a:lnTo>
                      <a:pt x="0" y="23"/>
                    </a:lnTo>
                    <a:lnTo>
                      <a:pt x="3" y="21"/>
                    </a:lnTo>
                    <a:lnTo>
                      <a:pt x="7" y="19"/>
                    </a:lnTo>
                    <a:lnTo>
                      <a:pt x="11" y="17"/>
                    </a:lnTo>
                    <a:lnTo>
                      <a:pt x="15" y="16"/>
                    </a:lnTo>
                    <a:lnTo>
                      <a:pt x="17" y="12"/>
                    </a:lnTo>
                    <a:lnTo>
                      <a:pt x="19" y="8"/>
                    </a:lnTo>
                    <a:lnTo>
                      <a:pt x="21" y="4"/>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4" name="Freeform 69"/>
              <p:cNvSpPr/>
              <p:nvPr/>
            </p:nvSpPr>
            <p:spPr bwMode="auto">
              <a:xfrm>
                <a:off x="7403883" y="4555499"/>
                <a:ext cx="34925" cy="23813"/>
              </a:xfrm>
              <a:custGeom>
                <a:avLst/>
                <a:gdLst>
                  <a:gd name="T0" fmla="*/ 44 w 44"/>
                  <a:gd name="T1" fmla="*/ 29 h 29"/>
                  <a:gd name="T2" fmla="*/ 0 w 44"/>
                  <a:gd name="T3" fmla="*/ 29 h 29"/>
                  <a:gd name="T4" fmla="*/ 35 w 44"/>
                  <a:gd name="T5" fmla="*/ 0 h 29"/>
                  <a:gd name="T6" fmla="*/ 33 w 44"/>
                  <a:gd name="T7" fmla="*/ 4 h 29"/>
                  <a:gd name="T8" fmla="*/ 33 w 44"/>
                  <a:gd name="T9" fmla="*/ 7 h 29"/>
                  <a:gd name="T10" fmla="*/ 33 w 44"/>
                  <a:gd name="T11" fmla="*/ 11 h 29"/>
                  <a:gd name="T12" fmla="*/ 35 w 44"/>
                  <a:gd name="T13" fmla="*/ 15 h 29"/>
                  <a:gd name="T14" fmla="*/ 37 w 44"/>
                  <a:gd name="T15" fmla="*/ 19 h 29"/>
                  <a:gd name="T16" fmla="*/ 38 w 44"/>
                  <a:gd name="T17" fmla="*/ 23 h 29"/>
                  <a:gd name="T18" fmla="*/ 42 w 44"/>
                  <a:gd name="T19" fmla="*/ 25 h 29"/>
                  <a:gd name="T20" fmla="*/ 44 w 44"/>
                  <a:gd name="T21" fmla="*/ 29 h 29"/>
                  <a:gd name="T22" fmla="*/ 44 w 44"/>
                  <a:gd name="T2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44" y="29"/>
                    </a:moveTo>
                    <a:lnTo>
                      <a:pt x="0" y="29"/>
                    </a:lnTo>
                    <a:lnTo>
                      <a:pt x="35" y="0"/>
                    </a:lnTo>
                    <a:lnTo>
                      <a:pt x="33" y="4"/>
                    </a:lnTo>
                    <a:lnTo>
                      <a:pt x="33" y="7"/>
                    </a:lnTo>
                    <a:lnTo>
                      <a:pt x="33" y="11"/>
                    </a:lnTo>
                    <a:lnTo>
                      <a:pt x="35" y="15"/>
                    </a:lnTo>
                    <a:lnTo>
                      <a:pt x="37" y="19"/>
                    </a:lnTo>
                    <a:lnTo>
                      <a:pt x="38" y="23"/>
                    </a:lnTo>
                    <a:lnTo>
                      <a:pt x="42" y="25"/>
                    </a:lnTo>
                    <a:lnTo>
                      <a:pt x="44" y="29"/>
                    </a:lnTo>
                    <a:lnTo>
                      <a:pt x="44" y="2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5" name="Freeform 70"/>
              <p:cNvSpPr/>
              <p:nvPr/>
            </p:nvSpPr>
            <p:spPr bwMode="auto">
              <a:xfrm>
                <a:off x="7102258" y="4512637"/>
                <a:ext cx="26988" cy="34925"/>
              </a:xfrm>
              <a:custGeom>
                <a:avLst/>
                <a:gdLst>
                  <a:gd name="T0" fmla="*/ 8 w 34"/>
                  <a:gd name="T1" fmla="*/ 44 h 44"/>
                  <a:gd name="T2" fmla="*/ 0 w 34"/>
                  <a:gd name="T3" fmla="*/ 0 h 44"/>
                  <a:gd name="T4" fmla="*/ 34 w 34"/>
                  <a:gd name="T5" fmla="*/ 29 h 44"/>
                  <a:gd name="T6" fmla="*/ 31 w 34"/>
                  <a:gd name="T7" fmla="*/ 29 h 44"/>
                  <a:gd name="T8" fmla="*/ 27 w 34"/>
                  <a:gd name="T9" fmla="*/ 29 h 44"/>
                  <a:gd name="T10" fmla="*/ 23 w 34"/>
                  <a:gd name="T11" fmla="*/ 31 h 44"/>
                  <a:gd name="T12" fmla="*/ 19 w 34"/>
                  <a:gd name="T13" fmla="*/ 33 h 44"/>
                  <a:gd name="T14" fmla="*/ 15 w 34"/>
                  <a:gd name="T15" fmla="*/ 35 h 44"/>
                  <a:gd name="T16" fmla="*/ 11 w 34"/>
                  <a:gd name="T17" fmla="*/ 37 h 44"/>
                  <a:gd name="T18" fmla="*/ 10 w 34"/>
                  <a:gd name="T19" fmla="*/ 40 h 44"/>
                  <a:gd name="T20" fmla="*/ 8 w 34"/>
                  <a:gd name="T21" fmla="*/ 44 h 44"/>
                  <a:gd name="T22" fmla="*/ 8 w 34"/>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4" extrusionOk="0">
                    <a:moveTo>
                      <a:pt x="8" y="44"/>
                    </a:moveTo>
                    <a:lnTo>
                      <a:pt x="0" y="0"/>
                    </a:lnTo>
                    <a:lnTo>
                      <a:pt x="34" y="29"/>
                    </a:lnTo>
                    <a:lnTo>
                      <a:pt x="31" y="29"/>
                    </a:lnTo>
                    <a:lnTo>
                      <a:pt x="27" y="29"/>
                    </a:lnTo>
                    <a:lnTo>
                      <a:pt x="23" y="31"/>
                    </a:lnTo>
                    <a:lnTo>
                      <a:pt x="19" y="33"/>
                    </a:lnTo>
                    <a:lnTo>
                      <a:pt x="15" y="35"/>
                    </a:lnTo>
                    <a:lnTo>
                      <a:pt x="11" y="37"/>
                    </a:lnTo>
                    <a:lnTo>
                      <a:pt x="10" y="40"/>
                    </a:lnTo>
                    <a:lnTo>
                      <a:pt x="8" y="44"/>
                    </a:lnTo>
                    <a:lnTo>
                      <a:pt x="8" y="4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6" name="Freeform 71"/>
              <p:cNvSpPr/>
              <p:nvPr/>
            </p:nvSpPr>
            <p:spPr bwMode="auto">
              <a:xfrm>
                <a:off x="6605370" y="4415799"/>
                <a:ext cx="152400" cy="166687"/>
              </a:xfrm>
              <a:custGeom>
                <a:avLst/>
                <a:gdLst>
                  <a:gd name="T0" fmla="*/ 0 w 192"/>
                  <a:gd name="T1" fmla="*/ 110 h 209"/>
                  <a:gd name="T2" fmla="*/ 0 w 192"/>
                  <a:gd name="T3" fmla="*/ 110 h 209"/>
                  <a:gd name="T4" fmla="*/ 0 w 192"/>
                  <a:gd name="T5" fmla="*/ 108 h 209"/>
                  <a:gd name="T6" fmla="*/ 0 w 192"/>
                  <a:gd name="T7" fmla="*/ 108 h 209"/>
                  <a:gd name="T8" fmla="*/ 0 w 192"/>
                  <a:gd name="T9" fmla="*/ 106 h 209"/>
                  <a:gd name="T10" fmla="*/ 2 w 192"/>
                  <a:gd name="T11" fmla="*/ 100 h 209"/>
                  <a:gd name="T12" fmla="*/ 6 w 192"/>
                  <a:gd name="T13" fmla="*/ 94 h 209"/>
                  <a:gd name="T14" fmla="*/ 8 w 192"/>
                  <a:gd name="T15" fmla="*/ 87 h 209"/>
                  <a:gd name="T16" fmla="*/ 12 w 192"/>
                  <a:gd name="T17" fmla="*/ 79 h 209"/>
                  <a:gd name="T18" fmla="*/ 17 w 192"/>
                  <a:gd name="T19" fmla="*/ 69 h 209"/>
                  <a:gd name="T20" fmla="*/ 21 w 192"/>
                  <a:gd name="T21" fmla="*/ 62 h 209"/>
                  <a:gd name="T22" fmla="*/ 33 w 192"/>
                  <a:gd name="T23" fmla="*/ 42 h 209"/>
                  <a:gd name="T24" fmla="*/ 38 w 192"/>
                  <a:gd name="T25" fmla="*/ 33 h 209"/>
                  <a:gd name="T26" fmla="*/ 44 w 192"/>
                  <a:gd name="T27" fmla="*/ 25 h 209"/>
                  <a:gd name="T28" fmla="*/ 50 w 192"/>
                  <a:gd name="T29" fmla="*/ 17 h 209"/>
                  <a:gd name="T30" fmla="*/ 56 w 192"/>
                  <a:gd name="T31" fmla="*/ 12 h 209"/>
                  <a:gd name="T32" fmla="*/ 63 w 192"/>
                  <a:gd name="T33" fmla="*/ 6 h 209"/>
                  <a:gd name="T34" fmla="*/ 69 w 192"/>
                  <a:gd name="T35" fmla="*/ 4 h 209"/>
                  <a:gd name="T36" fmla="*/ 77 w 192"/>
                  <a:gd name="T37" fmla="*/ 2 h 209"/>
                  <a:gd name="T38" fmla="*/ 85 w 192"/>
                  <a:gd name="T39" fmla="*/ 0 h 209"/>
                  <a:gd name="T40" fmla="*/ 92 w 192"/>
                  <a:gd name="T41" fmla="*/ 0 h 209"/>
                  <a:gd name="T42" fmla="*/ 100 w 192"/>
                  <a:gd name="T43" fmla="*/ 0 h 209"/>
                  <a:gd name="T44" fmla="*/ 108 w 192"/>
                  <a:gd name="T45" fmla="*/ 2 h 209"/>
                  <a:gd name="T46" fmla="*/ 113 w 192"/>
                  <a:gd name="T47" fmla="*/ 2 h 209"/>
                  <a:gd name="T48" fmla="*/ 121 w 192"/>
                  <a:gd name="T49" fmla="*/ 6 h 209"/>
                  <a:gd name="T50" fmla="*/ 127 w 192"/>
                  <a:gd name="T51" fmla="*/ 8 h 209"/>
                  <a:gd name="T52" fmla="*/ 133 w 192"/>
                  <a:gd name="T53" fmla="*/ 10 h 209"/>
                  <a:gd name="T54" fmla="*/ 138 w 192"/>
                  <a:gd name="T55" fmla="*/ 14 h 209"/>
                  <a:gd name="T56" fmla="*/ 150 w 192"/>
                  <a:gd name="T57" fmla="*/ 23 h 209"/>
                  <a:gd name="T58" fmla="*/ 159 w 192"/>
                  <a:gd name="T59" fmla="*/ 33 h 209"/>
                  <a:gd name="T60" fmla="*/ 169 w 192"/>
                  <a:gd name="T61" fmla="*/ 44 h 209"/>
                  <a:gd name="T62" fmla="*/ 177 w 192"/>
                  <a:gd name="T63" fmla="*/ 56 h 209"/>
                  <a:gd name="T64" fmla="*/ 182 w 192"/>
                  <a:gd name="T65" fmla="*/ 69 h 209"/>
                  <a:gd name="T66" fmla="*/ 188 w 192"/>
                  <a:gd name="T67" fmla="*/ 83 h 209"/>
                  <a:gd name="T68" fmla="*/ 190 w 192"/>
                  <a:gd name="T69" fmla="*/ 96 h 209"/>
                  <a:gd name="T70" fmla="*/ 192 w 192"/>
                  <a:gd name="T71" fmla="*/ 111 h 209"/>
                  <a:gd name="T72" fmla="*/ 192 w 192"/>
                  <a:gd name="T73" fmla="*/ 125 h 209"/>
                  <a:gd name="T74" fmla="*/ 192 w 192"/>
                  <a:gd name="T75" fmla="*/ 138 h 209"/>
                  <a:gd name="T76" fmla="*/ 188 w 192"/>
                  <a:gd name="T77" fmla="*/ 152 h 209"/>
                  <a:gd name="T78" fmla="*/ 181 w 192"/>
                  <a:gd name="T79" fmla="*/ 161 h 209"/>
                  <a:gd name="T80" fmla="*/ 175 w 192"/>
                  <a:gd name="T81" fmla="*/ 171 h 209"/>
                  <a:gd name="T82" fmla="*/ 167 w 192"/>
                  <a:gd name="T83" fmla="*/ 179 h 209"/>
                  <a:gd name="T84" fmla="*/ 157 w 192"/>
                  <a:gd name="T85" fmla="*/ 186 h 209"/>
                  <a:gd name="T86" fmla="*/ 148 w 192"/>
                  <a:gd name="T87" fmla="*/ 192 h 209"/>
                  <a:gd name="T88" fmla="*/ 138 w 192"/>
                  <a:gd name="T89" fmla="*/ 196 h 209"/>
                  <a:gd name="T90" fmla="*/ 129 w 192"/>
                  <a:gd name="T91" fmla="*/ 202 h 209"/>
                  <a:gd name="T92" fmla="*/ 117 w 192"/>
                  <a:gd name="T93" fmla="*/ 204 h 209"/>
                  <a:gd name="T94" fmla="*/ 108 w 192"/>
                  <a:gd name="T95" fmla="*/ 208 h 209"/>
                  <a:gd name="T96" fmla="*/ 96 w 192"/>
                  <a:gd name="T97" fmla="*/ 209 h 209"/>
                  <a:gd name="T98" fmla="*/ 85 w 192"/>
                  <a:gd name="T99" fmla="*/ 209 h 209"/>
                  <a:gd name="T100" fmla="*/ 73 w 192"/>
                  <a:gd name="T101" fmla="*/ 209 h 209"/>
                  <a:gd name="T102" fmla="*/ 61 w 192"/>
                  <a:gd name="T103" fmla="*/ 209 h 209"/>
                  <a:gd name="T104" fmla="*/ 50 w 192"/>
                  <a:gd name="T105" fmla="*/ 209 h 209"/>
                  <a:gd name="T106" fmla="*/ 40 w 192"/>
                  <a:gd name="T107" fmla="*/ 208 h 209"/>
                  <a:gd name="T108" fmla="*/ 29 w 192"/>
                  <a:gd name="T109"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9" extrusionOk="0">
                    <a:moveTo>
                      <a:pt x="0" y="110"/>
                    </a:moveTo>
                    <a:lnTo>
                      <a:pt x="0" y="110"/>
                    </a:lnTo>
                    <a:lnTo>
                      <a:pt x="0" y="108"/>
                    </a:lnTo>
                    <a:lnTo>
                      <a:pt x="0" y="108"/>
                    </a:lnTo>
                    <a:lnTo>
                      <a:pt x="0" y="106"/>
                    </a:lnTo>
                    <a:lnTo>
                      <a:pt x="2" y="100"/>
                    </a:lnTo>
                    <a:lnTo>
                      <a:pt x="6" y="94"/>
                    </a:lnTo>
                    <a:lnTo>
                      <a:pt x="8" y="87"/>
                    </a:lnTo>
                    <a:lnTo>
                      <a:pt x="12" y="79"/>
                    </a:lnTo>
                    <a:lnTo>
                      <a:pt x="17" y="69"/>
                    </a:lnTo>
                    <a:lnTo>
                      <a:pt x="21" y="62"/>
                    </a:lnTo>
                    <a:lnTo>
                      <a:pt x="33" y="42"/>
                    </a:lnTo>
                    <a:lnTo>
                      <a:pt x="38" y="33"/>
                    </a:lnTo>
                    <a:lnTo>
                      <a:pt x="44" y="25"/>
                    </a:lnTo>
                    <a:lnTo>
                      <a:pt x="50" y="17"/>
                    </a:lnTo>
                    <a:lnTo>
                      <a:pt x="56" y="12"/>
                    </a:lnTo>
                    <a:lnTo>
                      <a:pt x="63" y="6"/>
                    </a:lnTo>
                    <a:lnTo>
                      <a:pt x="69" y="4"/>
                    </a:lnTo>
                    <a:lnTo>
                      <a:pt x="77" y="2"/>
                    </a:lnTo>
                    <a:lnTo>
                      <a:pt x="85" y="0"/>
                    </a:lnTo>
                    <a:lnTo>
                      <a:pt x="92" y="0"/>
                    </a:lnTo>
                    <a:lnTo>
                      <a:pt x="100" y="0"/>
                    </a:lnTo>
                    <a:lnTo>
                      <a:pt x="108" y="2"/>
                    </a:lnTo>
                    <a:lnTo>
                      <a:pt x="113" y="2"/>
                    </a:lnTo>
                    <a:lnTo>
                      <a:pt x="121" y="6"/>
                    </a:lnTo>
                    <a:lnTo>
                      <a:pt x="127" y="8"/>
                    </a:lnTo>
                    <a:lnTo>
                      <a:pt x="133" y="10"/>
                    </a:lnTo>
                    <a:lnTo>
                      <a:pt x="138" y="14"/>
                    </a:lnTo>
                    <a:lnTo>
                      <a:pt x="150" y="23"/>
                    </a:lnTo>
                    <a:lnTo>
                      <a:pt x="159" y="33"/>
                    </a:lnTo>
                    <a:lnTo>
                      <a:pt x="169" y="44"/>
                    </a:lnTo>
                    <a:lnTo>
                      <a:pt x="177" y="56"/>
                    </a:lnTo>
                    <a:lnTo>
                      <a:pt x="182" y="69"/>
                    </a:lnTo>
                    <a:lnTo>
                      <a:pt x="188" y="83"/>
                    </a:lnTo>
                    <a:lnTo>
                      <a:pt x="190" y="96"/>
                    </a:lnTo>
                    <a:lnTo>
                      <a:pt x="192" y="111"/>
                    </a:lnTo>
                    <a:lnTo>
                      <a:pt x="192" y="125"/>
                    </a:lnTo>
                    <a:lnTo>
                      <a:pt x="192" y="138"/>
                    </a:lnTo>
                    <a:lnTo>
                      <a:pt x="188" y="152"/>
                    </a:lnTo>
                    <a:lnTo>
                      <a:pt x="181" y="161"/>
                    </a:lnTo>
                    <a:lnTo>
                      <a:pt x="175" y="171"/>
                    </a:lnTo>
                    <a:lnTo>
                      <a:pt x="167" y="179"/>
                    </a:lnTo>
                    <a:lnTo>
                      <a:pt x="157" y="186"/>
                    </a:lnTo>
                    <a:lnTo>
                      <a:pt x="148" y="192"/>
                    </a:lnTo>
                    <a:lnTo>
                      <a:pt x="138" y="196"/>
                    </a:lnTo>
                    <a:lnTo>
                      <a:pt x="129" y="202"/>
                    </a:lnTo>
                    <a:lnTo>
                      <a:pt x="117" y="204"/>
                    </a:lnTo>
                    <a:lnTo>
                      <a:pt x="108" y="208"/>
                    </a:lnTo>
                    <a:lnTo>
                      <a:pt x="96" y="209"/>
                    </a:lnTo>
                    <a:lnTo>
                      <a:pt x="85" y="209"/>
                    </a:lnTo>
                    <a:lnTo>
                      <a:pt x="73" y="209"/>
                    </a:lnTo>
                    <a:lnTo>
                      <a:pt x="61" y="209"/>
                    </a:lnTo>
                    <a:lnTo>
                      <a:pt x="50" y="209"/>
                    </a:lnTo>
                    <a:lnTo>
                      <a:pt x="40" y="208"/>
                    </a:lnTo>
                    <a:lnTo>
                      <a:pt x="29" y="206"/>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7" name="Freeform 72"/>
              <p:cNvSpPr/>
              <p:nvPr/>
            </p:nvSpPr>
            <p:spPr bwMode="auto">
              <a:xfrm>
                <a:off x="6630770" y="4414212"/>
                <a:ext cx="34925" cy="23813"/>
              </a:xfrm>
              <a:custGeom>
                <a:avLst/>
                <a:gdLst>
                  <a:gd name="T0" fmla="*/ 0 w 44"/>
                  <a:gd name="T1" fmla="*/ 0 h 31"/>
                  <a:gd name="T2" fmla="*/ 44 w 44"/>
                  <a:gd name="T3" fmla="*/ 2 h 31"/>
                  <a:gd name="T4" fmla="*/ 9 w 44"/>
                  <a:gd name="T5" fmla="*/ 31 h 31"/>
                  <a:gd name="T6" fmla="*/ 11 w 44"/>
                  <a:gd name="T7" fmla="*/ 27 h 31"/>
                  <a:gd name="T8" fmla="*/ 11 w 44"/>
                  <a:gd name="T9" fmla="*/ 21 h 31"/>
                  <a:gd name="T10" fmla="*/ 11 w 44"/>
                  <a:gd name="T11" fmla="*/ 17 h 31"/>
                  <a:gd name="T12" fmla="*/ 9 w 44"/>
                  <a:gd name="T13" fmla="*/ 14 h 31"/>
                  <a:gd name="T14" fmla="*/ 7 w 44"/>
                  <a:gd name="T15" fmla="*/ 10 h 31"/>
                  <a:gd name="T16" fmla="*/ 5 w 44"/>
                  <a:gd name="T17" fmla="*/ 6 h 31"/>
                  <a:gd name="T18" fmla="*/ 4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2"/>
                    </a:lnTo>
                    <a:lnTo>
                      <a:pt x="9" y="31"/>
                    </a:lnTo>
                    <a:lnTo>
                      <a:pt x="11" y="27"/>
                    </a:lnTo>
                    <a:lnTo>
                      <a:pt x="11" y="21"/>
                    </a:lnTo>
                    <a:lnTo>
                      <a:pt x="11" y="17"/>
                    </a:lnTo>
                    <a:lnTo>
                      <a:pt x="9" y="14"/>
                    </a:lnTo>
                    <a:lnTo>
                      <a:pt x="7" y="10"/>
                    </a:lnTo>
                    <a:lnTo>
                      <a:pt x="5"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8" name="Freeform 73"/>
              <p:cNvSpPr/>
              <p:nvPr/>
            </p:nvSpPr>
            <p:spPr bwMode="auto">
              <a:xfrm>
                <a:off x="6751420" y="4506287"/>
                <a:ext cx="25400" cy="36513"/>
              </a:xfrm>
              <a:custGeom>
                <a:avLst/>
                <a:gdLst>
                  <a:gd name="T0" fmla="*/ 33 w 33"/>
                  <a:gd name="T1" fmla="*/ 14 h 46"/>
                  <a:gd name="T2" fmla="*/ 0 w 33"/>
                  <a:gd name="T3" fmla="*/ 46 h 46"/>
                  <a:gd name="T4" fmla="*/ 4 w 33"/>
                  <a:gd name="T5" fmla="*/ 0 h 46"/>
                  <a:gd name="T6" fmla="*/ 6 w 33"/>
                  <a:gd name="T7" fmla="*/ 4 h 46"/>
                  <a:gd name="T8" fmla="*/ 10 w 33"/>
                  <a:gd name="T9" fmla="*/ 8 h 46"/>
                  <a:gd name="T10" fmla="*/ 12 w 33"/>
                  <a:gd name="T11" fmla="*/ 10 h 46"/>
                  <a:gd name="T12" fmla="*/ 16 w 33"/>
                  <a:gd name="T13" fmla="*/ 12 h 46"/>
                  <a:gd name="T14" fmla="*/ 20 w 33"/>
                  <a:gd name="T15" fmla="*/ 14 h 46"/>
                  <a:gd name="T16" fmla="*/ 23 w 33"/>
                  <a:gd name="T17" fmla="*/ 14 h 46"/>
                  <a:gd name="T18" fmla="*/ 27 w 33"/>
                  <a:gd name="T19" fmla="*/ 14 h 46"/>
                  <a:gd name="T20" fmla="*/ 33 w 33"/>
                  <a:gd name="T21" fmla="*/ 14 h 46"/>
                  <a:gd name="T22" fmla="*/ 33 w 33"/>
                  <a:gd name="T23"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6" extrusionOk="0">
                    <a:moveTo>
                      <a:pt x="33" y="14"/>
                    </a:moveTo>
                    <a:lnTo>
                      <a:pt x="0" y="46"/>
                    </a:lnTo>
                    <a:lnTo>
                      <a:pt x="4" y="0"/>
                    </a:lnTo>
                    <a:lnTo>
                      <a:pt x="6" y="4"/>
                    </a:lnTo>
                    <a:lnTo>
                      <a:pt x="10" y="8"/>
                    </a:lnTo>
                    <a:lnTo>
                      <a:pt x="12" y="10"/>
                    </a:lnTo>
                    <a:lnTo>
                      <a:pt x="16" y="12"/>
                    </a:lnTo>
                    <a:lnTo>
                      <a:pt x="20" y="14"/>
                    </a:lnTo>
                    <a:lnTo>
                      <a:pt x="23" y="14"/>
                    </a:lnTo>
                    <a:lnTo>
                      <a:pt x="27" y="14"/>
                    </a:lnTo>
                    <a:lnTo>
                      <a:pt x="33" y="14"/>
                    </a:lnTo>
                    <a:lnTo>
                      <a:pt x="33"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9" name="Freeform 74"/>
              <p:cNvSpPr/>
              <p:nvPr/>
            </p:nvSpPr>
            <p:spPr bwMode="auto">
              <a:xfrm>
                <a:off x="6621245" y="4571374"/>
                <a:ext cx="34925" cy="23813"/>
              </a:xfrm>
              <a:custGeom>
                <a:avLst/>
                <a:gdLst>
                  <a:gd name="T0" fmla="*/ 39 w 44"/>
                  <a:gd name="T1" fmla="*/ 31 h 31"/>
                  <a:gd name="T2" fmla="*/ 0 w 44"/>
                  <a:gd name="T3" fmla="*/ 8 h 31"/>
                  <a:gd name="T4" fmla="*/ 44 w 44"/>
                  <a:gd name="T5" fmla="*/ 0 h 31"/>
                  <a:gd name="T6" fmla="*/ 42 w 44"/>
                  <a:gd name="T7" fmla="*/ 4 h 31"/>
                  <a:gd name="T8" fmla="*/ 41 w 44"/>
                  <a:gd name="T9" fmla="*/ 8 h 31"/>
                  <a:gd name="T10" fmla="*/ 39 w 44"/>
                  <a:gd name="T11" fmla="*/ 12 h 31"/>
                  <a:gd name="T12" fmla="*/ 37 w 44"/>
                  <a:gd name="T13" fmla="*/ 15 h 31"/>
                  <a:gd name="T14" fmla="*/ 37 w 44"/>
                  <a:gd name="T15" fmla="*/ 19 h 31"/>
                  <a:gd name="T16" fmla="*/ 37 w 44"/>
                  <a:gd name="T17" fmla="*/ 23 h 31"/>
                  <a:gd name="T18" fmla="*/ 37 w 44"/>
                  <a:gd name="T19" fmla="*/ 27 h 31"/>
                  <a:gd name="T20" fmla="*/ 39 w 44"/>
                  <a:gd name="T21" fmla="*/ 31 h 31"/>
                  <a:gd name="T22" fmla="*/ 39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39" y="31"/>
                    </a:moveTo>
                    <a:lnTo>
                      <a:pt x="0" y="8"/>
                    </a:lnTo>
                    <a:lnTo>
                      <a:pt x="44" y="0"/>
                    </a:lnTo>
                    <a:lnTo>
                      <a:pt x="42" y="4"/>
                    </a:lnTo>
                    <a:lnTo>
                      <a:pt x="41" y="8"/>
                    </a:lnTo>
                    <a:lnTo>
                      <a:pt x="39" y="12"/>
                    </a:lnTo>
                    <a:lnTo>
                      <a:pt x="37" y="15"/>
                    </a:lnTo>
                    <a:lnTo>
                      <a:pt x="37" y="19"/>
                    </a:lnTo>
                    <a:lnTo>
                      <a:pt x="37" y="23"/>
                    </a:lnTo>
                    <a:lnTo>
                      <a:pt x="37" y="27"/>
                    </a:lnTo>
                    <a:lnTo>
                      <a:pt x="39" y="31"/>
                    </a:lnTo>
                    <a:lnTo>
                      <a:pt x="39"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0" name="Line 158"/>
              <p:cNvSpPr>
                <a:spLocks noChangeShapeType="1"/>
              </p:cNvSpPr>
              <p:nvPr/>
            </p:nvSpPr>
            <p:spPr bwMode="auto">
              <a:xfrm flipH="1">
                <a:off x="6779995" y="4790449"/>
                <a:ext cx="225425"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1" name="Freeform 159"/>
              <p:cNvSpPr/>
              <p:nvPr/>
            </p:nvSpPr>
            <p:spPr bwMode="auto">
              <a:xfrm>
                <a:off x="6773645" y="4765048"/>
                <a:ext cx="69850" cy="52388"/>
              </a:xfrm>
              <a:custGeom>
                <a:avLst/>
                <a:gdLst>
                  <a:gd name="T0" fmla="*/ 89 w 89"/>
                  <a:gd name="T1" fmla="*/ 65 h 65"/>
                  <a:gd name="T2" fmla="*/ 0 w 89"/>
                  <a:gd name="T3" fmla="*/ 32 h 65"/>
                  <a:gd name="T4" fmla="*/ 89 w 89"/>
                  <a:gd name="T5" fmla="*/ 0 h 65"/>
                  <a:gd name="T6" fmla="*/ 85 w 89"/>
                  <a:gd name="T7" fmla="*/ 8 h 65"/>
                  <a:gd name="T8" fmla="*/ 81 w 89"/>
                  <a:gd name="T9" fmla="*/ 15 h 65"/>
                  <a:gd name="T10" fmla="*/ 79 w 89"/>
                  <a:gd name="T11" fmla="*/ 25 h 65"/>
                  <a:gd name="T12" fmla="*/ 79 w 89"/>
                  <a:gd name="T13" fmla="*/ 32 h 65"/>
                  <a:gd name="T14" fmla="*/ 79 w 89"/>
                  <a:gd name="T15" fmla="*/ 40 h 65"/>
                  <a:gd name="T16" fmla="*/ 81 w 89"/>
                  <a:gd name="T17" fmla="*/ 50 h 65"/>
                  <a:gd name="T18" fmla="*/ 85 w 89"/>
                  <a:gd name="T19" fmla="*/ 57 h 65"/>
                  <a:gd name="T20" fmla="*/ 89 w 89"/>
                  <a:gd name="T21" fmla="*/ 65 h 65"/>
                  <a:gd name="T22" fmla="*/ 89 w 89"/>
                  <a:gd name="T2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5" extrusionOk="0">
                    <a:moveTo>
                      <a:pt x="89" y="65"/>
                    </a:moveTo>
                    <a:lnTo>
                      <a:pt x="0" y="32"/>
                    </a:lnTo>
                    <a:lnTo>
                      <a:pt x="89" y="0"/>
                    </a:lnTo>
                    <a:lnTo>
                      <a:pt x="85" y="8"/>
                    </a:lnTo>
                    <a:lnTo>
                      <a:pt x="81" y="15"/>
                    </a:lnTo>
                    <a:lnTo>
                      <a:pt x="79" y="25"/>
                    </a:lnTo>
                    <a:lnTo>
                      <a:pt x="79" y="32"/>
                    </a:lnTo>
                    <a:lnTo>
                      <a:pt x="79" y="40"/>
                    </a:lnTo>
                    <a:lnTo>
                      <a:pt x="81" y="50"/>
                    </a:lnTo>
                    <a:lnTo>
                      <a:pt x="85" y="57"/>
                    </a:lnTo>
                    <a:lnTo>
                      <a:pt x="89" y="65"/>
                    </a:lnTo>
                    <a:lnTo>
                      <a:pt x="89" y="6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2" name="Freeform 160"/>
              <p:cNvSpPr/>
              <p:nvPr/>
            </p:nvSpPr>
            <p:spPr bwMode="auto">
              <a:xfrm>
                <a:off x="6786345" y="4877762"/>
                <a:ext cx="211138" cy="58738"/>
              </a:xfrm>
              <a:custGeom>
                <a:avLst/>
                <a:gdLst>
                  <a:gd name="T0" fmla="*/ 0 w 264"/>
                  <a:gd name="T1" fmla="*/ 4 h 75"/>
                  <a:gd name="T2" fmla="*/ 0 w 264"/>
                  <a:gd name="T3" fmla="*/ 6 h 75"/>
                  <a:gd name="T4" fmla="*/ 3 w 264"/>
                  <a:gd name="T5" fmla="*/ 8 h 75"/>
                  <a:gd name="T6" fmla="*/ 7 w 264"/>
                  <a:gd name="T7" fmla="*/ 11 h 75"/>
                  <a:gd name="T8" fmla="*/ 13 w 264"/>
                  <a:gd name="T9" fmla="*/ 15 h 75"/>
                  <a:gd name="T10" fmla="*/ 19 w 264"/>
                  <a:gd name="T11" fmla="*/ 21 h 75"/>
                  <a:gd name="T12" fmla="*/ 26 w 264"/>
                  <a:gd name="T13" fmla="*/ 27 h 75"/>
                  <a:gd name="T14" fmla="*/ 36 w 264"/>
                  <a:gd name="T15" fmla="*/ 33 h 75"/>
                  <a:gd name="T16" fmla="*/ 46 w 264"/>
                  <a:gd name="T17" fmla="*/ 40 h 75"/>
                  <a:gd name="T18" fmla="*/ 55 w 264"/>
                  <a:gd name="T19" fmla="*/ 46 h 75"/>
                  <a:gd name="T20" fmla="*/ 67 w 264"/>
                  <a:gd name="T21" fmla="*/ 52 h 75"/>
                  <a:gd name="T22" fmla="*/ 78 w 264"/>
                  <a:gd name="T23" fmla="*/ 58 h 75"/>
                  <a:gd name="T24" fmla="*/ 88 w 264"/>
                  <a:gd name="T25" fmla="*/ 63 h 75"/>
                  <a:gd name="T26" fmla="*/ 99 w 264"/>
                  <a:gd name="T27" fmla="*/ 67 h 75"/>
                  <a:gd name="T28" fmla="*/ 111 w 264"/>
                  <a:gd name="T29" fmla="*/ 71 h 75"/>
                  <a:gd name="T30" fmla="*/ 120 w 264"/>
                  <a:gd name="T31" fmla="*/ 73 h 75"/>
                  <a:gd name="T32" fmla="*/ 130 w 264"/>
                  <a:gd name="T33" fmla="*/ 75 h 75"/>
                  <a:gd name="T34" fmla="*/ 140 w 264"/>
                  <a:gd name="T35" fmla="*/ 73 h 75"/>
                  <a:gd name="T36" fmla="*/ 151 w 264"/>
                  <a:gd name="T37" fmla="*/ 71 h 75"/>
                  <a:gd name="T38" fmla="*/ 161 w 264"/>
                  <a:gd name="T39" fmla="*/ 67 h 75"/>
                  <a:gd name="T40" fmla="*/ 172 w 264"/>
                  <a:gd name="T41" fmla="*/ 63 h 75"/>
                  <a:gd name="T42" fmla="*/ 184 w 264"/>
                  <a:gd name="T43" fmla="*/ 58 h 75"/>
                  <a:gd name="T44" fmla="*/ 195 w 264"/>
                  <a:gd name="T45" fmla="*/ 50 h 75"/>
                  <a:gd name="T46" fmla="*/ 205 w 264"/>
                  <a:gd name="T47" fmla="*/ 44 h 75"/>
                  <a:gd name="T48" fmla="*/ 216 w 264"/>
                  <a:gd name="T49" fmla="*/ 36 h 75"/>
                  <a:gd name="T50" fmla="*/ 226 w 264"/>
                  <a:gd name="T51" fmla="*/ 31 h 75"/>
                  <a:gd name="T52" fmla="*/ 236 w 264"/>
                  <a:gd name="T53" fmla="*/ 23 h 75"/>
                  <a:gd name="T54" fmla="*/ 243 w 264"/>
                  <a:gd name="T55" fmla="*/ 17 h 75"/>
                  <a:gd name="T56" fmla="*/ 251 w 264"/>
                  <a:gd name="T57" fmla="*/ 11 h 75"/>
                  <a:gd name="T58" fmla="*/ 257 w 264"/>
                  <a:gd name="T59" fmla="*/ 6 h 75"/>
                  <a:gd name="T60" fmla="*/ 261 w 264"/>
                  <a:gd name="T61" fmla="*/ 2 h 75"/>
                  <a:gd name="T62" fmla="*/ 263 w 264"/>
                  <a:gd name="T63" fmla="*/ 0 h 75"/>
                  <a:gd name="T64" fmla="*/ 264 w 264"/>
                  <a:gd name="T65" fmla="*/ 0 h 75"/>
                  <a:gd name="T66" fmla="*/ 264 w 264"/>
                  <a:gd name="T6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4" h="75" extrusionOk="0">
                    <a:moveTo>
                      <a:pt x="0" y="4"/>
                    </a:moveTo>
                    <a:lnTo>
                      <a:pt x="0" y="6"/>
                    </a:lnTo>
                    <a:lnTo>
                      <a:pt x="3" y="8"/>
                    </a:lnTo>
                    <a:lnTo>
                      <a:pt x="7" y="11"/>
                    </a:lnTo>
                    <a:lnTo>
                      <a:pt x="13" y="15"/>
                    </a:lnTo>
                    <a:lnTo>
                      <a:pt x="19" y="21"/>
                    </a:lnTo>
                    <a:lnTo>
                      <a:pt x="26" y="27"/>
                    </a:lnTo>
                    <a:lnTo>
                      <a:pt x="36" y="33"/>
                    </a:lnTo>
                    <a:lnTo>
                      <a:pt x="46" y="40"/>
                    </a:lnTo>
                    <a:lnTo>
                      <a:pt x="55" y="46"/>
                    </a:lnTo>
                    <a:lnTo>
                      <a:pt x="67" y="52"/>
                    </a:lnTo>
                    <a:lnTo>
                      <a:pt x="78" y="58"/>
                    </a:lnTo>
                    <a:lnTo>
                      <a:pt x="88" y="63"/>
                    </a:lnTo>
                    <a:lnTo>
                      <a:pt x="99" y="67"/>
                    </a:lnTo>
                    <a:lnTo>
                      <a:pt x="111" y="71"/>
                    </a:lnTo>
                    <a:lnTo>
                      <a:pt x="120" y="73"/>
                    </a:lnTo>
                    <a:lnTo>
                      <a:pt x="130" y="75"/>
                    </a:lnTo>
                    <a:lnTo>
                      <a:pt x="140" y="73"/>
                    </a:lnTo>
                    <a:lnTo>
                      <a:pt x="151" y="71"/>
                    </a:lnTo>
                    <a:lnTo>
                      <a:pt x="161" y="67"/>
                    </a:lnTo>
                    <a:lnTo>
                      <a:pt x="172" y="63"/>
                    </a:lnTo>
                    <a:lnTo>
                      <a:pt x="184" y="58"/>
                    </a:lnTo>
                    <a:lnTo>
                      <a:pt x="195" y="50"/>
                    </a:lnTo>
                    <a:lnTo>
                      <a:pt x="205" y="44"/>
                    </a:lnTo>
                    <a:lnTo>
                      <a:pt x="216" y="36"/>
                    </a:lnTo>
                    <a:lnTo>
                      <a:pt x="226" y="31"/>
                    </a:lnTo>
                    <a:lnTo>
                      <a:pt x="236" y="23"/>
                    </a:lnTo>
                    <a:lnTo>
                      <a:pt x="243" y="17"/>
                    </a:lnTo>
                    <a:lnTo>
                      <a:pt x="251" y="11"/>
                    </a:lnTo>
                    <a:lnTo>
                      <a:pt x="257" y="6"/>
                    </a:lnTo>
                    <a:lnTo>
                      <a:pt x="261" y="2"/>
                    </a:lnTo>
                    <a:lnTo>
                      <a:pt x="263" y="0"/>
                    </a:lnTo>
                    <a:lnTo>
                      <a:pt x="264" y="0"/>
                    </a:lnTo>
                    <a:lnTo>
                      <a:pt x="264" y="0"/>
                    </a:lnTo>
                  </a:path>
                </a:pathLst>
              </a:cu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3" name="Freeform 161"/>
              <p:cNvSpPr/>
              <p:nvPr/>
            </p:nvSpPr>
            <p:spPr bwMode="auto">
              <a:xfrm>
                <a:off x="6932394" y="4871412"/>
                <a:ext cx="69850" cy="66675"/>
              </a:xfrm>
              <a:custGeom>
                <a:avLst/>
                <a:gdLst>
                  <a:gd name="T0" fmla="*/ 0 w 86"/>
                  <a:gd name="T1" fmla="*/ 35 h 85"/>
                  <a:gd name="T2" fmla="*/ 86 w 86"/>
                  <a:gd name="T3" fmla="*/ 0 h 85"/>
                  <a:gd name="T4" fmla="*/ 42 w 86"/>
                  <a:gd name="T5" fmla="*/ 85 h 85"/>
                  <a:gd name="T6" fmla="*/ 42 w 86"/>
                  <a:gd name="T7" fmla="*/ 75 h 85"/>
                  <a:gd name="T8" fmla="*/ 38 w 86"/>
                  <a:gd name="T9" fmla="*/ 67 h 85"/>
                  <a:gd name="T10" fmla="*/ 34 w 86"/>
                  <a:gd name="T11" fmla="*/ 60 h 85"/>
                  <a:gd name="T12" fmla="*/ 29 w 86"/>
                  <a:gd name="T13" fmla="*/ 54 h 85"/>
                  <a:gd name="T14" fmla="*/ 23 w 86"/>
                  <a:gd name="T15" fmla="*/ 46 h 85"/>
                  <a:gd name="T16" fmla="*/ 15 w 86"/>
                  <a:gd name="T17" fmla="*/ 42 h 85"/>
                  <a:gd name="T18" fmla="*/ 7 w 86"/>
                  <a:gd name="T19" fmla="*/ 39 h 85"/>
                  <a:gd name="T20" fmla="*/ 0 w 86"/>
                  <a:gd name="T21" fmla="*/ 35 h 85"/>
                  <a:gd name="T22" fmla="*/ 0 w 86"/>
                  <a:gd name="T23"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85" extrusionOk="0">
                    <a:moveTo>
                      <a:pt x="0" y="35"/>
                    </a:moveTo>
                    <a:lnTo>
                      <a:pt x="86" y="0"/>
                    </a:lnTo>
                    <a:lnTo>
                      <a:pt x="42" y="85"/>
                    </a:lnTo>
                    <a:lnTo>
                      <a:pt x="42" y="75"/>
                    </a:lnTo>
                    <a:lnTo>
                      <a:pt x="38" y="67"/>
                    </a:lnTo>
                    <a:lnTo>
                      <a:pt x="34" y="60"/>
                    </a:lnTo>
                    <a:lnTo>
                      <a:pt x="29" y="54"/>
                    </a:lnTo>
                    <a:lnTo>
                      <a:pt x="23" y="46"/>
                    </a:lnTo>
                    <a:lnTo>
                      <a:pt x="15" y="42"/>
                    </a:lnTo>
                    <a:lnTo>
                      <a:pt x="7" y="39"/>
                    </a:lnTo>
                    <a:lnTo>
                      <a:pt x="0" y="35"/>
                    </a:lnTo>
                    <a:lnTo>
                      <a:pt x="0" y="3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4" name="Rectangle 162"/>
              <p:cNvSpPr>
                <a:spLocks noChangeArrowheads="1"/>
              </p:cNvSpPr>
              <p:nvPr/>
            </p:nvSpPr>
            <p:spPr bwMode="auto">
              <a:xfrm>
                <a:off x="7018120" y="4807912"/>
                <a:ext cx="227013"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75" name="Rectangle 163"/>
              <p:cNvSpPr>
                <a:spLocks noChangeArrowheads="1"/>
              </p:cNvSpPr>
              <p:nvPr/>
            </p:nvSpPr>
            <p:spPr bwMode="auto">
              <a:xfrm>
                <a:off x="6651408" y="4715837"/>
                <a:ext cx="18732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grpSp>
      </p:grpSp>
      <p:grpSp>
        <p:nvGrpSpPr>
          <p:cNvPr id="76" name="Group 7"/>
          <p:cNvGrpSpPr/>
          <p:nvPr/>
        </p:nvGrpSpPr>
        <p:grpSpPr bwMode="auto">
          <a:xfrm>
            <a:off x="484865" y="948527"/>
            <a:ext cx="2190751" cy="1518210"/>
            <a:chOff x="484865" y="948527"/>
            <a:chExt cx="2190751" cy="1518210"/>
          </a:xfrm>
        </p:grpSpPr>
        <p:sp>
          <p:nvSpPr>
            <p:cNvPr id="77" name="Rectangle 39"/>
            <p:cNvSpPr>
              <a:spLocks noChangeArrowheads="1"/>
            </p:cNvSpPr>
            <p:nvPr/>
          </p:nvSpPr>
          <p:spPr bwMode="auto">
            <a:xfrm>
              <a:off x="763981" y="948527"/>
              <a:ext cx="165735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Horizontal cut along</a:t>
              </a:r>
              <a:endParaRPr lang="de-DE" sz="1800" b="0" i="0" u="none" strike="noStrike" cap="none">
                <a:ln>
                  <a:noFill/>
                </a:ln>
                <a:solidFill>
                  <a:schemeClr val="tx1"/>
                </a:solidFill>
                <a:latin typeface="Arial"/>
              </a:endParaRPr>
            </a:p>
          </p:txBody>
        </p:sp>
        <p:sp>
          <p:nvSpPr>
            <p:cNvPr id="78" name="Rectangle 8"/>
            <p:cNvSpPr>
              <a:spLocks noChangeArrowheads="1"/>
            </p:cNvSpPr>
            <p:nvPr/>
          </p:nvSpPr>
          <p:spPr bwMode="auto">
            <a:xfrm>
              <a:off x="1583415" y="1653969"/>
              <a:ext cx="130175" cy="11430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79" name="Line 9"/>
            <p:cNvSpPr>
              <a:spLocks noChangeShapeType="1"/>
            </p:cNvSpPr>
            <p:nvPr/>
          </p:nvSpPr>
          <p:spPr bwMode="auto">
            <a:xfrm>
              <a:off x="899203" y="2201656"/>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0" name="Line 10"/>
            <p:cNvSpPr>
              <a:spLocks noChangeShapeType="1"/>
            </p:cNvSpPr>
            <p:nvPr/>
          </p:nvSpPr>
          <p:spPr bwMode="auto">
            <a:xfrm flipH="1">
              <a:off x="899203" y="1218994"/>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1" name="Line 23"/>
            <p:cNvSpPr>
              <a:spLocks noChangeShapeType="1"/>
            </p:cNvSpPr>
            <p:nvPr/>
          </p:nvSpPr>
          <p:spPr bwMode="auto">
            <a:xfrm>
              <a:off x="484865" y="129519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2" name="Freeform 24"/>
            <p:cNvSpPr/>
            <p:nvPr/>
          </p:nvSpPr>
          <p:spPr bwMode="auto">
            <a:xfrm>
              <a:off x="676953" y="1271381"/>
              <a:ext cx="65088" cy="47625"/>
            </a:xfrm>
            <a:custGeom>
              <a:avLst/>
              <a:gdLst>
                <a:gd name="T0" fmla="*/ 0 w 81"/>
                <a:gd name="T1" fmla="*/ 0 h 62"/>
                <a:gd name="T2" fmla="*/ 81 w 81"/>
                <a:gd name="T3" fmla="*/ 31 h 62"/>
                <a:gd name="T4" fmla="*/ 0 w 81"/>
                <a:gd name="T5" fmla="*/ 62 h 62"/>
                <a:gd name="T6" fmla="*/ 4 w 81"/>
                <a:gd name="T7" fmla="*/ 54 h 62"/>
                <a:gd name="T8" fmla="*/ 8 w 81"/>
                <a:gd name="T9" fmla="*/ 46 h 62"/>
                <a:gd name="T10" fmla="*/ 10 w 81"/>
                <a:gd name="T11" fmla="*/ 38 h 62"/>
                <a:gd name="T12" fmla="*/ 10 w 81"/>
                <a:gd name="T13" fmla="*/ 31 h 62"/>
                <a:gd name="T14" fmla="*/ 10 w 81"/>
                <a:gd name="T15" fmla="*/ 23 h 62"/>
                <a:gd name="T16" fmla="*/ 8 w 81"/>
                <a:gd name="T17" fmla="*/ 15 h 62"/>
                <a:gd name="T18" fmla="*/ 4 w 81"/>
                <a:gd name="T19" fmla="*/ 8 h 62"/>
                <a:gd name="T20" fmla="*/ 0 w 81"/>
                <a:gd name="T21" fmla="*/ 0 h 62"/>
                <a:gd name="T22" fmla="*/ 0 w 81"/>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2" extrusionOk="0">
                  <a:moveTo>
                    <a:pt x="0" y="0"/>
                  </a:moveTo>
                  <a:lnTo>
                    <a:pt x="81" y="31"/>
                  </a:lnTo>
                  <a:lnTo>
                    <a:pt x="0" y="62"/>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83" name="Line 25"/>
            <p:cNvSpPr>
              <a:spLocks noChangeShapeType="1"/>
            </p:cNvSpPr>
            <p:nvPr/>
          </p:nvSpPr>
          <p:spPr bwMode="auto">
            <a:xfrm>
              <a:off x="484865" y="2125456"/>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4" name="Freeform 26"/>
            <p:cNvSpPr/>
            <p:nvPr/>
          </p:nvSpPr>
          <p:spPr bwMode="auto">
            <a:xfrm>
              <a:off x="676953" y="2103231"/>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5 h 60"/>
                <a:gd name="T10" fmla="*/ 10 w 81"/>
                <a:gd name="T11" fmla="*/ 37 h 60"/>
                <a:gd name="T12" fmla="*/ 10 w 81"/>
                <a:gd name="T13" fmla="*/ 29 h 60"/>
                <a:gd name="T14" fmla="*/ 10 w 81"/>
                <a:gd name="T15" fmla="*/ 22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5"/>
                  </a:lnTo>
                  <a:lnTo>
                    <a:pt x="10" y="37"/>
                  </a:lnTo>
                  <a:lnTo>
                    <a:pt x="10" y="29"/>
                  </a:lnTo>
                  <a:lnTo>
                    <a:pt x="10" y="22"/>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85" name="Line 27"/>
            <p:cNvSpPr>
              <a:spLocks noChangeShapeType="1"/>
            </p:cNvSpPr>
            <p:nvPr/>
          </p:nvSpPr>
          <p:spPr bwMode="auto">
            <a:xfrm>
              <a:off x="484865" y="1461881"/>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6" name="Freeform 28"/>
            <p:cNvSpPr/>
            <p:nvPr/>
          </p:nvSpPr>
          <p:spPr bwMode="auto">
            <a:xfrm>
              <a:off x="676953" y="1438069"/>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87" name="Line 29"/>
            <p:cNvSpPr>
              <a:spLocks noChangeShapeType="1"/>
            </p:cNvSpPr>
            <p:nvPr/>
          </p:nvSpPr>
          <p:spPr bwMode="auto">
            <a:xfrm>
              <a:off x="484865" y="1626981"/>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8" name="Freeform 30"/>
            <p:cNvSpPr/>
            <p:nvPr/>
          </p:nvSpPr>
          <p:spPr bwMode="auto">
            <a:xfrm>
              <a:off x="676953" y="1604756"/>
              <a:ext cx="65088" cy="47625"/>
            </a:xfrm>
            <a:custGeom>
              <a:avLst/>
              <a:gdLst>
                <a:gd name="T0" fmla="*/ 0 w 81"/>
                <a:gd name="T1" fmla="*/ 0 h 59"/>
                <a:gd name="T2" fmla="*/ 81 w 81"/>
                <a:gd name="T3" fmla="*/ 28 h 59"/>
                <a:gd name="T4" fmla="*/ 0 w 81"/>
                <a:gd name="T5" fmla="*/ 59 h 59"/>
                <a:gd name="T6" fmla="*/ 4 w 81"/>
                <a:gd name="T7" fmla="*/ 51 h 59"/>
                <a:gd name="T8" fmla="*/ 8 w 81"/>
                <a:gd name="T9" fmla="*/ 44 h 59"/>
                <a:gd name="T10" fmla="*/ 10 w 81"/>
                <a:gd name="T11" fmla="*/ 36 h 59"/>
                <a:gd name="T12" fmla="*/ 10 w 81"/>
                <a:gd name="T13" fmla="*/ 28 h 59"/>
                <a:gd name="T14" fmla="*/ 10 w 81"/>
                <a:gd name="T15" fmla="*/ 21 h 59"/>
                <a:gd name="T16" fmla="*/ 8 w 81"/>
                <a:gd name="T17" fmla="*/ 13 h 59"/>
                <a:gd name="T18" fmla="*/ 4 w 81"/>
                <a:gd name="T19" fmla="*/ 5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8"/>
                  </a:lnTo>
                  <a:lnTo>
                    <a:pt x="0" y="59"/>
                  </a:lnTo>
                  <a:lnTo>
                    <a:pt x="4" y="51"/>
                  </a:lnTo>
                  <a:lnTo>
                    <a:pt x="8" y="44"/>
                  </a:lnTo>
                  <a:lnTo>
                    <a:pt x="10" y="36"/>
                  </a:lnTo>
                  <a:lnTo>
                    <a:pt x="10" y="28"/>
                  </a:lnTo>
                  <a:lnTo>
                    <a:pt x="10" y="21"/>
                  </a:lnTo>
                  <a:lnTo>
                    <a:pt x="8" y="13"/>
                  </a:lnTo>
                  <a:lnTo>
                    <a:pt x="4" y="5"/>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89" name="Line 31"/>
            <p:cNvSpPr>
              <a:spLocks noChangeShapeType="1"/>
            </p:cNvSpPr>
            <p:nvPr/>
          </p:nvSpPr>
          <p:spPr bwMode="auto">
            <a:xfrm>
              <a:off x="484865" y="1793669"/>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0" name="Freeform 32"/>
            <p:cNvSpPr/>
            <p:nvPr/>
          </p:nvSpPr>
          <p:spPr bwMode="auto">
            <a:xfrm>
              <a:off x="676953" y="1769856"/>
              <a:ext cx="65088" cy="47625"/>
            </a:xfrm>
            <a:custGeom>
              <a:avLst/>
              <a:gdLst>
                <a:gd name="T0" fmla="*/ 0 w 81"/>
                <a:gd name="T1" fmla="*/ 0 h 59"/>
                <a:gd name="T2" fmla="*/ 81 w 81"/>
                <a:gd name="T3" fmla="*/ 29 h 59"/>
                <a:gd name="T4" fmla="*/ 0 w 81"/>
                <a:gd name="T5" fmla="*/ 59 h 59"/>
                <a:gd name="T6" fmla="*/ 4 w 81"/>
                <a:gd name="T7" fmla="*/ 52 h 59"/>
                <a:gd name="T8" fmla="*/ 8 w 81"/>
                <a:gd name="T9" fmla="*/ 44 h 59"/>
                <a:gd name="T10" fmla="*/ 10 w 81"/>
                <a:gd name="T11" fmla="*/ 36 h 59"/>
                <a:gd name="T12" fmla="*/ 10 w 81"/>
                <a:gd name="T13" fmla="*/ 29 h 59"/>
                <a:gd name="T14" fmla="*/ 10 w 81"/>
                <a:gd name="T15" fmla="*/ 21 h 59"/>
                <a:gd name="T16" fmla="*/ 8 w 81"/>
                <a:gd name="T17" fmla="*/ 13 h 59"/>
                <a:gd name="T18" fmla="*/ 4 w 81"/>
                <a:gd name="T19" fmla="*/ 6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9"/>
                  </a:lnTo>
                  <a:lnTo>
                    <a:pt x="0" y="59"/>
                  </a:lnTo>
                  <a:lnTo>
                    <a:pt x="4" y="52"/>
                  </a:lnTo>
                  <a:lnTo>
                    <a:pt x="8" y="44"/>
                  </a:lnTo>
                  <a:lnTo>
                    <a:pt x="10" y="36"/>
                  </a:lnTo>
                  <a:lnTo>
                    <a:pt x="10" y="29"/>
                  </a:lnTo>
                  <a:lnTo>
                    <a:pt x="10" y="21"/>
                  </a:lnTo>
                  <a:lnTo>
                    <a:pt x="8" y="13"/>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1" name="Line 33"/>
            <p:cNvSpPr>
              <a:spLocks noChangeShapeType="1"/>
            </p:cNvSpPr>
            <p:nvPr/>
          </p:nvSpPr>
          <p:spPr bwMode="auto">
            <a:xfrm>
              <a:off x="484865" y="1960356"/>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2" name="Freeform 34"/>
            <p:cNvSpPr/>
            <p:nvPr/>
          </p:nvSpPr>
          <p:spPr bwMode="auto">
            <a:xfrm>
              <a:off x="676953" y="1936544"/>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3" name="Freeform 75"/>
            <p:cNvSpPr/>
            <p:nvPr/>
          </p:nvSpPr>
          <p:spPr bwMode="auto">
            <a:xfrm>
              <a:off x="767440" y="1615869"/>
              <a:ext cx="1677988" cy="57150"/>
            </a:xfrm>
            <a:custGeom>
              <a:avLst/>
              <a:gdLst>
                <a:gd name="T0" fmla="*/ 31 w 2114"/>
                <a:gd name="T1" fmla="*/ 67 h 71"/>
                <a:gd name="T2" fmla="*/ 125 w 2114"/>
                <a:gd name="T3" fmla="*/ 67 h 71"/>
                <a:gd name="T4" fmla="*/ 256 w 2114"/>
                <a:gd name="T5" fmla="*/ 69 h 71"/>
                <a:gd name="T6" fmla="*/ 388 w 2114"/>
                <a:gd name="T7" fmla="*/ 71 h 71"/>
                <a:gd name="T8" fmla="*/ 522 w 2114"/>
                <a:gd name="T9" fmla="*/ 71 h 71"/>
                <a:gd name="T10" fmla="*/ 655 w 2114"/>
                <a:gd name="T11" fmla="*/ 69 h 71"/>
                <a:gd name="T12" fmla="*/ 784 w 2114"/>
                <a:gd name="T13" fmla="*/ 61 h 71"/>
                <a:gd name="T14" fmla="*/ 845 w 2114"/>
                <a:gd name="T15" fmla="*/ 54 h 71"/>
                <a:gd name="T16" fmla="*/ 905 w 2114"/>
                <a:gd name="T17" fmla="*/ 46 h 71"/>
                <a:gd name="T18" fmla="*/ 962 w 2114"/>
                <a:gd name="T19" fmla="*/ 36 h 71"/>
                <a:gd name="T20" fmla="*/ 1018 w 2114"/>
                <a:gd name="T21" fmla="*/ 25 h 71"/>
                <a:gd name="T22" fmla="*/ 1079 w 2114"/>
                <a:gd name="T23" fmla="*/ 11 h 71"/>
                <a:gd name="T24" fmla="*/ 1139 w 2114"/>
                <a:gd name="T25" fmla="*/ 4 h 71"/>
                <a:gd name="T26" fmla="*/ 1198 w 2114"/>
                <a:gd name="T27" fmla="*/ 0 h 71"/>
                <a:gd name="T28" fmla="*/ 1258 w 2114"/>
                <a:gd name="T29" fmla="*/ 4 h 71"/>
                <a:gd name="T30" fmla="*/ 1327 w 2114"/>
                <a:gd name="T31" fmla="*/ 23 h 71"/>
                <a:gd name="T32" fmla="*/ 1398 w 2114"/>
                <a:gd name="T33" fmla="*/ 38 h 71"/>
                <a:gd name="T34" fmla="*/ 1467 w 2114"/>
                <a:gd name="T35" fmla="*/ 48 h 71"/>
                <a:gd name="T36" fmla="*/ 1536 w 2114"/>
                <a:gd name="T37" fmla="*/ 54 h 71"/>
                <a:gd name="T38" fmla="*/ 1607 w 2114"/>
                <a:gd name="T39" fmla="*/ 56 h 71"/>
                <a:gd name="T40" fmla="*/ 1676 w 2114"/>
                <a:gd name="T41" fmla="*/ 56 h 71"/>
                <a:gd name="T42" fmla="*/ 1815 w 2114"/>
                <a:gd name="T43" fmla="*/ 54 h 71"/>
                <a:gd name="T44" fmla="*/ 1834 w 2114"/>
                <a:gd name="T45" fmla="*/ 54 h 71"/>
                <a:gd name="T46" fmla="*/ 1853 w 2114"/>
                <a:gd name="T47" fmla="*/ 54 h 71"/>
                <a:gd name="T48" fmla="*/ 1899 w 2114"/>
                <a:gd name="T49" fmla="*/ 54 h 71"/>
                <a:gd name="T50" fmla="*/ 1949 w 2114"/>
                <a:gd name="T51" fmla="*/ 54 h 71"/>
                <a:gd name="T52" fmla="*/ 1999 w 2114"/>
                <a:gd name="T53" fmla="*/ 54 h 71"/>
                <a:gd name="T54" fmla="*/ 2031 w 2114"/>
                <a:gd name="T55" fmla="*/ 54 h 71"/>
                <a:gd name="T56" fmla="*/ 2053 w 2114"/>
                <a:gd name="T57" fmla="*/ 54 h 71"/>
                <a:gd name="T58" fmla="*/ 2072 w 2114"/>
                <a:gd name="T59" fmla="*/ 52 h 71"/>
                <a:gd name="T60" fmla="*/ 2087 w 2114"/>
                <a:gd name="T61" fmla="*/ 52 h 71"/>
                <a:gd name="T62" fmla="*/ 2099 w 2114"/>
                <a:gd name="T63" fmla="*/ 52 h 71"/>
                <a:gd name="T64" fmla="*/ 2108 w 2114"/>
                <a:gd name="T65" fmla="*/ 52 h 71"/>
                <a:gd name="T66" fmla="*/ 2112 w 2114"/>
                <a:gd name="T67"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1" extrusionOk="0">
                  <a:moveTo>
                    <a:pt x="0" y="67"/>
                  </a:moveTo>
                  <a:lnTo>
                    <a:pt x="31" y="67"/>
                  </a:lnTo>
                  <a:lnTo>
                    <a:pt x="62" y="67"/>
                  </a:lnTo>
                  <a:lnTo>
                    <a:pt x="125" y="67"/>
                  </a:lnTo>
                  <a:lnTo>
                    <a:pt x="188" y="69"/>
                  </a:lnTo>
                  <a:lnTo>
                    <a:pt x="256" y="69"/>
                  </a:lnTo>
                  <a:lnTo>
                    <a:pt x="321" y="71"/>
                  </a:lnTo>
                  <a:lnTo>
                    <a:pt x="388" y="71"/>
                  </a:lnTo>
                  <a:lnTo>
                    <a:pt x="455" y="71"/>
                  </a:lnTo>
                  <a:lnTo>
                    <a:pt x="522" y="71"/>
                  </a:lnTo>
                  <a:lnTo>
                    <a:pt x="590" y="71"/>
                  </a:lnTo>
                  <a:lnTo>
                    <a:pt x="655" y="69"/>
                  </a:lnTo>
                  <a:lnTo>
                    <a:pt x="720" y="65"/>
                  </a:lnTo>
                  <a:lnTo>
                    <a:pt x="784" y="61"/>
                  </a:lnTo>
                  <a:lnTo>
                    <a:pt x="814" y="58"/>
                  </a:lnTo>
                  <a:lnTo>
                    <a:pt x="845" y="54"/>
                  </a:lnTo>
                  <a:lnTo>
                    <a:pt x="876" y="52"/>
                  </a:lnTo>
                  <a:lnTo>
                    <a:pt x="905" y="46"/>
                  </a:lnTo>
                  <a:lnTo>
                    <a:pt x="933" y="42"/>
                  </a:lnTo>
                  <a:lnTo>
                    <a:pt x="962" y="36"/>
                  </a:lnTo>
                  <a:lnTo>
                    <a:pt x="991" y="33"/>
                  </a:lnTo>
                  <a:lnTo>
                    <a:pt x="1018" y="25"/>
                  </a:lnTo>
                  <a:lnTo>
                    <a:pt x="1049" y="19"/>
                  </a:lnTo>
                  <a:lnTo>
                    <a:pt x="1079" y="11"/>
                  </a:lnTo>
                  <a:lnTo>
                    <a:pt x="1108" y="8"/>
                  </a:lnTo>
                  <a:lnTo>
                    <a:pt x="1139" y="4"/>
                  </a:lnTo>
                  <a:lnTo>
                    <a:pt x="1169" y="2"/>
                  </a:lnTo>
                  <a:lnTo>
                    <a:pt x="1198" y="0"/>
                  </a:lnTo>
                  <a:lnTo>
                    <a:pt x="1229" y="0"/>
                  </a:lnTo>
                  <a:lnTo>
                    <a:pt x="1258" y="4"/>
                  </a:lnTo>
                  <a:lnTo>
                    <a:pt x="1292" y="13"/>
                  </a:lnTo>
                  <a:lnTo>
                    <a:pt x="1327" y="23"/>
                  </a:lnTo>
                  <a:lnTo>
                    <a:pt x="1363" y="31"/>
                  </a:lnTo>
                  <a:lnTo>
                    <a:pt x="1398" y="38"/>
                  </a:lnTo>
                  <a:lnTo>
                    <a:pt x="1432" y="42"/>
                  </a:lnTo>
                  <a:lnTo>
                    <a:pt x="1467" y="48"/>
                  </a:lnTo>
                  <a:lnTo>
                    <a:pt x="1502" y="50"/>
                  </a:lnTo>
                  <a:lnTo>
                    <a:pt x="1536" y="54"/>
                  </a:lnTo>
                  <a:lnTo>
                    <a:pt x="1573" y="54"/>
                  </a:lnTo>
                  <a:lnTo>
                    <a:pt x="1607" y="56"/>
                  </a:lnTo>
                  <a:lnTo>
                    <a:pt x="1642" y="56"/>
                  </a:lnTo>
                  <a:lnTo>
                    <a:pt x="1676" y="56"/>
                  </a:lnTo>
                  <a:lnTo>
                    <a:pt x="1745" y="56"/>
                  </a:lnTo>
                  <a:lnTo>
                    <a:pt x="1815" y="54"/>
                  </a:lnTo>
                  <a:lnTo>
                    <a:pt x="1824" y="54"/>
                  </a:lnTo>
                  <a:lnTo>
                    <a:pt x="1834" y="54"/>
                  </a:lnTo>
                  <a:lnTo>
                    <a:pt x="1843" y="54"/>
                  </a:lnTo>
                  <a:lnTo>
                    <a:pt x="1853" y="54"/>
                  </a:lnTo>
                  <a:lnTo>
                    <a:pt x="1876" y="54"/>
                  </a:lnTo>
                  <a:lnTo>
                    <a:pt x="1899" y="54"/>
                  </a:lnTo>
                  <a:lnTo>
                    <a:pt x="1924" y="54"/>
                  </a:lnTo>
                  <a:lnTo>
                    <a:pt x="1949" y="54"/>
                  </a:lnTo>
                  <a:lnTo>
                    <a:pt x="1974" y="54"/>
                  </a:lnTo>
                  <a:lnTo>
                    <a:pt x="1999" y="54"/>
                  </a:lnTo>
                  <a:lnTo>
                    <a:pt x="2022" y="54"/>
                  </a:lnTo>
                  <a:lnTo>
                    <a:pt x="2031" y="54"/>
                  </a:lnTo>
                  <a:lnTo>
                    <a:pt x="2043" y="54"/>
                  </a:lnTo>
                  <a:lnTo>
                    <a:pt x="2053" y="54"/>
                  </a:lnTo>
                  <a:lnTo>
                    <a:pt x="2062" y="52"/>
                  </a:lnTo>
                  <a:lnTo>
                    <a:pt x="2072" y="52"/>
                  </a:lnTo>
                  <a:lnTo>
                    <a:pt x="2079" y="52"/>
                  </a:lnTo>
                  <a:lnTo>
                    <a:pt x="2087" y="52"/>
                  </a:lnTo>
                  <a:lnTo>
                    <a:pt x="2093" y="52"/>
                  </a:lnTo>
                  <a:lnTo>
                    <a:pt x="2099" y="52"/>
                  </a:lnTo>
                  <a:lnTo>
                    <a:pt x="2104" y="52"/>
                  </a:lnTo>
                  <a:lnTo>
                    <a:pt x="2108" y="52"/>
                  </a:lnTo>
                  <a:lnTo>
                    <a:pt x="2112" y="52"/>
                  </a:lnTo>
                  <a:lnTo>
                    <a:pt x="2112" y="52"/>
                  </a:lnTo>
                  <a:lnTo>
                    <a:pt x="2114" y="5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4" name="Freeform 76"/>
            <p:cNvSpPr/>
            <p:nvPr/>
          </p:nvSpPr>
          <p:spPr bwMode="auto">
            <a:xfrm>
              <a:off x="1546903" y="1631744"/>
              <a:ext cx="34925" cy="22225"/>
            </a:xfrm>
            <a:custGeom>
              <a:avLst/>
              <a:gdLst>
                <a:gd name="T0" fmla="*/ 0 w 44"/>
                <a:gd name="T1" fmla="*/ 0 h 29"/>
                <a:gd name="T2" fmla="*/ 44 w 44"/>
                <a:gd name="T3" fmla="*/ 4 h 29"/>
                <a:gd name="T4" fmla="*/ 8 w 44"/>
                <a:gd name="T5" fmla="*/ 29 h 29"/>
                <a:gd name="T6" fmla="*/ 10 w 44"/>
                <a:gd name="T7" fmla="*/ 25 h 29"/>
                <a:gd name="T8" fmla="*/ 10 w 44"/>
                <a:gd name="T9" fmla="*/ 21 h 29"/>
                <a:gd name="T10" fmla="*/ 10 w 44"/>
                <a:gd name="T11" fmla="*/ 17 h 29"/>
                <a:gd name="T12" fmla="*/ 10 w 44"/>
                <a:gd name="T13" fmla="*/ 14 h 29"/>
                <a:gd name="T14" fmla="*/ 8 w 44"/>
                <a:gd name="T15" fmla="*/ 10 h 29"/>
                <a:gd name="T16" fmla="*/ 6 w 44"/>
                <a:gd name="T17" fmla="*/ 6 h 29"/>
                <a:gd name="T18" fmla="*/ 4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4"/>
                  </a:lnTo>
                  <a:lnTo>
                    <a:pt x="8" y="29"/>
                  </a:lnTo>
                  <a:lnTo>
                    <a:pt x="10" y="25"/>
                  </a:lnTo>
                  <a:lnTo>
                    <a:pt x="10" y="21"/>
                  </a:lnTo>
                  <a:lnTo>
                    <a:pt x="10" y="17"/>
                  </a:lnTo>
                  <a:lnTo>
                    <a:pt x="10" y="14"/>
                  </a:lnTo>
                  <a:lnTo>
                    <a:pt x="8" y="10"/>
                  </a:lnTo>
                  <a:lnTo>
                    <a:pt x="6" y="6"/>
                  </a:lnTo>
                  <a:lnTo>
                    <a:pt x="4"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5" name="Freeform 77"/>
            <p:cNvSpPr/>
            <p:nvPr/>
          </p:nvSpPr>
          <p:spPr bwMode="auto">
            <a:xfrm>
              <a:off x="1737403" y="1601581"/>
              <a:ext cx="34925" cy="23813"/>
            </a:xfrm>
            <a:custGeom>
              <a:avLst/>
              <a:gdLst>
                <a:gd name="T0" fmla="*/ 8 w 44"/>
                <a:gd name="T1" fmla="*/ 0 h 30"/>
                <a:gd name="T2" fmla="*/ 44 w 44"/>
                <a:gd name="T3" fmla="*/ 25 h 30"/>
                <a:gd name="T4" fmla="*/ 0 w 44"/>
                <a:gd name="T5" fmla="*/ 30 h 30"/>
                <a:gd name="T6" fmla="*/ 4 w 44"/>
                <a:gd name="T7" fmla="*/ 27 h 30"/>
                <a:gd name="T8" fmla="*/ 6 w 44"/>
                <a:gd name="T9" fmla="*/ 23 h 30"/>
                <a:gd name="T10" fmla="*/ 8 w 44"/>
                <a:gd name="T11" fmla="*/ 19 h 30"/>
                <a:gd name="T12" fmla="*/ 10 w 44"/>
                <a:gd name="T13" fmla="*/ 15 h 30"/>
                <a:gd name="T14" fmla="*/ 10 w 44"/>
                <a:gd name="T15" fmla="*/ 11 h 30"/>
                <a:gd name="T16" fmla="*/ 10 w 44"/>
                <a:gd name="T17" fmla="*/ 7 h 30"/>
                <a:gd name="T18" fmla="*/ 8 w 44"/>
                <a:gd name="T19" fmla="*/ 4 h 30"/>
                <a:gd name="T20" fmla="*/ 8 w 44"/>
                <a:gd name="T21" fmla="*/ 0 h 30"/>
                <a:gd name="T22" fmla="*/ 8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8" y="0"/>
                  </a:moveTo>
                  <a:lnTo>
                    <a:pt x="44" y="25"/>
                  </a:lnTo>
                  <a:lnTo>
                    <a:pt x="0" y="30"/>
                  </a:lnTo>
                  <a:lnTo>
                    <a:pt x="4" y="27"/>
                  </a:lnTo>
                  <a:lnTo>
                    <a:pt x="6" y="23"/>
                  </a:lnTo>
                  <a:lnTo>
                    <a:pt x="8" y="19"/>
                  </a:lnTo>
                  <a:lnTo>
                    <a:pt x="10" y="15"/>
                  </a:lnTo>
                  <a:lnTo>
                    <a:pt x="10" y="11"/>
                  </a:lnTo>
                  <a:lnTo>
                    <a:pt x="10" y="7"/>
                  </a:lnTo>
                  <a:lnTo>
                    <a:pt x="8" y="4"/>
                  </a:lnTo>
                  <a:lnTo>
                    <a:pt x="8" y="0"/>
                  </a:lnTo>
                  <a:lnTo>
                    <a:pt x="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6" name="Freeform 78"/>
            <p:cNvSpPr/>
            <p:nvPr/>
          </p:nvSpPr>
          <p:spPr bwMode="auto">
            <a:xfrm>
              <a:off x="2181903" y="1647619"/>
              <a:ext cx="33338" cy="25400"/>
            </a:xfrm>
            <a:custGeom>
              <a:avLst/>
              <a:gdLst>
                <a:gd name="T0" fmla="*/ 0 w 42"/>
                <a:gd name="T1" fmla="*/ 0 h 33"/>
                <a:gd name="T2" fmla="*/ 42 w 42"/>
                <a:gd name="T3" fmla="*/ 16 h 33"/>
                <a:gd name="T4" fmla="*/ 0 w 42"/>
                <a:gd name="T5" fmla="*/ 33 h 33"/>
                <a:gd name="T6" fmla="*/ 2 w 42"/>
                <a:gd name="T7" fmla="*/ 29 h 33"/>
                <a:gd name="T8" fmla="*/ 4 w 42"/>
                <a:gd name="T9" fmla="*/ 25 h 33"/>
                <a:gd name="T10" fmla="*/ 4 w 42"/>
                <a:gd name="T11" fmla="*/ 21 h 33"/>
                <a:gd name="T12" fmla="*/ 4 w 42"/>
                <a:gd name="T13" fmla="*/ 16 h 33"/>
                <a:gd name="T14" fmla="*/ 4 w 42"/>
                <a:gd name="T15" fmla="*/ 12 h 33"/>
                <a:gd name="T16" fmla="*/ 4 w 42"/>
                <a:gd name="T17" fmla="*/ 8 h 33"/>
                <a:gd name="T18" fmla="*/ 2 w 42"/>
                <a:gd name="T19" fmla="*/ 4 h 33"/>
                <a:gd name="T20" fmla="*/ 0 w 42"/>
                <a:gd name="T21" fmla="*/ 0 h 33"/>
                <a:gd name="T22" fmla="*/ 0 w 42"/>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3" extrusionOk="0">
                  <a:moveTo>
                    <a:pt x="0" y="0"/>
                  </a:moveTo>
                  <a:lnTo>
                    <a:pt x="42" y="16"/>
                  </a:lnTo>
                  <a:lnTo>
                    <a:pt x="0" y="33"/>
                  </a:lnTo>
                  <a:lnTo>
                    <a:pt x="2" y="29"/>
                  </a:lnTo>
                  <a:lnTo>
                    <a:pt x="4" y="25"/>
                  </a:lnTo>
                  <a:lnTo>
                    <a:pt x="4" y="21"/>
                  </a:lnTo>
                  <a:lnTo>
                    <a:pt x="4" y="16"/>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7" name="Freeform 79"/>
            <p:cNvSpPr/>
            <p:nvPr/>
          </p:nvSpPr>
          <p:spPr bwMode="auto">
            <a:xfrm>
              <a:off x="2418440" y="1646031"/>
              <a:ext cx="33338" cy="23813"/>
            </a:xfrm>
            <a:custGeom>
              <a:avLst/>
              <a:gdLst>
                <a:gd name="T0" fmla="*/ 0 w 43"/>
                <a:gd name="T1" fmla="*/ 0 h 31"/>
                <a:gd name="T2" fmla="*/ 43 w 43"/>
                <a:gd name="T3" fmla="*/ 16 h 31"/>
                <a:gd name="T4" fmla="*/ 0 w 43"/>
                <a:gd name="T5" fmla="*/ 31 h 31"/>
                <a:gd name="T6" fmla="*/ 2 w 43"/>
                <a:gd name="T7" fmla="*/ 27 h 31"/>
                <a:gd name="T8" fmla="*/ 4 w 43"/>
                <a:gd name="T9" fmla="*/ 23 h 31"/>
                <a:gd name="T10" fmla="*/ 6 w 43"/>
                <a:gd name="T11" fmla="*/ 20 h 31"/>
                <a:gd name="T12" fmla="*/ 6 w 43"/>
                <a:gd name="T13" fmla="*/ 16 h 31"/>
                <a:gd name="T14" fmla="*/ 6 w 43"/>
                <a:gd name="T15" fmla="*/ 12 h 31"/>
                <a:gd name="T16" fmla="*/ 4 w 43"/>
                <a:gd name="T17" fmla="*/ 8 h 31"/>
                <a:gd name="T18" fmla="*/ 2 w 43"/>
                <a:gd name="T19" fmla="*/ 4 h 31"/>
                <a:gd name="T20" fmla="*/ 0 w 43"/>
                <a:gd name="T21" fmla="*/ 0 h 31"/>
                <a:gd name="T22" fmla="*/ 0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0"/>
                  </a:moveTo>
                  <a:lnTo>
                    <a:pt x="43" y="16"/>
                  </a:lnTo>
                  <a:lnTo>
                    <a:pt x="0" y="31"/>
                  </a:lnTo>
                  <a:lnTo>
                    <a:pt x="2" y="27"/>
                  </a:lnTo>
                  <a:lnTo>
                    <a:pt x="4" y="23"/>
                  </a:lnTo>
                  <a:lnTo>
                    <a:pt x="6" y="20"/>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8" name="Freeform 80"/>
            <p:cNvSpPr/>
            <p:nvPr/>
          </p:nvSpPr>
          <p:spPr bwMode="auto">
            <a:xfrm>
              <a:off x="769028" y="1517444"/>
              <a:ext cx="1677988" cy="49213"/>
            </a:xfrm>
            <a:custGeom>
              <a:avLst/>
              <a:gdLst>
                <a:gd name="T0" fmla="*/ 0 w 2114"/>
                <a:gd name="T1" fmla="*/ 58 h 62"/>
                <a:gd name="T2" fmla="*/ 2 w 2114"/>
                <a:gd name="T3" fmla="*/ 58 h 62"/>
                <a:gd name="T4" fmla="*/ 8 w 2114"/>
                <a:gd name="T5" fmla="*/ 58 h 62"/>
                <a:gd name="T6" fmla="*/ 16 w 2114"/>
                <a:gd name="T7" fmla="*/ 58 h 62"/>
                <a:gd name="T8" fmla="*/ 27 w 2114"/>
                <a:gd name="T9" fmla="*/ 58 h 62"/>
                <a:gd name="T10" fmla="*/ 39 w 2114"/>
                <a:gd name="T11" fmla="*/ 58 h 62"/>
                <a:gd name="T12" fmla="*/ 54 w 2114"/>
                <a:gd name="T13" fmla="*/ 58 h 62"/>
                <a:gd name="T14" fmla="*/ 79 w 2114"/>
                <a:gd name="T15" fmla="*/ 60 h 62"/>
                <a:gd name="T16" fmla="*/ 117 w 2114"/>
                <a:gd name="T17" fmla="*/ 60 h 62"/>
                <a:gd name="T18" fmla="*/ 163 w 2114"/>
                <a:gd name="T19" fmla="*/ 60 h 62"/>
                <a:gd name="T20" fmla="*/ 211 w 2114"/>
                <a:gd name="T21" fmla="*/ 60 h 62"/>
                <a:gd name="T22" fmla="*/ 263 w 2114"/>
                <a:gd name="T23" fmla="*/ 62 h 62"/>
                <a:gd name="T24" fmla="*/ 371 w 2114"/>
                <a:gd name="T25" fmla="*/ 62 h 62"/>
                <a:gd name="T26" fmla="*/ 423 w 2114"/>
                <a:gd name="T27" fmla="*/ 62 h 62"/>
                <a:gd name="T28" fmla="*/ 472 w 2114"/>
                <a:gd name="T29" fmla="*/ 62 h 62"/>
                <a:gd name="T30" fmla="*/ 520 w 2114"/>
                <a:gd name="T31" fmla="*/ 62 h 62"/>
                <a:gd name="T32" fmla="*/ 563 w 2114"/>
                <a:gd name="T33" fmla="*/ 62 h 62"/>
                <a:gd name="T34" fmla="*/ 599 w 2114"/>
                <a:gd name="T35" fmla="*/ 62 h 62"/>
                <a:gd name="T36" fmla="*/ 615 w 2114"/>
                <a:gd name="T37" fmla="*/ 62 h 62"/>
                <a:gd name="T38" fmla="*/ 628 w 2114"/>
                <a:gd name="T39" fmla="*/ 60 h 62"/>
                <a:gd name="T40" fmla="*/ 687 w 2114"/>
                <a:gd name="T41" fmla="*/ 62 h 62"/>
                <a:gd name="T42" fmla="*/ 745 w 2114"/>
                <a:gd name="T43" fmla="*/ 60 h 62"/>
                <a:gd name="T44" fmla="*/ 801 w 2114"/>
                <a:gd name="T45" fmla="*/ 54 h 62"/>
                <a:gd name="T46" fmla="*/ 855 w 2114"/>
                <a:gd name="T47" fmla="*/ 46 h 62"/>
                <a:gd name="T48" fmla="*/ 960 w 2114"/>
                <a:gd name="T49" fmla="*/ 27 h 62"/>
                <a:gd name="T50" fmla="*/ 1060 w 2114"/>
                <a:gd name="T51" fmla="*/ 10 h 62"/>
                <a:gd name="T52" fmla="*/ 1110 w 2114"/>
                <a:gd name="T53" fmla="*/ 4 h 62"/>
                <a:gd name="T54" fmla="*/ 1162 w 2114"/>
                <a:gd name="T55" fmla="*/ 0 h 62"/>
                <a:gd name="T56" fmla="*/ 1215 w 2114"/>
                <a:gd name="T57" fmla="*/ 2 h 62"/>
                <a:gd name="T58" fmla="*/ 1267 w 2114"/>
                <a:gd name="T59" fmla="*/ 4 h 62"/>
                <a:gd name="T60" fmla="*/ 1315 w 2114"/>
                <a:gd name="T61" fmla="*/ 6 h 62"/>
                <a:gd name="T62" fmla="*/ 1359 w 2114"/>
                <a:gd name="T63" fmla="*/ 12 h 62"/>
                <a:gd name="T64" fmla="*/ 1400 w 2114"/>
                <a:gd name="T65" fmla="*/ 16 h 62"/>
                <a:gd name="T66" fmla="*/ 1417 w 2114"/>
                <a:gd name="T67" fmla="*/ 17 h 62"/>
                <a:gd name="T68" fmla="*/ 1432 w 2114"/>
                <a:gd name="T69" fmla="*/ 19 h 62"/>
                <a:gd name="T70" fmla="*/ 1457 w 2114"/>
                <a:gd name="T71" fmla="*/ 21 h 62"/>
                <a:gd name="T72" fmla="*/ 1484 w 2114"/>
                <a:gd name="T73" fmla="*/ 23 h 62"/>
                <a:gd name="T74" fmla="*/ 1513 w 2114"/>
                <a:gd name="T75" fmla="*/ 25 h 62"/>
                <a:gd name="T76" fmla="*/ 1546 w 2114"/>
                <a:gd name="T77" fmla="*/ 27 h 62"/>
                <a:gd name="T78" fmla="*/ 1578 w 2114"/>
                <a:gd name="T79" fmla="*/ 27 h 62"/>
                <a:gd name="T80" fmla="*/ 1651 w 2114"/>
                <a:gd name="T81" fmla="*/ 29 h 62"/>
                <a:gd name="T82" fmla="*/ 1701 w 2114"/>
                <a:gd name="T83" fmla="*/ 29 h 62"/>
                <a:gd name="T84" fmla="*/ 1726 w 2114"/>
                <a:gd name="T85" fmla="*/ 29 h 62"/>
                <a:gd name="T86" fmla="*/ 1755 w 2114"/>
                <a:gd name="T87" fmla="*/ 29 h 62"/>
                <a:gd name="T88" fmla="*/ 1786 w 2114"/>
                <a:gd name="T89" fmla="*/ 29 h 62"/>
                <a:gd name="T90" fmla="*/ 1836 w 2114"/>
                <a:gd name="T91" fmla="*/ 29 h 62"/>
                <a:gd name="T92" fmla="*/ 1907 w 2114"/>
                <a:gd name="T93" fmla="*/ 29 h 62"/>
                <a:gd name="T94" fmla="*/ 1960 w 2114"/>
                <a:gd name="T95" fmla="*/ 29 h 62"/>
                <a:gd name="T96" fmla="*/ 1993 w 2114"/>
                <a:gd name="T97" fmla="*/ 29 h 62"/>
                <a:gd name="T98" fmla="*/ 2024 w 2114"/>
                <a:gd name="T99" fmla="*/ 29 h 62"/>
                <a:gd name="T100" fmla="*/ 2051 w 2114"/>
                <a:gd name="T101" fmla="*/ 29 h 62"/>
                <a:gd name="T102" fmla="*/ 2074 w 2114"/>
                <a:gd name="T103" fmla="*/ 29 h 62"/>
                <a:gd name="T104" fmla="*/ 2093 w 2114"/>
                <a:gd name="T105" fmla="*/ 29 h 62"/>
                <a:gd name="T106" fmla="*/ 2106 w 2114"/>
                <a:gd name="T107" fmla="*/ 29 h 62"/>
                <a:gd name="T108" fmla="*/ 2112 w 2114"/>
                <a:gd name="T10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4" h="62" extrusionOk="0">
                  <a:moveTo>
                    <a:pt x="0" y="58"/>
                  </a:moveTo>
                  <a:lnTo>
                    <a:pt x="0" y="58"/>
                  </a:lnTo>
                  <a:lnTo>
                    <a:pt x="0" y="58"/>
                  </a:lnTo>
                  <a:lnTo>
                    <a:pt x="2" y="58"/>
                  </a:lnTo>
                  <a:lnTo>
                    <a:pt x="6" y="58"/>
                  </a:lnTo>
                  <a:lnTo>
                    <a:pt x="8" y="58"/>
                  </a:lnTo>
                  <a:lnTo>
                    <a:pt x="12" y="58"/>
                  </a:lnTo>
                  <a:lnTo>
                    <a:pt x="16" y="58"/>
                  </a:lnTo>
                  <a:lnTo>
                    <a:pt x="21" y="58"/>
                  </a:lnTo>
                  <a:lnTo>
                    <a:pt x="27" y="58"/>
                  </a:lnTo>
                  <a:lnTo>
                    <a:pt x="33" y="58"/>
                  </a:lnTo>
                  <a:lnTo>
                    <a:pt x="39" y="58"/>
                  </a:lnTo>
                  <a:lnTo>
                    <a:pt x="46" y="58"/>
                  </a:lnTo>
                  <a:lnTo>
                    <a:pt x="54" y="58"/>
                  </a:lnTo>
                  <a:lnTo>
                    <a:pt x="62" y="60"/>
                  </a:lnTo>
                  <a:lnTo>
                    <a:pt x="79" y="60"/>
                  </a:lnTo>
                  <a:lnTo>
                    <a:pt x="98" y="60"/>
                  </a:lnTo>
                  <a:lnTo>
                    <a:pt x="117" y="60"/>
                  </a:lnTo>
                  <a:lnTo>
                    <a:pt x="140" y="60"/>
                  </a:lnTo>
                  <a:lnTo>
                    <a:pt x="163" y="60"/>
                  </a:lnTo>
                  <a:lnTo>
                    <a:pt x="186" y="60"/>
                  </a:lnTo>
                  <a:lnTo>
                    <a:pt x="211" y="60"/>
                  </a:lnTo>
                  <a:lnTo>
                    <a:pt x="238" y="60"/>
                  </a:lnTo>
                  <a:lnTo>
                    <a:pt x="263" y="62"/>
                  </a:lnTo>
                  <a:lnTo>
                    <a:pt x="317" y="62"/>
                  </a:lnTo>
                  <a:lnTo>
                    <a:pt x="371" y="62"/>
                  </a:lnTo>
                  <a:lnTo>
                    <a:pt x="398" y="62"/>
                  </a:lnTo>
                  <a:lnTo>
                    <a:pt x="423" y="62"/>
                  </a:lnTo>
                  <a:lnTo>
                    <a:pt x="449" y="62"/>
                  </a:lnTo>
                  <a:lnTo>
                    <a:pt x="472" y="62"/>
                  </a:lnTo>
                  <a:lnTo>
                    <a:pt x="497" y="62"/>
                  </a:lnTo>
                  <a:lnTo>
                    <a:pt x="520" y="62"/>
                  </a:lnTo>
                  <a:lnTo>
                    <a:pt x="542" y="62"/>
                  </a:lnTo>
                  <a:lnTo>
                    <a:pt x="563" y="62"/>
                  </a:lnTo>
                  <a:lnTo>
                    <a:pt x="582" y="62"/>
                  </a:lnTo>
                  <a:lnTo>
                    <a:pt x="599" y="62"/>
                  </a:lnTo>
                  <a:lnTo>
                    <a:pt x="607" y="62"/>
                  </a:lnTo>
                  <a:lnTo>
                    <a:pt x="615" y="62"/>
                  </a:lnTo>
                  <a:lnTo>
                    <a:pt x="622" y="60"/>
                  </a:lnTo>
                  <a:lnTo>
                    <a:pt x="628" y="60"/>
                  </a:lnTo>
                  <a:lnTo>
                    <a:pt x="659" y="62"/>
                  </a:lnTo>
                  <a:lnTo>
                    <a:pt x="687" y="62"/>
                  </a:lnTo>
                  <a:lnTo>
                    <a:pt x="716" y="60"/>
                  </a:lnTo>
                  <a:lnTo>
                    <a:pt x="745" y="60"/>
                  </a:lnTo>
                  <a:lnTo>
                    <a:pt x="772" y="56"/>
                  </a:lnTo>
                  <a:lnTo>
                    <a:pt x="801" y="54"/>
                  </a:lnTo>
                  <a:lnTo>
                    <a:pt x="828" y="50"/>
                  </a:lnTo>
                  <a:lnTo>
                    <a:pt x="855" y="46"/>
                  </a:lnTo>
                  <a:lnTo>
                    <a:pt x="908" y="37"/>
                  </a:lnTo>
                  <a:lnTo>
                    <a:pt x="960" y="27"/>
                  </a:lnTo>
                  <a:lnTo>
                    <a:pt x="1012" y="19"/>
                  </a:lnTo>
                  <a:lnTo>
                    <a:pt x="1060" y="10"/>
                  </a:lnTo>
                  <a:lnTo>
                    <a:pt x="1085" y="6"/>
                  </a:lnTo>
                  <a:lnTo>
                    <a:pt x="1110" y="4"/>
                  </a:lnTo>
                  <a:lnTo>
                    <a:pt x="1137" y="2"/>
                  </a:lnTo>
                  <a:lnTo>
                    <a:pt x="1162" y="0"/>
                  </a:lnTo>
                  <a:lnTo>
                    <a:pt x="1189" y="0"/>
                  </a:lnTo>
                  <a:lnTo>
                    <a:pt x="1215" y="2"/>
                  </a:lnTo>
                  <a:lnTo>
                    <a:pt x="1240" y="2"/>
                  </a:lnTo>
                  <a:lnTo>
                    <a:pt x="1267" y="4"/>
                  </a:lnTo>
                  <a:lnTo>
                    <a:pt x="1290" y="6"/>
                  </a:lnTo>
                  <a:lnTo>
                    <a:pt x="1315" y="6"/>
                  </a:lnTo>
                  <a:lnTo>
                    <a:pt x="1338" y="10"/>
                  </a:lnTo>
                  <a:lnTo>
                    <a:pt x="1359" y="12"/>
                  </a:lnTo>
                  <a:lnTo>
                    <a:pt x="1381" y="14"/>
                  </a:lnTo>
                  <a:lnTo>
                    <a:pt x="1400" y="16"/>
                  </a:lnTo>
                  <a:lnTo>
                    <a:pt x="1409" y="17"/>
                  </a:lnTo>
                  <a:lnTo>
                    <a:pt x="1417" y="17"/>
                  </a:lnTo>
                  <a:lnTo>
                    <a:pt x="1425" y="19"/>
                  </a:lnTo>
                  <a:lnTo>
                    <a:pt x="1432" y="19"/>
                  </a:lnTo>
                  <a:lnTo>
                    <a:pt x="1444" y="21"/>
                  </a:lnTo>
                  <a:lnTo>
                    <a:pt x="1457" y="21"/>
                  </a:lnTo>
                  <a:lnTo>
                    <a:pt x="1469" y="23"/>
                  </a:lnTo>
                  <a:lnTo>
                    <a:pt x="1484" y="23"/>
                  </a:lnTo>
                  <a:lnTo>
                    <a:pt x="1498" y="23"/>
                  </a:lnTo>
                  <a:lnTo>
                    <a:pt x="1513" y="25"/>
                  </a:lnTo>
                  <a:lnTo>
                    <a:pt x="1528" y="25"/>
                  </a:lnTo>
                  <a:lnTo>
                    <a:pt x="1546" y="27"/>
                  </a:lnTo>
                  <a:lnTo>
                    <a:pt x="1561" y="27"/>
                  </a:lnTo>
                  <a:lnTo>
                    <a:pt x="1578" y="27"/>
                  </a:lnTo>
                  <a:lnTo>
                    <a:pt x="1615" y="27"/>
                  </a:lnTo>
                  <a:lnTo>
                    <a:pt x="1651" y="29"/>
                  </a:lnTo>
                  <a:lnTo>
                    <a:pt x="1692" y="29"/>
                  </a:lnTo>
                  <a:lnTo>
                    <a:pt x="1701" y="29"/>
                  </a:lnTo>
                  <a:lnTo>
                    <a:pt x="1713" y="29"/>
                  </a:lnTo>
                  <a:lnTo>
                    <a:pt x="1726" y="29"/>
                  </a:lnTo>
                  <a:lnTo>
                    <a:pt x="1740" y="29"/>
                  </a:lnTo>
                  <a:lnTo>
                    <a:pt x="1755" y="29"/>
                  </a:lnTo>
                  <a:lnTo>
                    <a:pt x="1770" y="29"/>
                  </a:lnTo>
                  <a:lnTo>
                    <a:pt x="1786" y="29"/>
                  </a:lnTo>
                  <a:lnTo>
                    <a:pt x="1801" y="29"/>
                  </a:lnTo>
                  <a:lnTo>
                    <a:pt x="1836" y="29"/>
                  </a:lnTo>
                  <a:lnTo>
                    <a:pt x="1872" y="29"/>
                  </a:lnTo>
                  <a:lnTo>
                    <a:pt x="1907" y="29"/>
                  </a:lnTo>
                  <a:lnTo>
                    <a:pt x="1943" y="29"/>
                  </a:lnTo>
                  <a:lnTo>
                    <a:pt x="1960" y="29"/>
                  </a:lnTo>
                  <a:lnTo>
                    <a:pt x="1976" y="29"/>
                  </a:lnTo>
                  <a:lnTo>
                    <a:pt x="1993" y="29"/>
                  </a:lnTo>
                  <a:lnTo>
                    <a:pt x="2008" y="29"/>
                  </a:lnTo>
                  <a:lnTo>
                    <a:pt x="2024" y="29"/>
                  </a:lnTo>
                  <a:lnTo>
                    <a:pt x="2037" y="29"/>
                  </a:lnTo>
                  <a:lnTo>
                    <a:pt x="2051" y="29"/>
                  </a:lnTo>
                  <a:lnTo>
                    <a:pt x="2062" y="29"/>
                  </a:lnTo>
                  <a:lnTo>
                    <a:pt x="2074" y="29"/>
                  </a:lnTo>
                  <a:lnTo>
                    <a:pt x="2083" y="29"/>
                  </a:lnTo>
                  <a:lnTo>
                    <a:pt x="2093" y="29"/>
                  </a:lnTo>
                  <a:lnTo>
                    <a:pt x="2101" y="29"/>
                  </a:lnTo>
                  <a:lnTo>
                    <a:pt x="2106" y="29"/>
                  </a:lnTo>
                  <a:lnTo>
                    <a:pt x="2110" y="29"/>
                  </a:lnTo>
                  <a:lnTo>
                    <a:pt x="2112" y="29"/>
                  </a:lnTo>
                  <a:lnTo>
                    <a:pt x="2114" y="2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9" name="Freeform 81"/>
            <p:cNvSpPr/>
            <p:nvPr/>
          </p:nvSpPr>
          <p:spPr bwMode="auto">
            <a:xfrm>
              <a:off x="1242103" y="1552369"/>
              <a:ext cx="33338" cy="25400"/>
            </a:xfrm>
            <a:custGeom>
              <a:avLst/>
              <a:gdLst>
                <a:gd name="T0" fmla="*/ 0 w 43"/>
                <a:gd name="T1" fmla="*/ 0 h 33"/>
                <a:gd name="T2" fmla="*/ 43 w 43"/>
                <a:gd name="T3" fmla="*/ 18 h 33"/>
                <a:gd name="T4" fmla="*/ 0 w 43"/>
                <a:gd name="T5" fmla="*/ 33 h 33"/>
                <a:gd name="T6" fmla="*/ 2 w 43"/>
                <a:gd name="T7" fmla="*/ 29 h 33"/>
                <a:gd name="T8" fmla="*/ 4 w 43"/>
                <a:gd name="T9" fmla="*/ 25 h 33"/>
                <a:gd name="T10" fmla="*/ 4 w 43"/>
                <a:gd name="T11" fmla="*/ 21 h 33"/>
                <a:gd name="T12" fmla="*/ 6 w 43"/>
                <a:gd name="T13" fmla="*/ 18 h 33"/>
                <a:gd name="T14" fmla="*/ 4 w 43"/>
                <a:gd name="T15" fmla="*/ 12 h 33"/>
                <a:gd name="T16" fmla="*/ 4 w 43"/>
                <a:gd name="T17" fmla="*/ 8 h 33"/>
                <a:gd name="T18" fmla="*/ 2 w 43"/>
                <a:gd name="T19" fmla="*/ 4 h 33"/>
                <a:gd name="T20" fmla="*/ 0 w 43"/>
                <a:gd name="T21" fmla="*/ 0 h 33"/>
                <a:gd name="T22" fmla="*/ 0 w 43"/>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3" extrusionOk="0">
                  <a:moveTo>
                    <a:pt x="0" y="0"/>
                  </a:moveTo>
                  <a:lnTo>
                    <a:pt x="43" y="18"/>
                  </a:lnTo>
                  <a:lnTo>
                    <a:pt x="0" y="33"/>
                  </a:lnTo>
                  <a:lnTo>
                    <a:pt x="2" y="29"/>
                  </a:lnTo>
                  <a:lnTo>
                    <a:pt x="4" y="25"/>
                  </a:lnTo>
                  <a:lnTo>
                    <a:pt x="4" y="21"/>
                  </a:lnTo>
                  <a:lnTo>
                    <a:pt x="6" y="18"/>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0" name="Freeform 82"/>
            <p:cNvSpPr/>
            <p:nvPr/>
          </p:nvSpPr>
          <p:spPr bwMode="auto">
            <a:xfrm>
              <a:off x="1583415" y="1517444"/>
              <a:ext cx="34925" cy="23813"/>
            </a:xfrm>
            <a:custGeom>
              <a:avLst/>
              <a:gdLst>
                <a:gd name="T0" fmla="*/ 0 w 45"/>
                <a:gd name="T1" fmla="*/ 0 h 31"/>
                <a:gd name="T2" fmla="*/ 45 w 45"/>
                <a:gd name="T3" fmla="*/ 8 h 31"/>
                <a:gd name="T4" fmla="*/ 4 w 45"/>
                <a:gd name="T5" fmla="*/ 31 h 31"/>
                <a:gd name="T6" fmla="*/ 6 w 45"/>
                <a:gd name="T7" fmla="*/ 27 h 31"/>
                <a:gd name="T8" fmla="*/ 8 w 45"/>
                <a:gd name="T9" fmla="*/ 23 h 31"/>
                <a:gd name="T10" fmla="*/ 8 w 45"/>
                <a:gd name="T11" fmla="*/ 17 h 31"/>
                <a:gd name="T12" fmla="*/ 8 w 45"/>
                <a:gd name="T13" fmla="*/ 14 h 31"/>
                <a:gd name="T14" fmla="*/ 6 w 45"/>
                <a:gd name="T15" fmla="*/ 10 h 31"/>
                <a:gd name="T16" fmla="*/ 4 w 45"/>
                <a:gd name="T17" fmla="*/ 6 h 31"/>
                <a:gd name="T18" fmla="*/ 2 w 45"/>
                <a:gd name="T19" fmla="*/ 2 h 31"/>
                <a:gd name="T20" fmla="*/ 0 w 45"/>
                <a:gd name="T21" fmla="*/ 0 h 31"/>
                <a:gd name="T22" fmla="*/ 0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0"/>
                  </a:moveTo>
                  <a:lnTo>
                    <a:pt x="45" y="8"/>
                  </a:lnTo>
                  <a:lnTo>
                    <a:pt x="4" y="31"/>
                  </a:lnTo>
                  <a:lnTo>
                    <a:pt x="6" y="27"/>
                  </a:lnTo>
                  <a:lnTo>
                    <a:pt x="8" y="23"/>
                  </a:lnTo>
                  <a:lnTo>
                    <a:pt x="8" y="17"/>
                  </a:lnTo>
                  <a:lnTo>
                    <a:pt x="8" y="14"/>
                  </a:lnTo>
                  <a:lnTo>
                    <a:pt x="6" y="10"/>
                  </a:lnTo>
                  <a:lnTo>
                    <a:pt x="4" y="6"/>
                  </a:lnTo>
                  <a:lnTo>
                    <a:pt x="2"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1" name="Freeform 83"/>
            <p:cNvSpPr/>
            <p:nvPr/>
          </p:nvSpPr>
          <p:spPr bwMode="auto">
            <a:xfrm>
              <a:off x="1878690" y="1517444"/>
              <a:ext cx="33338" cy="23813"/>
            </a:xfrm>
            <a:custGeom>
              <a:avLst/>
              <a:gdLst>
                <a:gd name="T0" fmla="*/ 2 w 42"/>
                <a:gd name="T1" fmla="*/ 0 h 31"/>
                <a:gd name="T2" fmla="*/ 42 w 42"/>
                <a:gd name="T3" fmla="*/ 19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4" y="23"/>
                  </a:lnTo>
                  <a:lnTo>
                    <a:pt x="6" y="19"/>
                  </a:lnTo>
                  <a:lnTo>
                    <a:pt x="6" y="16"/>
                  </a:lnTo>
                  <a:lnTo>
                    <a:pt x="6" y="12"/>
                  </a:lnTo>
                  <a:lnTo>
                    <a:pt x="6" y="8"/>
                  </a:lnTo>
                  <a:lnTo>
                    <a:pt x="4" y="4"/>
                  </a:lnTo>
                  <a:lnTo>
                    <a:pt x="2" y="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2" name="Freeform 84"/>
            <p:cNvSpPr/>
            <p:nvPr/>
          </p:nvSpPr>
          <p:spPr bwMode="auto">
            <a:xfrm>
              <a:off x="2085065" y="1528556"/>
              <a:ext cx="33338" cy="23813"/>
            </a:xfrm>
            <a:custGeom>
              <a:avLst/>
              <a:gdLst>
                <a:gd name="T0" fmla="*/ 0 w 42"/>
                <a:gd name="T1" fmla="*/ 0 h 30"/>
                <a:gd name="T2" fmla="*/ 42 w 42"/>
                <a:gd name="T3" fmla="*/ 15 h 30"/>
                <a:gd name="T4" fmla="*/ 0 w 42"/>
                <a:gd name="T5" fmla="*/ 30 h 30"/>
                <a:gd name="T6" fmla="*/ 2 w 42"/>
                <a:gd name="T7" fmla="*/ 26 h 30"/>
                <a:gd name="T8" fmla="*/ 4 w 42"/>
                <a:gd name="T9" fmla="*/ 23 h 30"/>
                <a:gd name="T10" fmla="*/ 6 w 42"/>
                <a:gd name="T11" fmla="*/ 19 h 30"/>
                <a:gd name="T12" fmla="*/ 6 w 42"/>
                <a:gd name="T13" fmla="*/ 15 h 30"/>
                <a:gd name="T14" fmla="*/ 6 w 42"/>
                <a:gd name="T15" fmla="*/ 11 h 30"/>
                <a:gd name="T16" fmla="*/ 4 w 42"/>
                <a:gd name="T17" fmla="*/ 7 h 30"/>
                <a:gd name="T18" fmla="*/ 4 w 42"/>
                <a:gd name="T19" fmla="*/ 3 h 30"/>
                <a:gd name="T20" fmla="*/ 0 w 42"/>
                <a:gd name="T21" fmla="*/ 0 h 30"/>
                <a:gd name="T22" fmla="*/ 0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0"/>
                  </a:moveTo>
                  <a:lnTo>
                    <a:pt x="42" y="15"/>
                  </a:lnTo>
                  <a:lnTo>
                    <a:pt x="0" y="30"/>
                  </a:lnTo>
                  <a:lnTo>
                    <a:pt x="2" y="26"/>
                  </a:lnTo>
                  <a:lnTo>
                    <a:pt x="4" y="23"/>
                  </a:lnTo>
                  <a:lnTo>
                    <a:pt x="6" y="19"/>
                  </a:lnTo>
                  <a:lnTo>
                    <a:pt x="6" y="15"/>
                  </a:lnTo>
                  <a:lnTo>
                    <a:pt x="6" y="11"/>
                  </a:lnTo>
                  <a:lnTo>
                    <a:pt x="4" y="7"/>
                  </a:lnTo>
                  <a:lnTo>
                    <a:pt x="4" y="3"/>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3" name="Freeform 85"/>
            <p:cNvSpPr/>
            <p:nvPr/>
          </p:nvSpPr>
          <p:spPr bwMode="auto">
            <a:xfrm>
              <a:off x="2421615" y="1528556"/>
              <a:ext cx="31750" cy="23813"/>
            </a:xfrm>
            <a:custGeom>
              <a:avLst/>
              <a:gdLst>
                <a:gd name="T0" fmla="*/ 0 w 41"/>
                <a:gd name="T1" fmla="*/ 0 h 30"/>
                <a:gd name="T2" fmla="*/ 41 w 41"/>
                <a:gd name="T3" fmla="*/ 15 h 30"/>
                <a:gd name="T4" fmla="*/ 0 w 41"/>
                <a:gd name="T5" fmla="*/ 30 h 30"/>
                <a:gd name="T6" fmla="*/ 2 w 41"/>
                <a:gd name="T7" fmla="*/ 26 h 30"/>
                <a:gd name="T8" fmla="*/ 4 w 41"/>
                <a:gd name="T9" fmla="*/ 23 h 30"/>
                <a:gd name="T10" fmla="*/ 4 w 41"/>
                <a:gd name="T11" fmla="*/ 19 h 30"/>
                <a:gd name="T12" fmla="*/ 4 w 41"/>
                <a:gd name="T13" fmla="*/ 15 h 30"/>
                <a:gd name="T14" fmla="*/ 4 w 41"/>
                <a:gd name="T15" fmla="*/ 11 h 30"/>
                <a:gd name="T16" fmla="*/ 4 w 41"/>
                <a:gd name="T17" fmla="*/ 7 h 30"/>
                <a:gd name="T18" fmla="*/ 2 w 41"/>
                <a:gd name="T19" fmla="*/ 3 h 30"/>
                <a:gd name="T20" fmla="*/ 0 w 41"/>
                <a:gd name="T21" fmla="*/ 0 h 30"/>
                <a:gd name="T22" fmla="*/ 0 w 4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0" extrusionOk="0">
                  <a:moveTo>
                    <a:pt x="0" y="0"/>
                  </a:moveTo>
                  <a:lnTo>
                    <a:pt x="41" y="15"/>
                  </a:lnTo>
                  <a:lnTo>
                    <a:pt x="0" y="30"/>
                  </a:lnTo>
                  <a:lnTo>
                    <a:pt x="2" y="26"/>
                  </a:lnTo>
                  <a:lnTo>
                    <a:pt x="4" y="23"/>
                  </a:lnTo>
                  <a:lnTo>
                    <a:pt x="4" y="19"/>
                  </a:lnTo>
                  <a:lnTo>
                    <a:pt x="4" y="15"/>
                  </a:lnTo>
                  <a:lnTo>
                    <a:pt x="4"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4" name="Freeform 86"/>
            <p:cNvSpPr/>
            <p:nvPr/>
          </p:nvSpPr>
          <p:spPr bwMode="auto">
            <a:xfrm>
              <a:off x="769028" y="1422194"/>
              <a:ext cx="1677988" cy="33338"/>
            </a:xfrm>
            <a:custGeom>
              <a:avLst/>
              <a:gdLst>
                <a:gd name="T0" fmla="*/ 0 w 2114"/>
                <a:gd name="T1" fmla="*/ 25 h 42"/>
                <a:gd name="T2" fmla="*/ 4 w 2114"/>
                <a:gd name="T3" fmla="*/ 25 h 42"/>
                <a:gd name="T4" fmla="*/ 10 w 2114"/>
                <a:gd name="T5" fmla="*/ 25 h 42"/>
                <a:gd name="T6" fmla="*/ 19 w 2114"/>
                <a:gd name="T7" fmla="*/ 25 h 42"/>
                <a:gd name="T8" fmla="*/ 33 w 2114"/>
                <a:gd name="T9" fmla="*/ 25 h 42"/>
                <a:gd name="T10" fmla="*/ 48 w 2114"/>
                <a:gd name="T11" fmla="*/ 25 h 42"/>
                <a:gd name="T12" fmla="*/ 67 w 2114"/>
                <a:gd name="T13" fmla="*/ 25 h 42"/>
                <a:gd name="T14" fmla="*/ 88 w 2114"/>
                <a:gd name="T15" fmla="*/ 25 h 42"/>
                <a:gd name="T16" fmla="*/ 110 w 2114"/>
                <a:gd name="T17" fmla="*/ 25 h 42"/>
                <a:gd name="T18" fmla="*/ 148 w 2114"/>
                <a:gd name="T19" fmla="*/ 25 h 42"/>
                <a:gd name="T20" fmla="*/ 204 w 2114"/>
                <a:gd name="T21" fmla="*/ 23 h 42"/>
                <a:gd name="T22" fmla="*/ 265 w 2114"/>
                <a:gd name="T23" fmla="*/ 23 h 42"/>
                <a:gd name="T24" fmla="*/ 330 w 2114"/>
                <a:gd name="T25" fmla="*/ 23 h 42"/>
                <a:gd name="T26" fmla="*/ 396 w 2114"/>
                <a:gd name="T27" fmla="*/ 23 h 42"/>
                <a:gd name="T28" fmla="*/ 496 w 2114"/>
                <a:gd name="T29" fmla="*/ 23 h 42"/>
                <a:gd name="T30" fmla="*/ 561 w 2114"/>
                <a:gd name="T31" fmla="*/ 21 h 42"/>
                <a:gd name="T32" fmla="*/ 622 w 2114"/>
                <a:gd name="T33" fmla="*/ 21 h 42"/>
                <a:gd name="T34" fmla="*/ 678 w 2114"/>
                <a:gd name="T35" fmla="*/ 21 h 42"/>
                <a:gd name="T36" fmla="*/ 714 w 2114"/>
                <a:gd name="T37" fmla="*/ 19 h 42"/>
                <a:gd name="T38" fmla="*/ 737 w 2114"/>
                <a:gd name="T39" fmla="*/ 19 h 42"/>
                <a:gd name="T40" fmla="*/ 759 w 2114"/>
                <a:gd name="T41" fmla="*/ 19 h 42"/>
                <a:gd name="T42" fmla="*/ 776 w 2114"/>
                <a:gd name="T43" fmla="*/ 19 h 42"/>
                <a:gd name="T44" fmla="*/ 855 w 2114"/>
                <a:gd name="T45" fmla="*/ 14 h 42"/>
                <a:gd name="T46" fmla="*/ 995 w 2114"/>
                <a:gd name="T47" fmla="*/ 4 h 42"/>
                <a:gd name="T48" fmla="*/ 1133 w 2114"/>
                <a:gd name="T49" fmla="*/ 0 h 42"/>
                <a:gd name="T50" fmla="*/ 1200 w 2114"/>
                <a:gd name="T51" fmla="*/ 0 h 42"/>
                <a:gd name="T52" fmla="*/ 1265 w 2114"/>
                <a:gd name="T53" fmla="*/ 2 h 42"/>
                <a:gd name="T54" fmla="*/ 1329 w 2114"/>
                <a:gd name="T55" fmla="*/ 8 h 42"/>
                <a:gd name="T56" fmla="*/ 1396 w 2114"/>
                <a:gd name="T57" fmla="*/ 21 h 42"/>
                <a:gd name="T58" fmla="*/ 1461 w 2114"/>
                <a:gd name="T59" fmla="*/ 31 h 42"/>
                <a:gd name="T60" fmla="*/ 1526 w 2114"/>
                <a:gd name="T61" fmla="*/ 37 h 42"/>
                <a:gd name="T62" fmla="*/ 1590 w 2114"/>
                <a:gd name="T63" fmla="*/ 41 h 42"/>
                <a:gd name="T64" fmla="*/ 1653 w 2114"/>
                <a:gd name="T65" fmla="*/ 42 h 42"/>
                <a:gd name="T66" fmla="*/ 1751 w 2114"/>
                <a:gd name="T67" fmla="*/ 42 h 42"/>
                <a:gd name="T68" fmla="*/ 1820 w 2114"/>
                <a:gd name="T69" fmla="*/ 41 h 42"/>
                <a:gd name="T70" fmla="*/ 1872 w 2114"/>
                <a:gd name="T71" fmla="*/ 41 h 42"/>
                <a:gd name="T72" fmla="*/ 1914 w 2114"/>
                <a:gd name="T73" fmla="*/ 41 h 42"/>
                <a:gd name="T74" fmla="*/ 1978 w 2114"/>
                <a:gd name="T75" fmla="*/ 41 h 42"/>
                <a:gd name="T76" fmla="*/ 2020 w 2114"/>
                <a:gd name="T77" fmla="*/ 41 h 42"/>
                <a:gd name="T78" fmla="*/ 2056 w 2114"/>
                <a:gd name="T79" fmla="*/ 41 h 42"/>
                <a:gd name="T80" fmla="*/ 2074 w 2114"/>
                <a:gd name="T81" fmla="*/ 41 h 42"/>
                <a:gd name="T82" fmla="*/ 2087 w 2114"/>
                <a:gd name="T83" fmla="*/ 41 h 42"/>
                <a:gd name="T84" fmla="*/ 2099 w 2114"/>
                <a:gd name="T85" fmla="*/ 41 h 42"/>
                <a:gd name="T86" fmla="*/ 2106 w 2114"/>
                <a:gd name="T87" fmla="*/ 41 h 42"/>
                <a:gd name="T88" fmla="*/ 2112 w 2114"/>
                <a:gd name="T89" fmla="*/ 41 h 42"/>
                <a:gd name="T90" fmla="*/ 2114 w 2114"/>
                <a:gd name="T91"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4" h="42" extrusionOk="0">
                  <a:moveTo>
                    <a:pt x="0" y="25"/>
                  </a:moveTo>
                  <a:lnTo>
                    <a:pt x="0" y="25"/>
                  </a:lnTo>
                  <a:lnTo>
                    <a:pt x="2" y="25"/>
                  </a:lnTo>
                  <a:lnTo>
                    <a:pt x="4" y="25"/>
                  </a:lnTo>
                  <a:lnTo>
                    <a:pt x="6" y="25"/>
                  </a:lnTo>
                  <a:lnTo>
                    <a:pt x="10" y="25"/>
                  </a:lnTo>
                  <a:lnTo>
                    <a:pt x="16" y="25"/>
                  </a:lnTo>
                  <a:lnTo>
                    <a:pt x="19" y="25"/>
                  </a:lnTo>
                  <a:lnTo>
                    <a:pt x="27" y="25"/>
                  </a:lnTo>
                  <a:lnTo>
                    <a:pt x="33" y="25"/>
                  </a:lnTo>
                  <a:lnTo>
                    <a:pt x="40" y="25"/>
                  </a:lnTo>
                  <a:lnTo>
                    <a:pt x="48" y="25"/>
                  </a:lnTo>
                  <a:lnTo>
                    <a:pt x="58" y="25"/>
                  </a:lnTo>
                  <a:lnTo>
                    <a:pt x="67" y="25"/>
                  </a:lnTo>
                  <a:lnTo>
                    <a:pt x="77" y="25"/>
                  </a:lnTo>
                  <a:lnTo>
                    <a:pt x="88" y="25"/>
                  </a:lnTo>
                  <a:lnTo>
                    <a:pt x="98" y="25"/>
                  </a:lnTo>
                  <a:lnTo>
                    <a:pt x="110" y="25"/>
                  </a:lnTo>
                  <a:lnTo>
                    <a:pt x="123" y="25"/>
                  </a:lnTo>
                  <a:lnTo>
                    <a:pt x="148" y="25"/>
                  </a:lnTo>
                  <a:lnTo>
                    <a:pt x="175" y="25"/>
                  </a:lnTo>
                  <a:lnTo>
                    <a:pt x="204" y="23"/>
                  </a:lnTo>
                  <a:lnTo>
                    <a:pt x="234" y="23"/>
                  </a:lnTo>
                  <a:lnTo>
                    <a:pt x="265" y="23"/>
                  </a:lnTo>
                  <a:lnTo>
                    <a:pt x="298" y="23"/>
                  </a:lnTo>
                  <a:lnTo>
                    <a:pt x="330" y="23"/>
                  </a:lnTo>
                  <a:lnTo>
                    <a:pt x="363" y="23"/>
                  </a:lnTo>
                  <a:lnTo>
                    <a:pt x="396" y="23"/>
                  </a:lnTo>
                  <a:lnTo>
                    <a:pt x="463" y="23"/>
                  </a:lnTo>
                  <a:lnTo>
                    <a:pt x="496" y="23"/>
                  </a:lnTo>
                  <a:lnTo>
                    <a:pt x="528" y="21"/>
                  </a:lnTo>
                  <a:lnTo>
                    <a:pt x="561" y="21"/>
                  </a:lnTo>
                  <a:lnTo>
                    <a:pt x="591" y="21"/>
                  </a:lnTo>
                  <a:lnTo>
                    <a:pt x="622" y="21"/>
                  </a:lnTo>
                  <a:lnTo>
                    <a:pt x="651" y="21"/>
                  </a:lnTo>
                  <a:lnTo>
                    <a:pt x="678" y="21"/>
                  </a:lnTo>
                  <a:lnTo>
                    <a:pt x="703" y="19"/>
                  </a:lnTo>
                  <a:lnTo>
                    <a:pt x="714" y="19"/>
                  </a:lnTo>
                  <a:lnTo>
                    <a:pt x="728" y="19"/>
                  </a:lnTo>
                  <a:lnTo>
                    <a:pt x="737" y="19"/>
                  </a:lnTo>
                  <a:lnTo>
                    <a:pt x="749" y="19"/>
                  </a:lnTo>
                  <a:lnTo>
                    <a:pt x="759" y="19"/>
                  </a:lnTo>
                  <a:lnTo>
                    <a:pt x="768" y="19"/>
                  </a:lnTo>
                  <a:lnTo>
                    <a:pt x="776" y="19"/>
                  </a:lnTo>
                  <a:lnTo>
                    <a:pt x="785" y="19"/>
                  </a:lnTo>
                  <a:lnTo>
                    <a:pt x="855" y="14"/>
                  </a:lnTo>
                  <a:lnTo>
                    <a:pt x="924" y="8"/>
                  </a:lnTo>
                  <a:lnTo>
                    <a:pt x="995" y="4"/>
                  </a:lnTo>
                  <a:lnTo>
                    <a:pt x="1064" y="0"/>
                  </a:lnTo>
                  <a:lnTo>
                    <a:pt x="1133" y="0"/>
                  </a:lnTo>
                  <a:lnTo>
                    <a:pt x="1166" y="0"/>
                  </a:lnTo>
                  <a:lnTo>
                    <a:pt x="1200" y="0"/>
                  </a:lnTo>
                  <a:lnTo>
                    <a:pt x="1233" y="0"/>
                  </a:lnTo>
                  <a:lnTo>
                    <a:pt x="1265" y="2"/>
                  </a:lnTo>
                  <a:lnTo>
                    <a:pt x="1296" y="4"/>
                  </a:lnTo>
                  <a:lnTo>
                    <a:pt x="1329" y="8"/>
                  </a:lnTo>
                  <a:lnTo>
                    <a:pt x="1363" y="16"/>
                  </a:lnTo>
                  <a:lnTo>
                    <a:pt x="1396" y="21"/>
                  </a:lnTo>
                  <a:lnTo>
                    <a:pt x="1429" y="27"/>
                  </a:lnTo>
                  <a:lnTo>
                    <a:pt x="1461" y="31"/>
                  </a:lnTo>
                  <a:lnTo>
                    <a:pt x="1494" y="35"/>
                  </a:lnTo>
                  <a:lnTo>
                    <a:pt x="1526" y="37"/>
                  </a:lnTo>
                  <a:lnTo>
                    <a:pt x="1559" y="39"/>
                  </a:lnTo>
                  <a:lnTo>
                    <a:pt x="1590" y="41"/>
                  </a:lnTo>
                  <a:lnTo>
                    <a:pt x="1622" y="42"/>
                  </a:lnTo>
                  <a:lnTo>
                    <a:pt x="1653" y="42"/>
                  </a:lnTo>
                  <a:lnTo>
                    <a:pt x="1718" y="42"/>
                  </a:lnTo>
                  <a:lnTo>
                    <a:pt x="1751" y="42"/>
                  </a:lnTo>
                  <a:lnTo>
                    <a:pt x="1786" y="42"/>
                  </a:lnTo>
                  <a:lnTo>
                    <a:pt x="1820" y="41"/>
                  </a:lnTo>
                  <a:lnTo>
                    <a:pt x="1855" y="41"/>
                  </a:lnTo>
                  <a:lnTo>
                    <a:pt x="1872" y="41"/>
                  </a:lnTo>
                  <a:lnTo>
                    <a:pt x="1893" y="41"/>
                  </a:lnTo>
                  <a:lnTo>
                    <a:pt x="1914" y="41"/>
                  </a:lnTo>
                  <a:lnTo>
                    <a:pt x="1935" y="41"/>
                  </a:lnTo>
                  <a:lnTo>
                    <a:pt x="1978" y="41"/>
                  </a:lnTo>
                  <a:lnTo>
                    <a:pt x="1999" y="41"/>
                  </a:lnTo>
                  <a:lnTo>
                    <a:pt x="2020" y="41"/>
                  </a:lnTo>
                  <a:lnTo>
                    <a:pt x="2039" y="41"/>
                  </a:lnTo>
                  <a:lnTo>
                    <a:pt x="2056" y="41"/>
                  </a:lnTo>
                  <a:lnTo>
                    <a:pt x="2064" y="41"/>
                  </a:lnTo>
                  <a:lnTo>
                    <a:pt x="2074" y="41"/>
                  </a:lnTo>
                  <a:lnTo>
                    <a:pt x="2079" y="41"/>
                  </a:lnTo>
                  <a:lnTo>
                    <a:pt x="2087" y="41"/>
                  </a:lnTo>
                  <a:lnTo>
                    <a:pt x="2093" y="41"/>
                  </a:lnTo>
                  <a:lnTo>
                    <a:pt x="2099" y="41"/>
                  </a:lnTo>
                  <a:lnTo>
                    <a:pt x="2102" y="41"/>
                  </a:lnTo>
                  <a:lnTo>
                    <a:pt x="2106" y="41"/>
                  </a:lnTo>
                  <a:lnTo>
                    <a:pt x="2110" y="41"/>
                  </a:lnTo>
                  <a:lnTo>
                    <a:pt x="2112" y="41"/>
                  </a:lnTo>
                  <a:lnTo>
                    <a:pt x="2114" y="41"/>
                  </a:lnTo>
                  <a:lnTo>
                    <a:pt x="2114" y="4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5" name="Freeform 87"/>
            <p:cNvSpPr/>
            <p:nvPr/>
          </p:nvSpPr>
          <p:spPr bwMode="auto">
            <a:xfrm>
              <a:off x="1364340" y="1425369"/>
              <a:ext cx="34925" cy="23813"/>
            </a:xfrm>
            <a:custGeom>
              <a:avLst/>
              <a:gdLst>
                <a:gd name="T0" fmla="*/ 0 w 42"/>
                <a:gd name="T1" fmla="*/ 0 h 31"/>
                <a:gd name="T2" fmla="*/ 42 w 42"/>
                <a:gd name="T3" fmla="*/ 13 h 31"/>
                <a:gd name="T4" fmla="*/ 2 w 42"/>
                <a:gd name="T5" fmla="*/ 31 h 31"/>
                <a:gd name="T6" fmla="*/ 4 w 42"/>
                <a:gd name="T7" fmla="*/ 27 h 31"/>
                <a:gd name="T8" fmla="*/ 6 w 42"/>
                <a:gd name="T9" fmla="*/ 25 h 31"/>
                <a:gd name="T10" fmla="*/ 6 w 42"/>
                <a:gd name="T11" fmla="*/ 19 h 31"/>
                <a:gd name="T12" fmla="*/ 6 w 42"/>
                <a:gd name="T13" fmla="*/ 15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3"/>
                  </a:lnTo>
                  <a:lnTo>
                    <a:pt x="2" y="31"/>
                  </a:lnTo>
                  <a:lnTo>
                    <a:pt x="4" y="27"/>
                  </a:lnTo>
                  <a:lnTo>
                    <a:pt x="6" y="25"/>
                  </a:lnTo>
                  <a:lnTo>
                    <a:pt x="6" y="19"/>
                  </a:lnTo>
                  <a:lnTo>
                    <a:pt x="6" y="15"/>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6" name="Freeform 88"/>
            <p:cNvSpPr/>
            <p:nvPr/>
          </p:nvSpPr>
          <p:spPr bwMode="auto">
            <a:xfrm>
              <a:off x="1794553" y="1411081"/>
              <a:ext cx="34925" cy="23813"/>
            </a:xfrm>
            <a:custGeom>
              <a:avLst/>
              <a:gdLst>
                <a:gd name="T0" fmla="*/ 6 w 44"/>
                <a:gd name="T1" fmla="*/ 0 h 30"/>
                <a:gd name="T2" fmla="*/ 44 w 44"/>
                <a:gd name="T3" fmla="*/ 23 h 30"/>
                <a:gd name="T4" fmla="*/ 0 w 44"/>
                <a:gd name="T5" fmla="*/ 30 h 30"/>
                <a:gd name="T6" fmla="*/ 4 w 44"/>
                <a:gd name="T7" fmla="*/ 27 h 30"/>
                <a:gd name="T8" fmla="*/ 6 w 44"/>
                <a:gd name="T9" fmla="*/ 23 h 30"/>
                <a:gd name="T10" fmla="*/ 8 w 44"/>
                <a:gd name="T11" fmla="*/ 19 h 30"/>
                <a:gd name="T12" fmla="*/ 8 w 44"/>
                <a:gd name="T13" fmla="*/ 15 h 30"/>
                <a:gd name="T14" fmla="*/ 8 w 44"/>
                <a:gd name="T15" fmla="*/ 11 h 30"/>
                <a:gd name="T16" fmla="*/ 8 w 44"/>
                <a:gd name="T17" fmla="*/ 7 h 30"/>
                <a:gd name="T18" fmla="*/ 8 w 44"/>
                <a:gd name="T19" fmla="*/ 4 h 30"/>
                <a:gd name="T20" fmla="*/ 6 w 44"/>
                <a:gd name="T21" fmla="*/ 0 h 30"/>
                <a:gd name="T22" fmla="*/ 6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6" y="0"/>
                  </a:moveTo>
                  <a:lnTo>
                    <a:pt x="44" y="23"/>
                  </a:lnTo>
                  <a:lnTo>
                    <a:pt x="0" y="30"/>
                  </a:lnTo>
                  <a:lnTo>
                    <a:pt x="4" y="27"/>
                  </a:lnTo>
                  <a:lnTo>
                    <a:pt x="6" y="23"/>
                  </a:lnTo>
                  <a:lnTo>
                    <a:pt x="8" y="19"/>
                  </a:lnTo>
                  <a:lnTo>
                    <a:pt x="8" y="15"/>
                  </a:lnTo>
                  <a:lnTo>
                    <a:pt x="8" y="11"/>
                  </a:lnTo>
                  <a:lnTo>
                    <a:pt x="8" y="7"/>
                  </a:lnTo>
                  <a:lnTo>
                    <a:pt x="8" y="4"/>
                  </a:lnTo>
                  <a:lnTo>
                    <a:pt x="6" y="0"/>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7" name="Freeform 89"/>
            <p:cNvSpPr/>
            <p:nvPr/>
          </p:nvSpPr>
          <p:spPr bwMode="auto">
            <a:xfrm>
              <a:off x="2213653" y="1441244"/>
              <a:ext cx="33338" cy="23813"/>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19"/>
                  </a:lnTo>
                  <a:lnTo>
                    <a:pt x="6" y="16"/>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8" name="Freeform 90"/>
            <p:cNvSpPr/>
            <p:nvPr/>
          </p:nvSpPr>
          <p:spPr bwMode="auto">
            <a:xfrm>
              <a:off x="2421615" y="1441244"/>
              <a:ext cx="31750" cy="23813"/>
            </a:xfrm>
            <a:custGeom>
              <a:avLst/>
              <a:gdLst>
                <a:gd name="T0" fmla="*/ 0 w 41"/>
                <a:gd name="T1" fmla="*/ 0 h 31"/>
                <a:gd name="T2" fmla="*/ 41 w 41"/>
                <a:gd name="T3" fmla="*/ 16 h 31"/>
                <a:gd name="T4" fmla="*/ 0 w 41"/>
                <a:gd name="T5" fmla="*/ 31 h 31"/>
                <a:gd name="T6" fmla="*/ 2 w 41"/>
                <a:gd name="T7" fmla="*/ 27 h 31"/>
                <a:gd name="T8" fmla="*/ 4 w 41"/>
                <a:gd name="T9" fmla="*/ 23 h 31"/>
                <a:gd name="T10" fmla="*/ 4 w 41"/>
                <a:gd name="T11" fmla="*/ 19 h 31"/>
                <a:gd name="T12" fmla="*/ 4 w 41"/>
                <a:gd name="T13" fmla="*/ 16 h 31"/>
                <a:gd name="T14" fmla="*/ 4 w 41"/>
                <a:gd name="T15" fmla="*/ 12 h 31"/>
                <a:gd name="T16" fmla="*/ 4 w 41"/>
                <a:gd name="T17" fmla="*/ 8 h 31"/>
                <a:gd name="T18" fmla="*/ 2 w 41"/>
                <a:gd name="T19" fmla="*/ 4 h 31"/>
                <a:gd name="T20" fmla="*/ 0 w 41"/>
                <a:gd name="T21" fmla="*/ 0 h 31"/>
                <a:gd name="T22" fmla="*/ 0 w 4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1" extrusionOk="0">
                  <a:moveTo>
                    <a:pt x="0" y="0"/>
                  </a:moveTo>
                  <a:lnTo>
                    <a:pt x="41" y="16"/>
                  </a:lnTo>
                  <a:lnTo>
                    <a:pt x="0" y="31"/>
                  </a:lnTo>
                  <a:lnTo>
                    <a:pt x="2" y="27"/>
                  </a:lnTo>
                  <a:lnTo>
                    <a:pt x="4" y="23"/>
                  </a:lnTo>
                  <a:lnTo>
                    <a:pt x="4" y="19"/>
                  </a:lnTo>
                  <a:lnTo>
                    <a:pt x="4" y="16"/>
                  </a:lnTo>
                  <a:lnTo>
                    <a:pt x="4"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9" name="Line 91"/>
            <p:cNvSpPr>
              <a:spLocks noChangeShapeType="1"/>
            </p:cNvSpPr>
            <p:nvPr/>
          </p:nvSpPr>
          <p:spPr bwMode="auto">
            <a:xfrm flipV="1">
              <a:off x="769028" y="1292019"/>
              <a:ext cx="1677988"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0" name="Freeform 92"/>
            <p:cNvSpPr/>
            <p:nvPr/>
          </p:nvSpPr>
          <p:spPr bwMode="auto">
            <a:xfrm>
              <a:off x="2420028" y="1279319"/>
              <a:ext cx="33338" cy="25400"/>
            </a:xfrm>
            <a:custGeom>
              <a:avLst/>
              <a:gdLst>
                <a:gd name="T0" fmla="*/ 0 w 43"/>
                <a:gd name="T1" fmla="*/ 0 h 30"/>
                <a:gd name="T2" fmla="*/ 43 w 43"/>
                <a:gd name="T3" fmla="*/ 15 h 30"/>
                <a:gd name="T4" fmla="*/ 0 w 43"/>
                <a:gd name="T5" fmla="*/ 30 h 30"/>
                <a:gd name="T6" fmla="*/ 2 w 43"/>
                <a:gd name="T7" fmla="*/ 28 h 30"/>
                <a:gd name="T8" fmla="*/ 4 w 43"/>
                <a:gd name="T9" fmla="*/ 25 h 30"/>
                <a:gd name="T10" fmla="*/ 6 w 43"/>
                <a:gd name="T11" fmla="*/ 21 h 30"/>
                <a:gd name="T12" fmla="*/ 6 w 43"/>
                <a:gd name="T13" fmla="*/ 17 h 30"/>
                <a:gd name="T14" fmla="*/ 6 w 43"/>
                <a:gd name="T15" fmla="*/ 11 h 30"/>
                <a:gd name="T16" fmla="*/ 4 w 43"/>
                <a:gd name="T17" fmla="*/ 7 h 30"/>
                <a:gd name="T18" fmla="*/ 2 w 43"/>
                <a:gd name="T19" fmla="*/ 3 h 30"/>
                <a:gd name="T20" fmla="*/ 0 w 43"/>
                <a:gd name="T21" fmla="*/ 0 h 30"/>
                <a:gd name="T22" fmla="*/ 0 w 43"/>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0"/>
                  </a:moveTo>
                  <a:lnTo>
                    <a:pt x="43" y="15"/>
                  </a:lnTo>
                  <a:lnTo>
                    <a:pt x="0" y="30"/>
                  </a:lnTo>
                  <a:lnTo>
                    <a:pt x="2" y="28"/>
                  </a:lnTo>
                  <a:lnTo>
                    <a:pt x="4" y="25"/>
                  </a:lnTo>
                  <a:lnTo>
                    <a:pt x="6" y="21"/>
                  </a:lnTo>
                  <a:lnTo>
                    <a:pt x="6" y="17"/>
                  </a:lnTo>
                  <a:lnTo>
                    <a:pt x="6"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1" name="Freeform 93"/>
            <p:cNvSpPr/>
            <p:nvPr/>
          </p:nvSpPr>
          <p:spPr bwMode="auto">
            <a:xfrm>
              <a:off x="767440" y="1749219"/>
              <a:ext cx="1677988" cy="57150"/>
            </a:xfrm>
            <a:custGeom>
              <a:avLst/>
              <a:gdLst>
                <a:gd name="T0" fmla="*/ 31 w 2114"/>
                <a:gd name="T1" fmla="*/ 6 h 73"/>
                <a:gd name="T2" fmla="*/ 125 w 2114"/>
                <a:gd name="T3" fmla="*/ 4 h 73"/>
                <a:gd name="T4" fmla="*/ 254 w 2114"/>
                <a:gd name="T5" fmla="*/ 2 h 73"/>
                <a:gd name="T6" fmla="*/ 388 w 2114"/>
                <a:gd name="T7" fmla="*/ 0 h 73"/>
                <a:gd name="T8" fmla="*/ 522 w 2114"/>
                <a:gd name="T9" fmla="*/ 0 h 73"/>
                <a:gd name="T10" fmla="*/ 655 w 2114"/>
                <a:gd name="T11" fmla="*/ 4 h 73"/>
                <a:gd name="T12" fmla="*/ 784 w 2114"/>
                <a:gd name="T13" fmla="*/ 12 h 73"/>
                <a:gd name="T14" fmla="*/ 845 w 2114"/>
                <a:gd name="T15" fmla="*/ 17 h 73"/>
                <a:gd name="T16" fmla="*/ 905 w 2114"/>
                <a:gd name="T17" fmla="*/ 25 h 73"/>
                <a:gd name="T18" fmla="*/ 962 w 2114"/>
                <a:gd name="T19" fmla="*/ 35 h 73"/>
                <a:gd name="T20" fmla="*/ 1018 w 2114"/>
                <a:gd name="T21" fmla="*/ 46 h 73"/>
                <a:gd name="T22" fmla="*/ 1077 w 2114"/>
                <a:gd name="T23" fmla="*/ 60 h 73"/>
                <a:gd name="T24" fmla="*/ 1139 w 2114"/>
                <a:gd name="T25" fmla="*/ 69 h 73"/>
                <a:gd name="T26" fmla="*/ 1198 w 2114"/>
                <a:gd name="T27" fmla="*/ 73 h 73"/>
                <a:gd name="T28" fmla="*/ 1258 w 2114"/>
                <a:gd name="T29" fmla="*/ 69 h 73"/>
                <a:gd name="T30" fmla="*/ 1327 w 2114"/>
                <a:gd name="T31" fmla="*/ 48 h 73"/>
                <a:gd name="T32" fmla="*/ 1398 w 2114"/>
                <a:gd name="T33" fmla="*/ 35 h 73"/>
                <a:gd name="T34" fmla="*/ 1467 w 2114"/>
                <a:gd name="T35" fmla="*/ 25 h 73"/>
                <a:gd name="T36" fmla="*/ 1536 w 2114"/>
                <a:gd name="T37" fmla="*/ 19 h 73"/>
                <a:gd name="T38" fmla="*/ 1607 w 2114"/>
                <a:gd name="T39" fmla="*/ 17 h 73"/>
                <a:gd name="T40" fmla="*/ 1676 w 2114"/>
                <a:gd name="T41" fmla="*/ 17 h 73"/>
                <a:gd name="T42" fmla="*/ 1815 w 2114"/>
                <a:gd name="T43" fmla="*/ 17 h 73"/>
                <a:gd name="T44" fmla="*/ 1834 w 2114"/>
                <a:gd name="T45" fmla="*/ 17 h 73"/>
                <a:gd name="T46" fmla="*/ 1853 w 2114"/>
                <a:gd name="T47" fmla="*/ 17 h 73"/>
                <a:gd name="T48" fmla="*/ 1899 w 2114"/>
                <a:gd name="T49" fmla="*/ 19 h 73"/>
                <a:gd name="T50" fmla="*/ 1949 w 2114"/>
                <a:gd name="T51" fmla="*/ 19 h 73"/>
                <a:gd name="T52" fmla="*/ 1997 w 2114"/>
                <a:gd name="T53" fmla="*/ 19 h 73"/>
                <a:gd name="T54" fmla="*/ 2031 w 2114"/>
                <a:gd name="T55" fmla="*/ 19 h 73"/>
                <a:gd name="T56" fmla="*/ 2053 w 2114"/>
                <a:gd name="T57" fmla="*/ 19 h 73"/>
                <a:gd name="T58" fmla="*/ 2072 w 2114"/>
                <a:gd name="T59" fmla="*/ 19 h 73"/>
                <a:gd name="T60" fmla="*/ 2087 w 2114"/>
                <a:gd name="T61" fmla="*/ 19 h 73"/>
                <a:gd name="T62" fmla="*/ 2099 w 2114"/>
                <a:gd name="T63" fmla="*/ 19 h 73"/>
                <a:gd name="T64" fmla="*/ 2108 w 2114"/>
                <a:gd name="T65" fmla="*/ 21 h 73"/>
                <a:gd name="T66" fmla="*/ 2112 w 2114"/>
                <a:gd name="T67"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3" extrusionOk="0">
                  <a:moveTo>
                    <a:pt x="0" y="6"/>
                  </a:moveTo>
                  <a:lnTo>
                    <a:pt x="31" y="6"/>
                  </a:lnTo>
                  <a:lnTo>
                    <a:pt x="62" y="6"/>
                  </a:lnTo>
                  <a:lnTo>
                    <a:pt x="125" y="4"/>
                  </a:lnTo>
                  <a:lnTo>
                    <a:pt x="188" y="4"/>
                  </a:lnTo>
                  <a:lnTo>
                    <a:pt x="254" y="2"/>
                  </a:lnTo>
                  <a:lnTo>
                    <a:pt x="321" y="2"/>
                  </a:lnTo>
                  <a:lnTo>
                    <a:pt x="388" y="0"/>
                  </a:lnTo>
                  <a:lnTo>
                    <a:pt x="455" y="0"/>
                  </a:lnTo>
                  <a:lnTo>
                    <a:pt x="522" y="0"/>
                  </a:lnTo>
                  <a:lnTo>
                    <a:pt x="590" y="2"/>
                  </a:lnTo>
                  <a:lnTo>
                    <a:pt x="655" y="4"/>
                  </a:lnTo>
                  <a:lnTo>
                    <a:pt x="720" y="8"/>
                  </a:lnTo>
                  <a:lnTo>
                    <a:pt x="784" y="12"/>
                  </a:lnTo>
                  <a:lnTo>
                    <a:pt x="814" y="13"/>
                  </a:lnTo>
                  <a:lnTo>
                    <a:pt x="845" y="17"/>
                  </a:lnTo>
                  <a:lnTo>
                    <a:pt x="876" y="21"/>
                  </a:lnTo>
                  <a:lnTo>
                    <a:pt x="905" y="25"/>
                  </a:lnTo>
                  <a:lnTo>
                    <a:pt x="933" y="31"/>
                  </a:lnTo>
                  <a:lnTo>
                    <a:pt x="962" y="35"/>
                  </a:lnTo>
                  <a:lnTo>
                    <a:pt x="991" y="40"/>
                  </a:lnTo>
                  <a:lnTo>
                    <a:pt x="1018" y="46"/>
                  </a:lnTo>
                  <a:lnTo>
                    <a:pt x="1049" y="54"/>
                  </a:lnTo>
                  <a:lnTo>
                    <a:pt x="1077" y="60"/>
                  </a:lnTo>
                  <a:lnTo>
                    <a:pt x="1108" y="65"/>
                  </a:lnTo>
                  <a:lnTo>
                    <a:pt x="1139" y="69"/>
                  </a:lnTo>
                  <a:lnTo>
                    <a:pt x="1168" y="71"/>
                  </a:lnTo>
                  <a:lnTo>
                    <a:pt x="1198" y="73"/>
                  </a:lnTo>
                  <a:lnTo>
                    <a:pt x="1229" y="71"/>
                  </a:lnTo>
                  <a:lnTo>
                    <a:pt x="1258" y="69"/>
                  </a:lnTo>
                  <a:lnTo>
                    <a:pt x="1292" y="58"/>
                  </a:lnTo>
                  <a:lnTo>
                    <a:pt x="1327" y="48"/>
                  </a:lnTo>
                  <a:lnTo>
                    <a:pt x="1361" y="40"/>
                  </a:lnTo>
                  <a:lnTo>
                    <a:pt x="1398" y="35"/>
                  </a:lnTo>
                  <a:lnTo>
                    <a:pt x="1432" y="29"/>
                  </a:lnTo>
                  <a:lnTo>
                    <a:pt x="1467" y="25"/>
                  </a:lnTo>
                  <a:lnTo>
                    <a:pt x="1502" y="21"/>
                  </a:lnTo>
                  <a:lnTo>
                    <a:pt x="1536" y="19"/>
                  </a:lnTo>
                  <a:lnTo>
                    <a:pt x="1571" y="17"/>
                  </a:lnTo>
                  <a:lnTo>
                    <a:pt x="1607" y="17"/>
                  </a:lnTo>
                  <a:lnTo>
                    <a:pt x="1642" y="17"/>
                  </a:lnTo>
                  <a:lnTo>
                    <a:pt x="1676" y="17"/>
                  </a:lnTo>
                  <a:lnTo>
                    <a:pt x="1745" y="17"/>
                  </a:lnTo>
                  <a:lnTo>
                    <a:pt x="1815" y="17"/>
                  </a:lnTo>
                  <a:lnTo>
                    <a:pt x="1824" y="17"/>
                  </a:lnTo>
                  <a:lnTo>
                    <a:pt x="1834" y="17"/>
                  </a:lnTo>
                  <a:lnTo>
                    <a:pt x="1843" y="17"/>
                  </a:lnTo>
                  <a:lnTo>
                    <a:pt x="1853" y="17"/>
                  </a:lnTo>
                  <a:lnTo>
                    <a:pt x="1876" y="19"/>
                  </a:lnTo>
                  <a:lnTo>
                    <a:pt x="1899" y="19"/>
                  </a:lnTo>
                  <a:lnTo>
                    <a:pt x="1924" y="19"/>
                  </a:lnTo>
                  <a:lnTo>
                    <a:pt x="1949" y="19"/>
                  </a:lnTo>
                  <a:lnTo>
                    <a:pt x="1974" y="19"/>
                  </a:lnTo>
                  <a:lnTo>
                    <a:pt x="1997" y="19"/>
                  </a:lnTo>
                  <a:lnTo>
                    <a:pt x="2022" y="19"/>
                  </a:lnTo>
                  <a:lnTo>
                    <a:pt x="2031" y="19"/>
                  </a:lnTo>
                  <a:lnTo>
                    <a:pt x="2043" y="19"/>
                  </a:lnTo>
                  <a:lnTo>
                    <a:pt x="2053" y="19"/>
                  </a:lnTo>
                  <a:lnTo>
                    <a:pt x="2062" y="19"/>
                  </a:lnTo>
                  <a:lnTo>
                    <a:pt x="2072" y="19"/>
                  </a:lnTo>
                  <a:lnTo>
                    <a:pt x="2079" y="19"/>
                  </a:lnTo>
                  <a:lnTo>
                    <a:pt x="2087" y="19"/>
                  </a:lnTo>
                  <a:lnTo>
                    <a:pt x="2093" y="19"/>
                  </a:lnTo>
                  <a:lnTo>
                    <a:pt x="2099" y="19"/>
                  </a:lnTo>
                  <a:lnTo>
                    <a:pt x="2104" y="21"/>
                  </a:lnTo>
                  <a:lnTo>
                    <a:pt x="2108" y="21"/>
                  </a:lnTo>
                  <a:lnTo>
                    <a:pt x="2110" y="21"/>
                  </a:lnTo>
                  <a:lnTo>
                    <a:pt x="2112" y="21"/>
                  </a:lnTo>
                  <a:lnTo>
                    <a:pt x="2114" y="2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2" name="Freeform 94"/>
            <p:cNvSpPr/>
            <p:nvPr/>
          </p:nvSpPr>
          <p:spPr bwMode="auto">
            <a:xfrm>
              <a:off x="1546903" y="1768269"/>
              <a:ext cx="34925" cy="23813"/>
            </a:xfrm>
            <a:custGeom>
              <a:avLst/>
              <a:gdLst>
                <a:gd name="T0" fmla="*/ 0 w 44"/>
                <a:gd name="T1" fmla="*/ 31 h 31"/>
                <a:gd name="T2" fmla="*/ 44 w 44"/>
                <a:gd name="T3" fmla="*/ 25 h 31"/>
                <a:gd name="T4" fmla="*/ 8 w 44"/>
                <a:gd name="T5" fmla="*/ 0 h 31"/>
                <a:gd name="T6" fmla="*/ 8 w 44"/>
                <a:gd name="T7" fmla="*/ 6 h 31"/>
                <a:gd name="T8" fmla="*/ 10 w 44"/>
                <a:gd name="T9" fmla="*/ 10 h 31"/>
                <a:gd name="T10" fmla="*/ 10 w 44"/>
                <a:gd name="T11" fmla="*/ 14 h 31"/>
                <a:gd name="T12" fmla="*/ 8 w 44"/>
                <a:gd name="T13" fmla="*/ 17 h 31"/>
                <a:gd name="T14" fmla="*/ 8 w 44"/>
                <a:gd name="T15" fmla="*/ 21 h 31"/>
                <a:gd name="T16" fmla="*/ 6 w 44"/>
                <a:gd name="T17" fmla="*/ 25 h 31"/>
                <a:gd name="T18" fmla="*/ 4 w 44"/>
                <a:gd name="T19" fmla="*/ 27 h 31"/>
                <a:gd name="T20" fmla="*/ 0 w 44"/>
                <a:gd name="T21" fmla="*/ 31 h 31"/>
                <a:gd name="T22" fmla="*/ 0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31"/>
                  </a:moveTo>
                  <a:lnTo>
                    <a:pt x="44" y="25"/>
                  </a:lnTo>
                  <a:lnTo>
                    <a:pt x="8" y="0"/>
                  </a:lnTo>
                  <a:lnTo>
                    <a:pt x="8" y="6"/>
                  </a:lnTo>
                  <a:lnTo>
                    <a:pt x="10" y="10"/>
                  </a:lnTo>
                  <a:lnTo>
                    <a:pt x="10" y="14"/>
                  </a:lnTo>
                  <a:lnTo>
                    <a:pt x="8" y="17"/>
                  </a:lnTo>
                  <a:lnTo>
                    <a:pt x="8" y="21"/>
                  </a:lnTo>
                  <a:lnTo>
                    <a:pt x="6" y="25"/>
                  </a:lnTo>
                  <a:lnTo>
                    <a:pt x="4"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3" name="Freeform 95"/>
            <p:cNvSpPr/>
            <p:nvPr/>
          </p:nvSpPr>
          <p:spPr bwMode="auto">
            <a:xfrm>
              <a:off x="1737403" y="1798431"/>
              <a:ext cx="34925" cy="23813"/>
            </a:xfrm>
            <a:custGeom>
              <a:avLst/>
              <a:gdLst>
                <a:gd name="T0" fmla="*/ 8 w 44"/>
                <a:gd name="T1" fmla="*/ 31 h 31"/>
                <a:gd name="T2" fmla="*/ 44 w 44"/>
                <a:gd name="T3" fmla="*/ 6 h 31"/>
                <a:gd name="T4" fmla="*/ 0 w 44"/>
                <a:gd name="T5" fmla="*/ 0 h 31"/>
                <a:gd name="T6" fmla="*/ 4 w 44"/>
                <a:gd name="T7" fmla="*/ 2 h 31"/>
                <a:gd name="T8" fmla="*/ 6 w 44"/>
                <a:gd name="T9" fmla="*/ 6 h 31"/>
                <a:gd name="T10" fmla="*/ 8 w 44"/>
                <a:gd name="T11" fmla="*/ 10 h 31"/>
                <a:gd name="T12" fmla="*/ 8 w 44"/>
                <a:gd name="T13" fmla="*/ 14 h 31"/>
                <a:gd name="T14" fmla="*/ 10 w 44"/>
                <a:gd name="T15" fmla="*/ 18 h 31"/>
                <a:gd name="T16" fmla="*/ 10 w 44"/>
                <a:gd name="T17" fmla="*/ 22 h 31"/>
                <a:gd name="T18" fmla="*/ 8 w 44"/>
                <a:gd name="T19" fmla="*/ 27 h 31"/>
                <a:gd name="T20" fmla="*/ 8 w 44"/>
                <a:gd name="T21" fmla="*/ 31 h 31"/>
                <a:gd name="T22" fmla="*/ 8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8" y="31"/>
                  </a:moveTo>
                  <a:lnTo>
                    <a:pt x="44" y="6"/>
                  </a:lnTo>
                  <a:lnTo>
                    <a:pt x="0" y="0"/>
                  </a:lnTo>
                  <a:lnTo>
                    <a:pt x="4" y="2"/>
                  </a:lnTo>
                  <a:lnTo>
                    <a:pt x="6" y="6"/>
                  </a:lnTo>
                  <a:lnTo>
                    <a:pt x="8" y="10"/>
                  </a:lnTo>
                  <a:lnTo>
                    <a:pt x="8" y="14"/>
                  </a:lnTo>
                  <a:lnTo>
                    <a:pt x="10" y="18"/>
                  </a:lnTo>
                  <a:lnTo>
                    <a:pt x="10" y="22"/>
                  </a:lnTo>
                  <a:lnTo>
                    <a:pt x="8" y="27"/>
                  </a:lnTo>
                  <a:lnTo>
                    <a:pt x="8" y="31"/>
                  </a:lnTo>
                  <a:lnTo>
                    <a:pt x="8"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4" name="Freeform 96"/>
            <p:cNvSpPr/>
            <p:nvPr/>
          </p:nvSpPr>
          <p:spPr bwMode="auto">
            <a:xfrm>
              <a:off x="2181903" y="1750806"/>
              <a:ext cx="31750" cy="23813"/>
            </a:xfrm>
            <a:custGeom>
              <a:avLst/>
              <a:gdLst>
                <a:gd name="T0" fmla="*/ 0 w 40"/>
                <a:gd name="T1" fmla="*/ 31 h 31"/>
                <a:gd name="T2" fmla="*/ 40 w 40"/>
                <a:gd name="T3" fmla="*/ 15 h 31"/>
                <a:gd name="T4" fmla="*/ 0 w 40"/>
                <a:gd name="T5" fmla="*/ 0 h 31"/>
                <a:gd name="T6" fmla="*/ 2 w 40"/>
                <a:gd name="T7" fmla="*/ 4 h 31"/>
                <a:gd name="T8" fmla="*/ 4 w 40"/>
                <a:gd name="T9" fmla="*/ 8 h 31"/>
                <a:gd name="T10" fmla="*/ 4 w 40"/>
                <a:gd name="T11" fmla="*/ 11 h 31"/>
                <a:gd name="T12" fmla="*/ 4 w 40"/>
                <a:gd name="T13" fmla="*/ 15 h 31"/>
                <a:gd name="T14" fmla="*/ 4 w 40"/>
                <a:gd name="T15" fmla="*/ 19 h 31"/>
                <a:gd name="T16" fmla="*/ 2 w 40"/>
                <a:gd name="T17" fmla="*/ 23 h 31"/>
                <a:gd name="T18" fmla="*/ 2 w 40"/>
                <a:gd name="T19" fmla="*/ 27 h 31"/>
                <a:gd name="T20" fmla="*/ 0 w 40"/>
                <a:gd name="T21" fmla="*/ 31 h 31"/>
                <a:gd name="T22" fmla="*/ 0 w 40"/>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1" extrusionOk="0">
                  <a:moveTo>
                    <a:pt x="0" y="31"/>
                  </a:moveTo>
                  <a:lnTo>
                    <a:pt x="40" y="15"/>
                  </a:lnTo>
                  <a:lnTo>
                    <a:pt x="0" y="0"/>
                  </a:lnTo>
                  <a:lnTo>
                    <a:pt x="2" y="4"/>
                  </a:lnTo>
                  <a:lnTo>
                    <a:pt x="4" y="8"/>
                  </a:lnTo>
                  <a:lnTo>
                    <a:pt x="4" y="11"/>
                  </a:lnTo>
                  <a:lnTo>
                    <a:pt x="4" y="15"/>
                  </a:lnTo>
                  <a:lnTo>
                    <a:pt x="4" y="19"/>
                  </a:lnTo>
                  <a:lnTo>
                    <a:pt x="2"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5" name="Freeform 97"/>
            <p:cNvSpPr/>
            <p:nvPr/>
          </p:nvSpPr>
          <p:spPr bwMode="auto">
            <a:xfrm>
              <a:off x="2418440" y="1752394"/>
              <a:ext cx="33338" cy="23813"/>
            </a:xfrm>
            <a:custGeom>
              <a:avLst/>
              <a:gdLst>
                <a:gd name="T0" fmla="*/ 0 w 43"/>
                <a:gd name="T1" fmla="*/ 31 h 31"/>
                <a:gd name="T2" fmla="*/ 43 w 43"/>
                <a:gd name="T3" fmla="*/ 17 h 31"/>
                <a:gd name="T4" fmla="*/ 0 w 43"/>
                <a:gd name="T5" fmla="*/ 0 h 31"/>
                <a:gd name="T6" fmla="*/ 2 w 43"/>
                <a:gd name="T7" fmla="*/ 4 h 31"/>
                <a:gd name="T8" fmla="*/ 4 w 43"/>
                <a:gd name="T9" fmla="*/ 8 h 31"/>
                <a:gd name="T10" fmla="*/ 6 w 43"/>
                <a:gd name="T11" fmla="*/ 11 h 31"/>
                <a:gd name="T12" fmla="*/ 6 w 43"/>
                <a:gd name="T13" fmla="*/ 15 h 31"/>
                <a:gd name="T14" fmla="*/ 6 w 43"/>
                <a:gd name="T15" fmla="*/ 19 h 31"/>
                <a:gd name="T16" fmla="*/ 4 w 43"/>
                <a:gd name="T17" fmla="*/ 25 h 31"/>
                <a:gd name="T18" fmla="*/ 2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7"/>
                  </a:lnTo>
                  <a:lnTo>
                    <a:pt x="0" y="0"/>
                  </a:lnTo>
                  <a:lnTo>
                    <a:pt x="2" y="4"/>
                  </a:lnTo>
                  <a:lnTo>
                    <a:pt x="4" y="8"/>
                  </a:lnTo>
                  <a:lnTo>
                    <a:pt x="6" y="11"/>
                  </a:lnTo>
                  <a:lnTo>
                    <a:pt x="6" y="15"/>
                  </a:lnTo>
                  <a:lnTo>
                    <a:pt x="6" y="19"/>
                  </a:lnTo>
                  <a:lnTo>
                    <a:pt x="4" y="25"/>
                  </a:lnTo>
                  <a:lnTo>
                    <a:pt x="2"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6" name="Freeform 98"/>
            <p:cNvSpPr/>
            <p:nvPr/>
          </p:nvSpPr>
          <p:spPr bwMode="auto">
            <a:xfrm>
              <a:off x="767440" y="1855581"/>
              <a:ext cx="1679575" cy="49213"/>
            </a:xfrm>
            <a:custGeom>
              <a:avLst/>
              <a:gdLst>
                <a:gd name="T0" fmla="*/ 2 w 2116"/>
                <a:gd name="T1" fmla="*/ 6 h 62"/>
                <a:gd name="T2" fmla="*/ 4 w 2116"/>
                <a:gd name="T3" fmla="*/ 4 h 62"/>
                <a:gd name="T4" fmla="*/ 10 w 2116"/>
                <a:gd name="T5" fmla="*/ 4 h 62"/>
                <a:gd name="T6" fmla="*/ 18 w 2116"/>
                <a:gd name="T7" fmla="*/ 4 h 62"/>
                <a:gd name="T8" fmla="*/ 27 w 2116"/>
                <a:gd name="T9" fmla="*/ 4 h 62"/>
                <a:gd name="T10" fmla="*/ 41 w 2116"/>
                <a:gd name="T11" fmla="*/ 4 h 62"/>
                <a:gd name="T12" fmla="*/ 56 w 2116"/>
                <a:gd name="T13" fmla="*/ 4 h 62"/>
                <a:gd name="T14" fmla="*/ 81 w 2116"/>
                <a:gd name="T15" fmla="*/ 4 h 62"/>
                <a:gd name="T16" fmla="*/ 119 w 2116"/>
                <a:gd name="T17" fmla="*/ 4 h 62"/>
                <a:gd name="T18" fmla="*/ 165 w 2116"/>
                <a:gd name="T19" fmla="*/ 4 h 62"/>
                <a:gd name="T20" fmla="*/ 213 w 2116"/>
                <a:gd name="T21" fmla="*/ 2 h 62"/>
                <a:gd name="T22" fmla="*/ 265 w 2116"/>
                <a:gd name="T23" fmla="*/ 2 h 62"/>
                <a:gd name="T24" fmla="*/ 373 w 2116"/>
                <a:gd name="T25" fmla="*/ 2 h 62"/>
                <a:gd name="T26" fmla="*/ 425 w 2116"/>
                <a:gd name="T27" fmla="*/ 0 h 62"/>
                <a:gd name="T28" fmla="*/ 474 w 2116"/>
                <a:gd name="T29" fmla="*/ 0 h 62"/>
                <a:gd name="T30" fmla="*/ 522 w 2116"/>
                <a:gd name="T31" fmla="*/ 0 h 62"/>
                <a:gd name="T32" fmla="*/ 565 w 2116"/>
                <a:gd name="T33" fmla="*/ 0 h 62"/>
                <a:gd name="T34" fmla="*/ 601 w 2116"/>
                <a:gd name="T35" fmla="*/ 2 h 62"/>
                <a:gd name="T36" fmla="*/ 617 w 2116"/>
                <a:gd name="T37" fmla="*/ 2 h 62"/>
                <a:gd name="T38" fmla="*/ 630 w 2116"/>
                <a:gd name="T39" fmla="*/ 2 h 62"/>
                <a:gd name="T40" fmla="*/ 689 w 2116"/>
                <a:gd name="T41" fmla="*/ 2 h 62"/>
                <a:gd name="T42" fmla="*/ 745 w 2116"/>
                <a:gd name="T43" fmla="*/ 4 h 62"/>
                <a:gd name="T44" fmla="*/ 803 w 2116"/>
                <a:gd name="T45" fmla="*/ 10 h 62"/>
                <a:gd name="T46" fmla="*/ 857 w 2116"/>
                <a:gd name="T47" fmla="*/ 18 h 62"/>
                <a:gd name="T48" fmla="*/ 962 w 2116"/>
                <a:gd name="T49" fmla="*/ 35 h 62"/>
                <a:gd name="T50" fmla="*/ 1062 w 2116"/>
                <a:gd name="T51" fmla="*/ 54 h 62"/>
                <a:gd name="T52" fmla="*/ 1112 w 2116"/>
                <a:gd name="T53" fmla="*/ 60 h 62"/>
                <a:gd name="T54" fmla="*/ 1164 w 2116"/>
                <a:gd name="T55" fmla="*/ 62 h 62"/>
                <a:gd name="T56" fmla="*/ 1217 w 2116"/>
                <a:gd name="T57" fmla="*/ 62 h 62"/>
                <a:gd name="T58" fmla="*/ 1267 w 2116"/>
                <a:gd name="T59" fmla="*/ 60 h 62"/>
                <a:gd name="T60" fmla="*/ 1317 w 2116"/>
                <a:gd name="T61" fmla="*/ 56 h 62"/>
                <a:gd name="T62" fmla="*/ 1361 w 2116"/>
                <a:gd name="T63" fmla="*/ 52 h 62"/>
                <a:gd name="T64" fmla="*/ 1402 w 2116"/>
                <a:gd name="T65" fmla="*/ 48 h 62"/>
                <a:gd name="T66" fmla="*/ 1419 w 2116"/>
                <a:gd name="T67" fmla="*/ 47 h 62"/>
                <a:gd name="T68" fmla="*/ 1434 w 2116"/>
                <a:gd name="T69" fmla="*/ 45 h 62"/>
                <a:gd name="T70" fmla="*/ 1457 w 2116"/>
                <a:gd name="T71" fmla="*/ 43 h 62"/>
                <a:gd name="T72" fmla="*/ 1484 w 2116"/>
                <a:gd name="T73" fmla="*/ 41 h 62"/>
                <a:gd name="T74" fmla="*/ 1515 w 2116"/>
                <a:gd name="T75" fmla="*/ 39 h 62"/>
                <a:gd name="T76" fmla="*/ 1546 w 2116"/>
                <a:gd name="T77" fmla="*/ 37 h 62"/>
                <a:gd name="T78" fmla="*/ 1580 w 2116"/>
                <a:gd name="T79" fmla="*/ 37 h 62"/>
                <a:gd name="T80" fmla="*/ 1653 w 2116"/>
                <a:gd name="T81" fmla="*/ 35 h 62"/>
                <a:gd name="T82" fmla="*/ 1703 w 2116"/>
                <a:gd name="T83" fmla="*/ 35 h 62"/>
                <a:gd name="T84" fmla="*/ 1728 w 2116"/>
                <a:gd name="T85" fmla="*/ 35 h 62"/>
                <a:gd name="T86" fmla="*/ 1757 w 2116"/>
                <a:gd name="T87" fmla="*/ 35 h 62"/>
                <a:gd name="T88" fmla="*/ 1788 w 2116"/>
                <a:gd name="T89" fmla="*/ 33 h 62"/>
                <a:gd name="T90" fmla="*/ 1838 w 2116"/>
                <a:gd name="T91" fmla="*/ 33 h 62"/>
                <a:gd name="T92" fmla="*/ 1909 w 2116"/>
                <a:gd name="T93" fmla="*/ 33 h 62"/>
                <a:gd name="T94" fmla="*/ 1962 w 2116"/>
                <a:gd name="T95" fmla="*/ 33 h 62"/>
                <a:gd name="T96" fmla="*/ 1995 w 2116"/>
                <a:gd name="T97" fmla="*/ 33 h 62"/>
                <a:gd name="T98" fmla="*/ 2026 w 2116"/>
                <a:gd name="T99" fmla="*/ 33 h 62"/>
                <a:gd name="T100" fmla="*/ 2053 w 2116"/>
                <a:gd name="T101" fmla="*/ 33 h 62"/>
                <a:gd name="T102" fmla="*/ 2076 w 2116"/>
                <a:gd name="T103" fmla="*/ 33 h 62"/>
                <a:gd name="T104" fmla="*/ 2095 w 2116"/>
                <a:gd name="T105" fmla="*/ 33 h 62"/>
                <a:gd name="T106" fmla="*/ 2108 w 2116"/>
                <a:gd name="T107" fmla="*/ 33 h 62"/>
                <a:gd name="T108" fmla="*/ 2116 w 2116"/>
                <a:gd name="T109"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6" h="62" extrusionOk="0">
                  <a:moveTo>
                    <a:pt x="0" y="6"/>
                  </a:moveTo>
                  <a:lnTo>
                    <a:pt x="2" y="6"/>
                  </a:lnTo>
                  <a:lnTo>
                    <a:pt x="2" y="6"/>
                  </a:lnTo>
                  <a:lnTo>
                    <a:pt x="4" y="4"/>
                  </a:lnTo>
                  <a:lnTo>
                    <a:pt x="6" y="4"/>
                  </a:lnTo>
                  <a:lnTo>
                    <a:pt x="10" y="4"/>
                  </a:lnTo>
                  <a:lnTo>
                    <a:pt x="14" y="4"/>
                  </a:lnTo>
                  <a:lnTo>
                    <a:pt x="18" y="4"/>
                  </a:lnTo>
                  <a:lnTo>
                    <a:pt x="23" y="4"/>
                  </a:lnTo>
                  <a:lnTo>
                    <a:pt x="27" y="4"/>
                  </a:lnTo>
                  <a:lnTo>
                    <a:pt x="35" y="4"/>
                  </a:lnTo>
                  <a:lnTo>
                    <a:pt x="41" y="4"/>
                  </a:lnTo>
                  <a:lnTo>
                    <a:pt x="48" y="4"/>
                  </a:lnTo>
                  <a:lnTo>
                    <a:pt x="56" y="4"/>
                  </a:lnTo>
                  <a:lnTo>
                    <a:pt x="64" y="4"/>
                  </a:lnTo>
                  <a:lnTo>
                    <a:pt x="81" y="4"/>
                  </a:lnTo>
                  <a:lnTo>
                    <a:pt x="100" y="4"/>
                  </a:lnTo>
                  <a:lnTo>
                    <a:pt x="119" y="4"/>
                  </a:lnTo>
                  <a:lnTo>
                    <a:pt x="142" y="4"/>
                  </a:lnTo>
                  <a:lnTo>
                    <a:pt x="165" y="4"/>
                  </a:lnTo>
                  <a:lnTo>
                    <a:pt x="188" y="2"/>
                  </a:lnTo>
                  <a:lnTo>
                    <a:pt x="213" y="2"/>
                  </a:lnTo>
                  <a:lnTo>
                    <a:pt x="238" y="2"/>
                  </a:lnTo>
                  <a:lnTo>
                    <a:pt x="265" y="2"/>
                  </a:lnTo>
                  <a:lnTo>
                    <a:pt x="319" y="2"/>
                  </a:lnTo>
                  <a:lnTo>
                    <a:pt x="373" y="2"/>
                  </a:lnTo>
                  <a:lnTo>
                    <a:pt x="398" y="2"/>
                  </a:lnTo>
                  <a:lnTo>
                    <a:pt x="425" y="0"/>
                  </a:lnTo>
                  <a:lnTo>
                    <a:pt x="450" y="0"/>
                  </a:lnTo>
                  <a:lnTo>
                    <a:pt x="474" y="0"/>
                  </a:lnTo>
                  <a:lnTo>
                    <a:pt x="499" y="0"/>
                  </a:lnTo>
                  <a:lnTo>
                    <a:pt x="522" y="0"/>
                  </a:lnTo>
                  <a:lnTo>
                    <a:pt x="544" y="0"/>
                  </a:lnTo>
                  <a:lnTo>
                    <a:pt x="565" y="0"/>
                  </a:lnTo>
                  <a:lnTo>
                    <a:pt x="584" y="2"/>
                  </a:lnTo>
                  <a:lnTo>
                    <a:pt x="601" y="2"/>
                  </a:lnTo>
                  <a:lnTo>
                    <a:pt x="609" y="2"/>
                  </a:lnTo>
                  <a:lnTo>
                    <a:pt x="617" y="2"/>
                  </a:lnTo>
                  <a:lnTo>
                    <a:pt x="624" y="2"/>
                  </a:lnTo>
                  <a:lnTo>
                    <a:pt x="630" y="2"/>
                  </a:lnTo>
                  <a:lnTo>
                    <a:pt x="659" y="2"/>
                  </a:lnTo>
                  <a:lnTo>
                    <a:pt x="689" y="2"/>
                  </a:lnTo>
                  <a:lnTo>
                    <a:pt x="718" y="2"/>
                  </a:lnTo>
                  <a:lnTo>
                    <a:pt x="745" y="4"/>
                  </a:lnTo>
                  <a:lnTo>
                    <a:pt x="774" y="6"/>
                  </a:lnTo>
                  <a:lnTo>
                    <a:pt x="803" y="10"/>
                  </a:lnTo>
                  <a:lnTo>
                    <a:pt x="830" y="14"/>
                  </a:lnTo>
                  <a:lnTo>
                    <a:pt x="857" y="18"/>
                  </a:lnTo>
                  <a:lnTo>
                    <a:pt x="910" y="27"/>
                  </a:lnTo>
                  <a:lnTo>
                    <a:pt x="962" y="35"/>
                  </a:lnTo>
                  <a:lnTo>
                    <a:pt x="1014" y="45"/>
                  </a:lnTo>
                  <a:lnTo>
                    <a:pt x="1062" y="54"/>
                  </a:lnTo>
                  <a:lnTo>
                    <a:pt x="1087" y="58"/>
                  </a:lnTo>
                  <a:lnTo>
                    <a:pt x="1112" y="60"/>
                  </a:lnTo>
                  <a:lnTo>
                    <a:pt x="1139" y="62"/>
                  </a:lnTo>
                  <a:lnTo>
                    <a:pt x="1164" y="62"/>
                  </a:lnTo>
                  <a:lnTo>
                    <a:pt x="1191" y="62"/>
                  </a:lnTo>
                  <a:lnTo>
                    <a:pt x="1217" y="62"/>
                  </a:lnTo>
                  <a:lnTo>
                    <a:pt x="1242" y="62"/>
                  </a:lnTo>
                  <a:lnTo>
                    <a:pt x="1267" y="60"/>
                  </a:lnTo>
                  <a:lnTo>
                    <a:pt x="1292" y="58"/>
                  </a:lnTo>
                  <a:lnTo>
                    <a:pt x="1317" y="56"/>
                  </a:lnTo>
                  <a:lnTo>
                    <a:pt x="1340" y="54"/>
                  </a:lnTo>
                  <a:lnTo>
                    <a:pt x="1361" y="52"/>
                  </a:lnTo>
                  <a:lnTo>
                    <a:pt x="1383" y="50"/>
                  </a:lnTo>
                  <a:lnTo>
                    <a:pt x="1402" y="48"/>
                  </a:lnTo>
                  <a:lnTo>
                    <a:pt x="1409" y="47"/>
                  </a:lnTo>
                  <a:lnTo>
                    <a:pt x="1419" y="47"/>
                  </a:lnTo>
                  <a:lnTo>
                    <a:pt x="1427" y="45"/>
                  </a:lnTo>
                  <a:lnTo>
                    <a:pt x="1434" y="45"/>
                  </a:lnTo>
                  <a:lnTo>
                    <a:pt x="1446" y="43"/>
                  </a:lnTo>
                  <a:lnTo>
                    <a:pt x="1457" y="43"/>
                  </a:lnTo>
                  <a:lnTo>
                    <a:pt x="1471" y="41"/>
                  </a:lnTo>
                  <a:lnTo>
                    <a:pt x="1484" y="41"/>
                  </a:lnTo>
                  <a:lnTo>
                    <a:pt x="1500" y="39"/>
                  </a:lnTo>
                  <a:lnTo>
                    <a:pt x="1515" y="39"/>
                  </a:lnTo>
                  <a:lnTo>
                    <a:pt x="1530" y="37"/>
                  </a:lnTo>
                  <a:lnTo>
                    <a:pt x="1546" y="37"/>
                  </a:lnTo>
                  <a:lnTo>
                    <a:pt x="1563" y="37"/>
                  </a:lnTo>
                  <a:lnTo>
                    <a:pt x="1580" y="37"/>
                  </a:lnTo>
                  <a:lnTo>
                    <a:pt x="1617" y="35"/>
                  </a:lnTo>
                  <a:lnTo>
                    <a:pt x="1653" y="35"/>
                  </a:lnTo>
                  <a:lnTo>
                    <a:pt x="1694" y="35"/>
                  </a:lnTo>
                  <a:lnTo>
                    <a:pt x="1703" y="35"/>
                  </a:lnTo>
                  <a:lnTo>
                    <a:pt x="1715" y="35"/>
                  </a:lnTo>
                  <a:lnTo>
                    <a:pt x="1728" y="35"/>
                  </a:lnTo>
                  <a:lnTo>
                    <a:pt x="1742" y="35"/>
                  </a:lnTo>
                  <a:lnTo>
                    <a:pt x="1757" y="35"/>
                  </a:lnTo>
                  <a:lnTo>
                    <a:pt x="1770" y="33"/>
                  </a:lnTo>
                  <a:lnTo>
                    <a:pt x="1788" y="33"/>
                  </a:lnTo>
                  <a:lnTo>
                    <a:pt x="1803" y="33"/>
                  </a:lnTo>
                  <a:lnTo>
                    <a:pt x="1838" y="33"/>
                  </a:lnTo>
                  <a:lnTo>
                    <a:pt x="1874" y="33"/>
                  </a:lnTo>
                  <a:lnTo>
                    <a:pt x="1909" y="33"/>
                  </a:lnTo>
                  <a:lnTo>
                    <a:pt x="1945" y="33"/>
                  </a:lnTo>
                  <a:lnTo>
                    <a:pt x="1962" y="33"/>
                  </a:lnTo>
                  <a:lnTo>
                    <a:pt x="1978" y="33"/>
                  </a:lnTo>
                  <a:lnTo>
                    <a:pt x="1995" y="33"/>
                  </a:lnTo>
                  <a:lnTo>
                    <a:pt x="2010" y="33"/>
                  </a:lnTo>
                  <a:lnTo>
                    <a:pt x="2026" y="33"/>
                  </a:lnTo>
                  <a:lnTo>
                    <a:pt x="2039" y="33"/>
                  </a:lnTo>
                  <a:lnTo>
                    <a:pt x="2053" y="33"/>
                  </a:lnTo>
                  <a:lnTo>
                    <a:pt x="2064" y="33"/>
                  </a:lnTo>
                  <a:lnTo>
                    <a:pt x="2076" y="33"/>
                  </a:lnTo>
                  <a:lnTo>
                    <a:pt x="2085" y="33"/>
                  </a:lnTo>
                  <a:lnTo>
                    <a:pt x="2095" y="33"/>
                  </a:lnTo>
                  <a:lnTo>
                    <a:pt x="2103" y="33"/>
                  </a:lnTo>
                  <a:lnTo>
                    <a:pt x="2108" y="33"/>
                  </a:lnTo>
                  <a:lnTo>
                    <a:pt x="2112" y="33"/>
                  </a:lnTo>
                  <a:lnTo>
                    <a:pt x="2116" y="33"/>
                  </a:lnTo>
                  <a:lnTo>
                    <a:pt x="2116" y="3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7" name="Freeform 99"/>
            <p:cNvSpPr/>
            <p:nvPr/>
          </p:nvSpPr>
          <p:spPr bwMode="auto">
            <a:xfrm>
              <a:off x="1242103" y="1844469"/>
              <a:ext cx="33338" cy="25400"/>
            </a:xfrm>
            <a:custGeom>
              <a:avLst/>
              <a:gdLst>
                <a:gd name="T0" fmla="*/ 0 w 43"/>
                <a:gd name="T1" fmla="*/ 31 h 31"/>
                <a:gd name="T2" fmla="*/ 43 w 43"/>
                <a:gd name="T3" fmla="*/ 15 h 31"/>
                <a:gd name="T4" fmla="*/ 0 w 43"/>
                <a:gd name="T5" fmla="*/ 0 h 31"/>
                <a:gd name="T6" fmla="*/ 2 w 43"/>
                <a:gd name="T7" fmla="*/ 4 h 31"/>
                <a:gd name="T8" fmla="*/ 4 w 43"/>
                <a:gd name="T9" fmla="*/ 8 h 31"/>
                <a:gd name="T10" fmla="*/ 4 w 43"/>
                <a:gd name="T11" fmla="*/ 12 h 31"/>
                <a:gd name="T12" fmla="*/ 4 w 43"/>
                <a:gd name="T13" fmla="*/ 15 h 31"/>
                <a:gd name="T14" fmla="*/ 4 w 43"/>
                <a:gd name="T15" fmla="*/ 19 h 31"/>
                <a:gd name="T16" fmla="*/ 4 w 43"/>
                <a:gd name="T17" fmla="*/ 23 h 31"/>
                <a:gd name="T18" fmla="*/ 2 w 43"/>
                <a:gd name="T19" fmla="*/ 27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5"/>
                  </a:lnTo>
                  <a:lnTo>
                    <a:pt x="0" y="0"/>
                  </a:lnTo>
                  <a:lnTo>
                    <a:pt x="2" y="4"/>
                  </a:lnTo>
                  <a:lnTo>
                    <a:pt x="4" y="8"/>
                  </a:lnTo>
                  <a:lnTo>
                    <a:pt x="4" y="12"/>
                  </a:lnTo>
                  <a:lnTo>
                    <a:pt x="4" y="15"/>
                  </a:lnTo>
                  <a:lnTo>
                    <a:pt x="4"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8" name="Freeform 100"/>
            <p:cNvSpPr/>
            <p:nvPr/>
          </p:nvSpPr>
          <p:spPr bwMode="auto">
            <a:xfrm>
              <a:off x="1583415" y="1882569"/>
              <a:ext cx="34925" cy="23813"/>
            </a:xfrm>
            <a:custGeom>
              <a:avLst/>
              <a:gdLst>
                <a:gd name="T0" fmla="*/ 0 w 45"/>
                <a:gd name="T1" fmla="*/ 31 h 31"/>
                <a:gd name="T2" fmla="*/ 45 w 45"/>
                <a:gd name="T3" fmla="*/ 23 h 31"/>
                <a:gd name="T4" fmla="*/ 4 w 45"/>
                <a:gd name="T5" fmla="*/ 0 h 31"/>
                <a:gd name="T6" fmla="*/ 6 w 45"/>
                <a:gd name="T7" fmla="*/ 4 h 31"/>
                <a:gd name="T8" fmla="*/ 8 w 45"/>
                <a:gd name="T9" fmla="*/ 8 h 31"/>
                <a:gd name="T10" fmla="*/ 8 w 45"/>
                <a:gd name="T11" fmla="*/ 12 h 31"/>
                <a:gd name="T12" fmla="*/ 8 w 45"/>
                <a:gd name="T13" fmla="*/ 15 h 31"/>
                <a:gd name="T14" fmla="*/ 6 w 45"/>
                <a:gd name="T15" fmla="*/ 19 h 31"/>
                <a:gd name="T16" fmla="*/ 4 w 45"/>
                <a:gd name="T17" fmla="*/ 23 h 31"/>
                <a:gd name="T18" fmla="*/ 2 w 45"/>
                <a:gd name="T19" fmla="*/ 27 h 31"/>
                <a:gd name="T20" fmla="*/ 0 w 45"/>
                <a:gd name="T21" fmla="*/ 31 h 31"/>
                <a:gd name="T22" fmla="*/ 0 w 45"/>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31"/>
                  </a:moveTo>
                  <a:lnTo>
                    <a:pt x="45" y="23"/>
                  </a:lnTo>
                  <a:lnTo>
                    <a:pt x="4" y="0"/>
                  </a:lnTo>
                  <a:lnTo>
                    <a:pt x="6" y="4"/>
                  </a:lnTo>
                  <a:lnTo>
                    <a:pt x="8" y="8"/>
                  </a:lnTo>
                  <a:lnTo>
                    <a:pt x="8" y="12"/>
                  </a:lnTo>
                  <a:lnTo>
                    <a:pt x="8" y="15"/>
                  </a:lnTo>
                  <a:lnTo>
                    <a:pt x="6"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9" name="Freeform 101"/>
            <p:cNvSpPr/>
            <p:nvPr/>
          </p:nvSpPr>
          <p:spPr bwMode="auto">
            <a:xfrm>
              <a:off x="1877103" y="1882569"/>
              <a:ext cx="34925" cy="23813"/>
            </a:xfrm>
            <a:custGeom>
              <a:avLst/>
              <a:gdLst>
                <a:gd name="T0" fmla="*/ 4 w 44"/>
                <a:gd name="T1" fmla="*/ 31 h 31"/>
                <a:gd name="T2" fmla="*/ 44 w 44"/>
                <a:gd name="T3" fmla="*/ 10 h 31"/>
                <a:gd name="T4" fmla="*/ 0 w 44"/>
                <a:gd name="T5" fmla="*/ 0 h 31"/>
                <a:gd name="T6" fmla="*/ 4 w 44"/>
                <a:gd name="T7" fmla="*/ 2 h 31"/>
                <a:gd name="T8" fmla="*/ 6 w 44"/>
                <a:gd name="T9" fmla="*/ 6 h 31"/>
                <a:gd name="T10" fmla="*/ 6 w 44"/>
                <a:gd name="T11" fmla="*/ 10 h 31"/>
                <a:gd name="T12" fmla="*/ 8 w 44"/>
                <a:gd name="T13" fmla="*/ 14 h 31"/>
                <a:gd name="T14" fmla="*/ 8 w 44"/>
                <a:gd name="T15" fmla="*/ 17 h 31"/>
                <a:gd name="T16" fmla="*/ 8 w 44"/>
                <a:gd name="T17" fmla="*/ 21 h 31"/>
                <a:gd name="T18" fmla="*/ 6 w 44"/>
                <a:gd name="T19" fmla="*/ 27 h 31"/>
                <a:gd name="T20" fmla="*/ 4 w 44"/>
                <a:gd name="T21" fmla="*/ 31 h 31"/>
                <a:gd name="T22" fmla="*/ 4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4" y="31"/>
                  </a:moveTo>
                  <a:lnTo>
                    <a:pt x="44" y="10"/>
                  </a:lnTo>
                  <a:lnTo>
                    <a:pt x="0" y="0"/>
                  </a:lnTo>
                  <a:lnTo>
                    <a:pt x="4" y="2"/>
                  </a:lnTo>
                  <a:lnTo>
                    <a:pt x="6" y="6"/>
                  </a:lnTo>
                  <a:lnTo>
                    <a:pt x="6" y="10"/>
                  </a:lnTo>
                  <a:lnTo>
                    <a:pt x="8" y="14"/>
                  </a:lnTo>
                  <a:lnTo>
                    <a:pt x="8" y="17"/>
                  </a:lnTo>
                  <a:lnTo>
                    <a:pt x="8" y="21"/>
                  </a:lnTo>
                  <a:lnTo>
                    <a:pt x="6" y="27"/>
                  </a:lnTo>
                  <a:lnTo>
                    <a:pt x="4" y="31"/>
                  </a:lnTo>
                  <a:lnTo>
                    <a:pt x="4"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0" name="Freeform 102"/>
            <p:cNvSpPr/>
            <p:nvPr/>
          </p:nvSpPr>
          <p:spPr bwMode="auto">
            <a:xfrm>
              <a:off x="2085065" y="1871456"/>
              <a:ext cx="33338" cy="23813"/>
            </a:xfrm>
            <a:custGeom>
              <a:avLst/>
              <a:gdLst>
                <a:gd name="T0" fmla="*/ 0 w 42"/>
                <a:gd name="T1" fmla="*/ 30 h 30"/>
                <a:gd name="T2" fmla="*/ 42 w 42"/>
                <a:gd name="T3" fmla="*/ 15 h 30"/>
                <a:gd name="T4" fmla="*/ 0 w 42"/>
                <a:gd name="T5" fmla="*/ 0 h 30"/>
                <a:gd name="T6" fmla="*/ 2 w 42"/>
                <a:gd name="T7" fmla="*/ 3 h 30"/>
                <a:gd name="T8" fmla="*/ 4 w 42"/>
                <a:gd name="T9" fmla="*/ 7 h 30"/>
                <a:gd name="T10" fmla="*/ 6 w 42"/>
                <a:gd name="T11" fmla="*/ 11 h 30"/>
                <a:gd name="T12" fmla="*/ 6 w 42"/>
                <a:gd name="T13" fmla="*/ 15 h 30"/>
                <a:gd name="T14" fmla="*/ 6 w 42"/>
                <a:gd name="T15" fmla="*/ 19 h 30"/>
                <a:gd name="T16" fmla="*/ 4 w 42"/>
                <a:gd name="T17" fmla="*/ 23 h 30"/>
                <a:gd name="T18" fmla="*/ 2 w 42"/>
                <a:gd name="T19" fmla="*/ 27 h 30"/>
                <a:gd name="T20" fmla="*/ 0 w 42"/>
                <a:gd name="T21" fmla="*/ 30 h 30"/>
                <a:gd name="T22" fmla="*/ 0 w 42"/>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30"/>
                  </a:moveTo>
                  <a:lnTo>
                    <a:pt x="42" y="15"/>
                  </a:lnTo>
                  <a:lnTo>
                    <a:pt x="0" y="0"/>
                  </a:lnTo>
                  <a:lnTo>
                    <a:pt x="2" y="3"/>
                  </a:lnTo>
                  <a:lnTo>
                    <a:pt x="4" y="7"/>
                  </a:lnTo>
                  <a:lnTo>
                    <a:pt x="6" y="11"/>
                  </a:lnTo>
                  <a:lnTo>
                    <a:pt x="6" y="15"/>
                  </a:lnTo>
                  <a:lnTo>
                    <a:pt x="6" y="19"/>
                  </a:lnTo>
                  <a:lnTo>
                    <a:pt x="4" y="23"/>
                  </a:lnTo>
                  <a:lnTo>
                    <a:pt x="2" y="27"/>
                  </a:lnTo>
                  <a:lnTo>
                    <a:pt x="0" y="30"/>
                  </a:lnTo>
                  <a:lnTo>
                    <a:pt x="0" y="3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1" name="Freeform 103"/>
            <p:cNvSpPr/>
            <p:nvPr/>
          </p:nvSpPr>
          <p:spPr bwMode="auto">
            <a:xfrm>
              <a:off x="2420028" y="1869869"/>
              <a:ext cx="33338" cy="23813"/>
            </a:xfrm>
            <a:custGeom>
              <a:avLst/>
              <a:gdLst>
                <a:gd name="T0" fmla="*/ 0 w 43"/>
                <a:gd name="T1" fmla="*/ 30 h 30"/>
                <a:gd name="T2" fmla="*/ 43 w 43"/>
                <a:gd name="T3" fmla="*/ 17 h 30"/>
                <a:gd name="T4" fmla="*/ 0 w 43"/>
                <a:gd name="T5" fmla="*/ 0 h 30"/>
                <a:gd name="T6" fmla="*/ 4 w 43"/>
                <a:gd name="T7" fmla="*/ 4 h 30"/>
                <a:gd name="T8" fmla="*/ 4 w 43"/>
                <a:gd name="T9" fmla="*/ 7 h 30"/>
                <a:gd name="T10" fmla="*/ 6 w 43"/>
                <a:gd name="T11" fmla="*/ 11 h 30"/>
                <a:gd name="T12" fmla="*/ 6 w 43"/>
                <a:gd name="T13" fmla="*/ 15 h 30"/>
                <a:gd name="T14" fmla="*/ 6 w 43"/>
                <a:gd name="T15" fmla="*/ 21 h 30"/>
                <a:gd name="T16" fmla="*/ 4 w 43"/>
                <a:gd name="T17" fmla="*/ 25 h 30"/>
                <a:gd name="T18" fmla="*/ 4 w 43"/>
                <a:gd name="T19" fmla="*/ 29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7"/>
                  </a:lnTo>
                  <a:lnTo>
                    <a:pt x="0" y="0"/>
                  </a:lnTo>
                  <a:lnTo>
                    <a:pt x="4" y="4"/>
                  </a:lnTo>
                  <a:lnTo>
                    <a:pt x="4" y="7"/>
                  </a:lnTo>
                  <a:lnTo>
                    <a:pt x="6" y="11"/>
                  </a:lnTo>
                  <a:lnTo>
                    <a:pt x="6" y="15"/>
                  </a:lnTo>
                  <a:lnTo>
                    <a:pt x="6" y="21"/>
                  </a:lnTo>
                  <a:lnTo>
                    <a:pt x="4" y="25"/>
                  </a:lnTo>
                  <a:lnTo>
                    <a:pt x="4" y="29"/>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2" name="Freeform 104"/>
            <p:cNvSpPr/>
            <p:nvPr/>
          </p:nvSpPr>
          <p:spPr bwMode="auto">
            <a:xfrm>
              <a:off x="767440" y="1968294"/>
              <a:ext cx="1679575" cy="33338"/>
            </a:xfrm>
            <a:custGeom>
              <a:avLst/>
              <a:gdLst>
                <a:gd name="T0" fmla="*/ 2 w 2116"/>
                <a:gd name="T1" fmla="*/ 17 h 42"/>
                <a:gd name="T2" fmla="*/ 4 w 2116"/>
                <a:gd name="T3" fmla="*/ 17 h 42"/>
                <a:gd name="T4" fmla="*/ 12 w 2116"/>
                <a:gd name="T5" fmla="*/ 17 h 42"/>
                <a:gd name="T6" fmla="*/ 21 w 2116"/>
                <a:gd name="T7" fmla="*/ 17 h 42"/>
                <a:gd name="T8" fmla="*/ 35 w 2116"/>
                <a:gd name="T9" fmla="*/ 17 h 42"/>
                <a:gd name="T10" fmla="*/ 50 w 2116"/>
                <a:gd name="T11" fmla="*/ 17 h 42"/>
                <a:gd name="T12" fmla="*/ 69 w 2116"/>
                <a:gd name="T13" fmla="*/ 17 h 42"/>
                <a:gd name="T14" fmla="*/ 89 w 2116"/>
                <a:gd name="T15" fmla="*/ 17 h 42"/>
                <a:gd name="T16" fmla="*/ 112 w 2116"/>
                <a:gd name="T17" fmla="*/ 17 h 42"/>
                <a:gd name="T18" fmla="*/ 150 w 2116"/>
                <a:gd name="T19" fmla="*/ 17 h 42"/>
                <a:gd name="T20" fmla="*/ 206 w 2116"/>
                <a:gd name="T21" fmla="*/ 17 h 42"/>
                <a:gd name="T22" fmla="*/ 267 w 2116"/>
                <a:gd name="T23" fmla="*/ 17 h 42"/>
                <a:gd name="T24" fmla="*/ 330 w 2116"/>
                <a:gd name="T25" fmla="*/ 17 h 42"/>
                <a:gd name="T26" fmla="*/ 398 w 2116"/>
                <a:gd name="T27" fmla="*/ 19 h 42"/>
                <a:gd name="T28" fmla="*/ 498 w 2116"/>
                <a:gd name="T29" fmla="*/ 19 h 42"/>
                <a:gd name="T30" fmla="*/ 563 w 2116"/>
                <a:gd name="T31" fmla="*/ 19 h 42"/>
                <a:gd name="T32" fmla="*/ 624 w 2116"/>
                <a:gd name="T33" fmla="*/ 21 h 42"/>
                <a:gd name="T34" fmla="*/ 680 w 2116"/>
                <a:gd name="T35" fmla="*/ 21 h 42"/>
                <a:gd name="T36" fmla="*/ 716 w 2116"/>
                <a:gd name="T37" fmla="*/ 21 h 42"/>
                <a:gd name="T38" fmla="*/ 739 w 2116"/>
                <a:gd name="T39" fmla="*/ 21 h 42"/>
                <a:gd name="T40" fmla="*/ 761 w 2116"/>
                <a:gd name="T41" fmla="*/ 23 h 42"/>
                <a:gd name="T42" fmla="*/ 780 w 2116"/>
                <a:gd name="T43" fmla="*/ 23 h 42"/>
                <a:gd name="T44" fmla="*/ 857 w 2116"/>
                <a:gd name="T45" fmla="*/ 28 h 42"/>
                <a:gd name="T46" fmla="*/ 995 w 2116"/>
                <a:gd name="T47" fmla="*/ 38 h 42"/>
                <a:gd name="T48" fmla="*/ 1133 w 2116"/>
                <a:gd name="T49" fmla="*/ 42 h 42"/>
                <a:gd name="T50" fmla="*/ 1200 w 2116"/>
                <a:gd name="T51" fmla="*/ 42 h 42"/>
                <a:gd name="T52" fmla="*/ 1267 w 2116"/>
                <a:gd name="T53" fmla="*/ 40 h 42"/>
                <a:gd name="T54" fmla="*/ 1329 w 2116"/>
                <a:gd name="T55" fmla="*/ 34 h 42"/>
                <a:gd name="T56" fmla="*/ 1398 w 2116"/>
                <a:gd name="T57" fmla="*/ 21 h 42"/>
                <a:gd name="T58" fmla="*/ 1463 w 2116"/>
                <a:gd name="T59" fmla="*/ 11 h 42"/>
                <a:gd name="T60" fmla="*/ 1528 w 2116"/>
                <a:gd name="T61" fmla="*/ 3 h 42"/>
                <a:gd name="T62" fmla="*/ 1592 w 2116"/>
                <a:gd name="T63" fmla="*/ 1 h 42"/>
                <a:gd name="T64" fmla="*/ 1655 w 2116"/>
                <a:gd name="T65" fmla="*/ 0 h 42"/>
                <a:gd name="T66" fmla="*/ 1753 w 2116"/>
                <a:gd name="T67" fmla="*/ 0 h 42"/>
                <a:gd name="T68" fmla="*/ 1820 w 2116"/>
                <a:gd name="T69" fmla="*/ 0 h 42"/>
                <a:gd name="T70" fmla="*/ 1874 w 2116"/>
                <a:gd name="T71" fmla="*/ 0 h 42"/>
                <a:gd name="T72" fmla="*/ 1914 w 2116"/>
                <a:gd name="T73" fmla="*/ 1 h 42"/>
                <a:gd name="T74" fmla="*/ 1980 w 2116"/>
                <a:gd name="T75" fmla="*/ 1 h 42"/>
                <a:gd name="T76" fmla="*/ 2022 w 2116"/>
                <a:gd name="T77" fmla="*/ 1 h 42"/>
                <a:gd name="T78" fmla="*/ 2058 w 2116"/>
                <a:gd name="T79" fmla="*/ 1 h 42"/>
                <a:gd name="T80" fmla="*/ 2074 w 2116"/>
                <a:gd name="T81" fmla="*/ 0 h 42"/>
                <a:gd name="T82" fmla="*/ 2089 w 2116"/>
                <a:gd name="T83" fmla="*/ 0 h 42"/>
                <a:gd name="T84" fmla="*/ 2101 w 2116"/>
                <a:gd name="T85" fmla="*/ 0 h 42"/>
                <a:gd name="T86" fmla="*/ 2108 w 2116"/>
                <a:gd name="T87" fmla="*/ 0 h 42"/>
                <a:gd name="T88" fmla="*/ 2114 w 2116"/>
                <a:gd name="T89" fmla="*/ 0 h 42"/>
                <a:gd name="T90" fmla="*/ 2116 w 2116"/>
                <a:gd name="T9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6" h="42" extrusionOk="0">
                  <a:moveTo>
                    <a:pt x="0" y="17"/>
                  </a:moveTo>
                  <a:lnTo>
                    <a:pt x="2" y="17"/>
                  </a:lnTo>
                  <a:lnTo>
                    <a:pt x="2" y="17"/>
                  </a:lnTo>
                  <a:lnTo>
                    <a:pt x="4" y="17"/>
                  </a:lnTo>
                  <a:lnTo>
                    <a:pt x="8" y="17"/>
                  </a:lnTo>
                  <a:lnTo>
                    <a:pt x="12" y="17"/>
                  </a:lnTo>
                  <a:lnTo>
                    <a:pt x="16" y="17"/>
                  </a:lnTo>
                  <a:lnTo>
                    <a:pt x="21" y="17"/>
                  </a:lnTo>
                  <a:lnTo>
                    <a:pt x="27" y="17"/>
                  </a:lnTo>
                  <a:lnTo>
                    <a:pt x="35" y="17"/>
                  </a:lnTo>
                  <a:lnTo>
                    <a:pt x="42" y="17"/>
                  </a:lnTo>
                  <a:lnTo>
                    <a:pt x="50" y="17"/>
                  </a:lnTo>
                  <a:lnTo>
                    <a:pt x="60" y="17"/>
                  </a:lnTo>
                  <a:lnTo>
                    <a:pt x="69" y="17"/>
                  </a:lnTo>
                  <a:lnTo>
                    <a:pt x="79" y="17"/>
                  </a:lnTo>
                  <a:lnTo>
                    <a:pt x="89" y="17"/>
                  </a:lnTo>
                  <a:lnTo>
                    <a:pt x="100" y="17"/>
                  </a:lnTo>
                  <a:lnTo>
                    <a:pt x="112" y="17"/>
                  </a:lnTo>
                  <a:lnTo>
                    <a:pt x="123" y="17"/>
                  </a:lnTo>
                  <a:lnTo>
                    <a:pt x="150" y="17"/>
                  </a:lnTo>
                  <a:lnTo>
                    <a:pt x="177" y="17"/>
                  </a:lnTo>
                  <a:lnTo>
                    <a:pt x="206" y="17"/>
                  </a:lnTo>
                  <a:lnTo>
                    <a:pt x="236" y="17"/>
                  </a:lnTo>
                  <a:lnTo>
                    <a:pt x="267" y="17"/>
                  </a:lnTo>
                  <a:lnTo>
                    <a:pt x="298" y="17"/>
                  </a:lnTo>
                  <a:lnTo>
                    <a:pt x="330" y="17"/>
                  </a:lnTo>
                  <a:lnTo>
                    <a:pt x="365" y="19"/>
                  </a:lnTo>
                  <a:lnTo>
                    <a:pt x="398" y="19"/>
                  </a:lnTo>
                  <a:lnTo>
                    <a:pt x="465" y="19"/>
                  </a:lnTo>
                  <a:lnTo>
                    <a:pt x="498" y="19"/>
                  </a:lnTo>
                  <a:lnTo>
                    <a:pt x="530" y="19"/>
                  </a:lnTo>
                  <a:lnTo>
                    <a:pt x="563" y="19"/>
                  </a:lnTo>
                  <a:lnTo>
                    <a:pt x="593" y="19"/>
                  </a:lnTo>
                  <a:lnTo>
                    <a:pt x="624" y="21"/>
                  </a:lnTo>
                  <a:lnTo>
                    <a:pt x="653" y="21"/>
                  </a:lnTo>
                  <a:lnTo>
                    <a:pt x="680" y="21"/>
                  </a:lnTo>
                  <a:lnTo>
                    <a:pt x="705" y="21"/>
                  </a:lnTo>
                  <a:lnTo>
                    <a:pt x="716" y="21"/>
                  </a:lnTo>
                  <a:lnTo>
                    <a:pt x="730" y="21"/>
                  </a:lnTo>
                  <a:lnTo>
                    <a:pt x="739" y="21"/>
                  </a:lnTo>
                  <a:lnTo>
                    <a:pt x="751" y="23"/>
                  </a:lnTo>
                  <a:lnTo>
                    <a:pt x="761" y="23"/>
                  </a:lnTo>
                  <a:lnTo>
                    <a:pt x="770" y="23"/>
                  </a:lnTo>
                  <a:lnTo>
                    <a:pt x="780" y="23"/>
                  </a:lnTo>
                  <a:lnTo>
                    <a:pt x="787" y="23"/>
                  </a:lnTo>
                  <a:lnTo>
                    <a:pt x="857" y="28"/>
                  </a:lnTo>
                  <a:lnTo>
                    <a:pt x="926" y="34"/>
                  </a:lnTo>
                  <a:lnTo>
                    <a:pt x="995" y="38"/>
                  </a:lnTo>
                  <a:lnTo>
                    <a:pt x="1066" y="40"/>
                  </a:lnTo>
                  <a:lnTo>
                    <a:pt x="1133" y="42"/>
                  </a:lnTo>
                  <a:lnTo>
                    <a:pt x="1168" y="42"/>
                  </a:lnTo>
                  <a:lnTo>
                    <a:pt x="1200" y="42"/>
                  </a:lnTo>
                  <a:lnTo>
                    <a:pt x="1235" y="40"/>
                  </a:lnTo>
                  <a:lnTo>
                    <a:pt x="1267" y="40"/>
                  </a:lnTo>
                  <a:lnTo>
                    <a:pt x="1298" y="36"/>
                  </a:lnTo>
                  <a:lnTo>
                    <a:pt x="1329" y="34"/>
                  </a:lnTo>
                  <a:lnTo>
                    <a:pt x="1363" y="26"/>
                  </a:lnTo>
                  <a:lnTo>
                    <a:pt x="1398" y="21"/>
                  </a:lnTo>
                  <a:lnTo>
                    <a:pt x="1431" y="15"/>
                  </a:lnTo>
                  <a:lnTo>
                    <a:pt x="1463" y="11"/>
                  </a:lnTo>
                  <a:lnTo>
                    <a:pt x="1496" y="7"/>
                  </a:lnTo>
                  <a:lnTo>
                    <a:pt x="1528" y="3"/>
                  </a:lnTo>
                  <a:lnTo>
                    <a:pt x="1559" y="1"/>
                  </a:lnTo>
                  <a:lnTo>
                    <a:pt x="1592" y="1"/>
                  </a:lnTo>
                  <a:lnTo>
                    <a:pt x="1624" y="0"/>
                  </a:lnTo>
                  <a:lnTo>
                    <a:pt x="1655" y="0"/>
                  </a:lnTo>
                  <a:lnTo>
                    <a:pt x="1720" y="0"/>
                  </a:lnTo>
                  <a:lnTo>
                    <a:pt x="1753" y="0"/>
                  </a:lnTo>
                  <a:lnTo>
                    <a:pt x="1788" y="0"/>
                  </a:lnTo>
                  <a:lnTo>
                    <a:pt x="1820" y="0"/>
                  </a:lnTo>
                  <a:lnTo>
                    <a:pt x="1857" y="0"/>
                  </a:lnTo>
                  <a:lnTo>
                    <a:pt x="1874" y="0"/>
                  </a:lnTo>
                  <a:lnTo>
                    <a:pt x="1893" y="1"/>
                  </a:lnTo>
                  <a:lnTo>
                    <a:pt x="1914" y="1"/>
                  </a:lnTo>
                  <a:lnTo>
                    <a:pt x="1935" y="1"/>
                  </a:lnTo>
                  <a:lnTo>
                    <a:pt x="1980" y="1"/>
                  </a:lnTo>
                  <a:lnTo>
                    <a:pt x="2001" y="1"/>
                  </a:lnTo>
                  <a:lnTo>
                    <a:pt x="2022" y="1"/>
                  </a:lnTo>
                  <a:lnTo>
                    <a:pt x="2041" y="1"/>
                  </a:lnTo>
                  <a:lnTo>
                    <a:pt x="2058" y="1"/>
                  </a:lnTo>
                  <a:lnTo>
                    <a:pt x="2066" y="0"/>
                  </a:lnTo>
                  <a:lnTo>
                    <a:pt x="2074" y="0"/>
                  </a:lnTo>
                  <a:lnTo>
                    <a:pt x="2081" y="0"/>
                  </a:lnTo>
                  <a:lnTo>
                    <a:pt x="2089" y="0"/>
                  </a:lnTo>
                  <a:lnTo>
                    <a:pt x="2095" y="0"/>
                  </a:lnTo>
                  <a:lnTo>
                    <a:pt x="2101" y="0"/>
                  </a:lnTo>
                  <a:lnTo>
                    <a:pt x="2104" y="0"/>
                  </a:lnTo>
                  <a:lnTo>
                    <a:pt x="2108" y="0"/>
                  </a:lnTo>
                  <a:lnTo>
                    <a:pt x="2112" y="0"/>
                  </a:lnTo>
                  <a:lnTo>
                    <a:pt x="2114" y="0"/>
                  </a:lnTo>
                  <a:lnTo>
                    <a:pt x="2116" y="0"/>
                  </a:lnTo>
                  <a:lnTo>
                    <a:pt x="2116" y="0"/>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3" name="Freeform 105"/>
            <p:cNvSpPr/>
            <p:nvPr/>
          </p:nvSpPr>
          <p:spPr bwMode="auto">
            <a:xfrm>
              <a:off x="1364340" y="1973056"/>
              <a:ext cx="34925" cy="25400"/>
            </a:xfrm>
            <a:custGeom>
              <a:avLst/>
              <a:gdLst>
                <a:gd name="T0" fmla="*/ 0 w 42"/>
                <a:gd name="T1" fmla="*/ 31 h 31"/>
                <a:gd name="T2" fmla="*/ 42 w 42"/>
                <a:gd name="T3" fmla="*/ 19 h 31"/>
                <a:gd name="T4" fmla="*/ 2 w 42"/>
                <a:gd name="T5" fmla="*/ 0 h 31"/>
                <a:gd name="T6" fmla="*/ 4 w 42"/>
                <a:gd name="T7" fmla="*/ 4 h 31"/>
                <a:gd name="T8" fmla="*/ 6 w 42"/>
                <a:gd name="T9" fmla="*/ 8 h 31"/>
                <a:gd name="T10" fmla="*/ 6 w 42"/>
                <a:gd name="T11" fmla="*/ 12 h 31"/>
                <a:gd name="T12" fmla="*/ 6 w 42"/>
                <a:gd name="T13" fmla="*/ 16 h 31"/>
                <a:gd name="T14" fmla="*/ 6 w 42"/>
                <a:gd name="T15" fmla="*/ 21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9"/>
                  </a:lnTo>
                  <a:lnTo>
                    <a:pt x="2" y="0"/>
                  </a:lnTo>
                  <a:lnTo>
                    <a:pt x="4" y="4"/>
                  </a:lnTo>
                  <a:lnTo>
                    <a:pt x="6" y="8"/>
                  </a:lnTo>
                  <a:lnTo>
                    <a:pt x="6" y="12"/>
                  </a:lnTo>
                  <a:lnTo>
                    <a:pt x="6" y="16"/>
                  </a:lnTo>
                  <a:lnTo>
                    <a:pt x="6" y="21"/>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4" name="Freeform 106"/>
            <p:cNvSpPr/>
            <p:nvPr/>
          </p:nvSpPr>
          <p:spPr bwMode="auto">
            <a:xfrm>
              <a:off x="1794553" y="1988931"/>
              <a:ext cx="34925" cy="23813"/>
            </a:xfrm>
            <a:custGeom>
              <a:avLst/>
              <a:gdLst>
                <a:gd name="T0" fmla="*/ 6 w 44"/>
                <a:gd name="T1" fmla="*/ 31 h 31"/>
                <a:gd name="T2" fmla="*/ 44 w 44"/>
                <a:gd name="T3" fmla="*/ 8 h 31"/>
                <a:gd name="T4" fmla="*/ 0 w 44"/>
                <a:gd name="T5" fmla="*/ 0 h 31"/>
                <a:gd name="T6" fmla="*/ 2 w 44"/>
                <a:gd name="T7" fmla="*/ 2 h 31"/>
                <a:gd name="T8" fmla="*/ 6 w 44"/>
                <a:gd name="T9" fmla="*/ 6 h 31"/>
                <a:gd name="T10" fmla="*/ 6 w 44"/>
                <a:gd name="T11" fmla="*/ 10 h 31"/>
                <a:gd name="T12" fmla="*/ 8 w 44"/>
                <a:gd name="T13" fmla="*/ 14 h 31"/>
                <a:gd name="T14" fmla="*/ 8 w 44"/>
                <a:gd name="T15" fmla="*/ 18 h 31"/>
                <a:gd name="T16" fmla="*/ 8 w 44"/>
                <a:gd name="T17" fmla="*/ 24 h 31"/>
                <a:gd name="T18" fmla="*/ 6 w 44"/>
                <a:gd name="T19" fmla="*/ 27 h 31"/>
                <a:gd name="T20" fmla="*/ 6 w 44"/>
                <a:gd name="T21" fmla="*/ 31 h 31"/>
                <a:gd name="T22" fmla="*/ 6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6" y="31"/>
                  </a:moveTo>
                  <a:lnTo>
                    <a:pt x="44" y="8"/>
                  </a:lnTo>
                  <a:lnTo>
                    <a:pt x="0" y="0"/>
                  </a:lnTo>
                  <a:lnTo>
                    <a:pt x="2" y="2"/>
                  </a:lnTo>
                  <a:lnTo>
                    <a:pt x="6" y="6"/>
                  </a:lnTo>
                  <a:lnTo>
                    <a:pt x="6" y="10"/>
                  </a:lnTo>
                  <a:lnTo>
                    <a:pt x="8" y="14"/>
                  </a:lnTo>
                  <a:lnTo>
                    <a:pt x="8" y="18"/>
                  </a:lnTo>
                  <a:lnTo>
                    <a:pt x="8" y="24"/>
                  </a:lnTo>
                  <a:lnTo>
                    <a:pt x="6" y="27"/>
                  </a:lnTo>
                  <a:lnTo>
                    <a:pt x="6" y="31"/>
                  </a:lnTo>
                  <a:lnTo>
                    <a:pt x="6"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5" name="Freeform 107"/>
            <p:cNvSpPr/>
            <p:nvPr/>
          </p:nvSpPr>
          <p:spPr bwMode="auto">
            <a:xfrm>
              <a:off x="2213653" y="1957181"/>
              <a:ext cx="33338" cy="23813"/>
            </a:xfrm>
            <a:custGeom>
              <a:avLst/>
              <a:gdLst>
                <a:gd name="T0" fmla="*/ 0 w 42"/>
                <a:gd name="T1" fmla="*/ 31 h 31"/>
                <a:gd name="T2" fmla="*/ 42 w 42"/>
                <a:gd name="T3" fmla="*/ 16 h 31"/>
                <a:gd name="T4" fmla="*/ 0 w 42"/>
                <a:gd name="T5" fmla="*/ 0 h 31"/>
                <a:gd name="T6" fmla="*/ 2 w 42"/>
                <a:gd name="T7" fmla="*/ 4 h 31"/>
                <a:gd name="T8" fmla="*/ 4 w 42"/>
                <a:gd name="T9" fmla="*/ 8 h 31"/>
                <a:gd name="T10" fmla="*/ 6 w 42"/>
                <a:gd name="T11" fmla="*/ 12 h 31"/>
                <a:gd name="T12" fmla="*/ 6 w 42"/>
                <a:gd name="T13" fmla="*/ 16 h 31"/>
                <a:gd name="T14" fmla="*/ 6 w 42"/>
                <a:gd name="T15" fmla="*/ 19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6"/>
                  </a:lnTo>
                  <a:lnTo>
                    <a:pt x="0" y="0"/>
                  </a:lnTo>
                  <a:lnTo>
                    <a:pt x="2" y="4"/>
                  </a:lnTo>
                  <a:lnTo>
                    <a:pt x="4" y="8"/>
                  </a:lnTo>
                  <a:lnTo>
                    <a:pt x="6" y="12"/>
                  </a:lnTo>
                  <a:lnTo>
                    <a:pt x="6" y="16"/>
                  </a:lnTo>
                  <a:lnTo>
                    <a:pt x="6" y="19"/>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6" name="Freeform 108"/>
            <p:cNvSpPr/>
            <p:nvPr/>
          </p:nvSpPr>
          <p:spPr bwMode="auto">
            <a:xfrm>
              <a:off x="2420028" y="1957181"/>
              <a:ext cx="33338" cy="23813"/>
            </a:xfrm>
            <a:custGeom>
              <a:avLst/>
              <a:gdLst>
                <a:gd name="T0" fmla="*/ 0 w 43"/>
                <a:gd name="T1" fmla="*/ 31 h 31"/>
                <a:gd name="T2" fmla="*/ 43 w 43"/>
                <a:gd name="T3" fmla="*/ 16 h 31"/>
                <a:gd name="T4" fmla="*/ 0 w 43"/>
                <a:gd name="T5" fmla="*/ 0 h 31"/>
                <a:gd name="T6" fmla="*/ 4 w 43"/>
                <a:gd name="T7" fmla="*/ 4 h 31"/>
                <a:gd name="T8" fmla="*/ 4 w 43"/>
                <a:gd name="T9" fmla="*/ 8 h 31"/>
                <a:gd name="T10" fmla="*/ 6 w 43"/>
                <a:gd name="T11" fmla="*/ 12 h 31"/>
                <a:gd name="T12" fmla="*/ 6 w 43"/>
                <a:gd name="T13" fmla="*/ 16 h 31"/>
                <a:gd name="T14" fmla="*/ 6 w 43"/>
                <a:gd name="T15" fmla="*/ 21 h 31"/>
                <a:gd name="T16" fmla="*/ 4 w 43"/>
                <a:gd name="T17" fmla="*/ 25 h 31"/>
                <a:gd name="T18" fmla="*/ 4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6"/>
                  </a:lnTo>
                  <a:lnTo>
                    <a:pt x="0" y="0"/>
                  </a:lnTo>
                  <a:lnTo>
                    <a:pt x="4" y="4"/>
                  </a:lnTo>
                  <a:lnTo>
                    <a:pt x="4" y="8"/>
                  </a:lnTo>
                  <a:lnTo>
                    <a:pt x="6" y="12"/>
                  </a:lnTo>
                  <a:lnTo>
                    <a:pt x="6" y="16"/>
                  </a:lnTo>
                  <a:lnTo>
                    <a:pt x="6" y="21"/>
                  </a:lnTo>
                  <a:lnTo>
                    <a:pt x="4" y="25"/>
                  </a:lnTo>
                  <a:lnTo>
                    <a:pt x="4"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7" name="Line 109"/>
            <p:cNvSpPr>
              <a:spLocks noChangeShapeType="1"/>
            </p:cNvSpPr>
            <p:nvPr/>
          </p:nvSpPr>
          <p:spPr bwMode="auto">
            <a:xfrm>
              <a:off x="769028" y="2128631"/>
              <a:ext cx="16764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8" name="Freeform 110"/>
            <p:cNvSpPr/>
            <p:nvPr/>
          </p:nvSpPr>
          <p:spPr bwMode="auto">
            <a:xfrm>
              <a:off x="2420028" y="2117519"/>
              <a:ext cx="33338" cy="25400"/>
            </a:xfrm>
            <a:custGeom>
              <a:avLst/>
              <a:gdLst>
                <a:gd name="T0" fmla="*/ 0 w 43"/>
                <a:gd name="T1" fmla="*/ 30 h 30"/>
                <a:gd name="T2" fmla="*/ 43 w 43"/>
                <a:gd name="T3" fmla="*/ 15 h 30"/>
                <a:gd name="T4" fmla="*/ 0 w 43"/>
                <a:gd name="T5" fmla="*/ 0 h 30"/>
                <a:gd name="T6" fmla="*/ 2 w 43"/>
                <a:gd name="T7" fmla="*/ 4 h 30"/>
                <a:gd name="T8" fmla="*/ 4 w 43"/>
                <a:gd name="T9" fmla="*/ 7 h 30"/>
                <a:gd name="T10" fmla="*/ 6 w 43"/>
                <a:gd name="T11" fmla="*/ 11 h 30"/>
                <a:gd name="T12" fmla="*/ 6 w 43"/>
                <a:gd name="T13" fmla="*/ 15 h 30"/>
                <a:gd name="T14" fmla="*/ 6 w 43"/>
                <a:gd name="T15" fmla="*/ 19 h 30"/>
                <a:gd name="T16" fmla="*/ 4 w 43"/>
                <a:gd name="T17" fmla="*/ 23 h 30"/>
                <a:gd name="T18" fmla="*/ 2 w 43"/>
                <a:gd name="T19" fmla="*/ 27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5"/>
                  </a:lnTo>
                  <a:lnTo>
                    <a:pt x="0" y="0"/>
                  </a:lnTo>
                  <a:lnTo>
                    <a:pt x="2" y="4"/>
                  </a:lnTo>
                  <a:lnTo>
                    <a:pt x="4" y="7"/>
                  </a:lnTo>
                  <a:lnTo>
                    <a:pt x="6" y="11"/>
                  </a:lnTo>
                  <a:lnTo>
                    <a:pt x="6" y="15"/>
                  </a:lnTo>
                  <a:lnTo>
                    <a:pt x="6" y="19"/>
                  </a:lnTo>
                  <a:lnTo>
                    <a:pt x="4" y="23"/>
                  </a:lnTo>
                  <a:lnTo>
                    <a:pt x="2" y="27"/>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9" name="Line 154"/>
            <p:cNvSpPr>
              <a:spLocks noChangeShapeType="1"/>
            </p:cNvSpPr>
            <p:nvPr/>
          </p:nvSpPr>
          <p:spPr bwMode="auto">
            <a:xfrm>
              <a:off x="1653265" y="1712706"/>
              <a:ext cx="223838"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Freeform 155"/>
            <p:cNvSpPr/>
            <p:nvPr/>
          </p:nvSpPr>
          <p:spPr bwMode="auto">
            <a:xfrm>
              <a:off x="1815190" y="1687306"/>
              <a:ext cx="69850" cy="52388"/>
            </a:xfrm>
            <a:custGeom>
              <a:avLst/>
              <a:gdLst>
                <a:gd name="T0" fmla="*/ 0 w 89"/>
                <a:gd name="T1" fmla="*/ 0 h 67"/>
                <a:gd name="T2" fmla="*/ 89 w 89"/>
                <a:gd name="T3" fmla="*/ 33 h 67"/>
                <a:gd name="T4" fmla="*/ 0 w 89"/>
                <a:gd name="T5" fmla="*/ 67 h 67"/>
                <a:gd name="T6" fmla="*/ 6 w 89"/>
                <a:gd name="T7" fmla="*/ 60 h 67"/>
                <a:gd name="T8" fmla="*/ 8 w 89"/>
                <a:gd name="T9" fmla="*/ 50 h 67"/>
                <a:gd name="T10" fmla="*/ 10 w 89"/>
                <a:gd name="T11" fmla="*/ 43 h 67"/>
                <a:gd name="T12" fmla="*/ 12 w 89"/>
                <a:gd name="T13" fmla="*/ 35 h 67"/>
                <a:gd name="T14" fmla="*/ 10 w 89"/>
                <a:gd name="T15" fmla="*/ 25 h 67"/>
                <a:gd name="T16" fmla="*/ 8 w 89"/>
                <a:gd name="T17" fmla="*/ 18 h 67"/>
                <a:gd name="T18" fmla="*/ 6 w 89"/>
                <a:gd name="T19" fmla="*/ 10 h 67"/>
                <a:gd name="T20" fmla="*/ 0 w 89"/>
                <a:gd name="T21" fmla="*/ 0 h 67"/>
                <a:gd name="T22" fmla="*/ 0 w 89"/>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7" extrusionOk="0">
                  <a:moveTo>
                    <a:pt x="0" y="0"/>
                  </a:moveTo>
                  <a:lnTo>
                    <a:pt x="89" y="33"/>
                  </a:lnTo>
                  <a:lnTo>
                    <a:pt x="0" y="67"/>
                  </a:lnTo>
                  <a:lnTo>
                    <a:pt x="6" y="60"/>
                  </a:lnTo>
                  <a:lnTo>
                    <a:pt x="8" y="50"/>
                  </a:lnTo>
                  <a:lnTo>
                    <a:pt x="10" y="43"/>
                  </a:lnTo>
                  <a:lnTo>
                    <a:pt x="12" y="35"/>
                  </a:lnTo>
                  <a:lnTo>
                    <a:pt x="10" y="25"/>
                  </a:lnTo>
                  <a:lnTo>
                    <a:pt x="8" y="18"/>
                  </a:lnTo>
                  <a:lnTo>
                    <a:pt x="6" y="10"/>
                  </a:lnTo>
                  <a:lnTo>
                    <a:pt x="0" y="0"/>
                  </a:lnTo>
                  <a:lnTo>
                    <a:pt x="0"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1" name="Rectangle 156"/>
            <p:cNvSpPr>
              <a:spLocks noChangeArrowheads="1"/>
            </p:cNvSpPr>
            <p:nvPr/>
          </p:nvSpPr>
          <p:spPr bwMode="auto">
            <a:xfrm>
              <a:off x="2480353" y="1593644"/>
              <a:ext cx="195263"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a:t>
              </a:r>
              <a:r>
                <a:rPr lang="de-DE" sz="1400" b="0" i="0" u="none" strike="noStrike" cap="none" baseline="-25000">
                  <a:ln>
                    <a:noFill/>
                  </a:ln>
                  <a:solidFill>
                    <a:srgbClr val="000000"/>
                  </a:solidFill>
                  <a:latin typeface="Arial"/>
                </a:rPr>
                <a:t>D</a:t>
              </a:r>
              <a:endParaRPr lang="de-DE" sz="1800" b="0" i="0" u="none" strike="noStrike" cap="none">
                <a:ln>
                  <a:noFill/>
                </a:ln>
                <a:solidFill>
                  <a:schemeClr val="tx1"/>
                </a:solidFill>
                <a:latin typeface="Arial"/>
              </a:endParaRPr>
            </a:p>
          </p:txBody>
        </p:sp>
        <p:grpSp>
          <p:nvGrpSpPr>
            <p:cNvPr id="132" name="Group 5"/>
            <p:cNvGrpSpPr/>
            <p:nvPr/>
          </p:nvGrpSpPr>
          <p:grpSpPr bwMode="auto">
            <a:xfrm rot="5400000">
              <a:off x="1531503" y="1723937"/>
              <a:ext cx="231775" cy="52388"/>
              <a:chOff x="1805664" y="1839706"/>
              <a:chExt cx="231775" cy="52388"/>
            </a:xfrm>
          </p:grpSpPr>
          <p:sp>
            <p:nvSpPr>
              <p:cNvPr id="133" name="Line 154"/>
              <p:cNvSpPr>
                <a:spLocks noChangeShapeType="1"/>
              </p:cNvSpPr>
              <p:nvPr/>
            </p:nvSpPr>
            <p:spPr bwMode="auto">
              <a:xfrm>
                <a:off x="1805664" y="1865106"/>
                <a:ext cx="223838"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4" name="Freeform 155"/>
              <p:cNvSpPr/>
              <p:nvPr/>
            </p:nvSpPr>
            <p:spPr bwMode="auto">
              <a:xfrm>
                <a:off x="1967590" y="1839706"/>
                <a:ext cx="69850" cy="52388"/>
              </a:xfrm>
              <a:custGeom>
                <a:avLst/>
                <a:gdLst>
                  <a:gd name="T0" fmla="*/ 0 w 89"/>
                  <a:gd name="T1" fmla="*/ 0 h 67"/>
                  <a:gd name="T2" fmla="*/ 89 w 89"/>
                  <a:gd name="T3" fmla="*/ 33 h 67"/>
                  <a:gd name="T4" fmla="*/ 0 w 89"/>
                  <a:gd name="T5" fmla="*/ 67 h 67"/>
                  <a:gd name="T6" fmla="*/ 6 w 89"/>
                  <a:gd name="T7" fmla="*/ 60 h 67"/>
                  <a:gd name="T8" fmla="*/ 8 w 89"/>
                  <a:gd name="T9" fmla="*/ 50 h 67"/>
                  <a:gd name="T10" fmla="*/ 10 w 89"/>
                  <a:gd name="T11" fmla="*/ 43 h 67"/>
                  <a:gd name="T12" fmla="*/ 12 w 89"/>
                  <a:gd name="T13" fmla="*/ 35 h 67"/>
                  <a:gd name="T14" fmla="*/ 10 w 89"/>
                  <a:gd name="T15" fmla="*/ 25 h 67"/>
                  <a:gd name="T16" fmla="*/ 8 w 89"/>
                  <a:gd name="T17" fmla="*/ 18 h 67"/>
                  <a:gd name="T18" fmla="*/ 6 w 89"/>
                  <a:gd name="T19" fmla="*/ 10 h 67"/>
                  <a:gd name="T20" fmla="*/ 0 w 89"/>
                  <a:gd name="T21" fmla="*/ 0 h 67"/>
                  <a:gd name="T22" fmla="*/ 0 w 89"/>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7" extrusionOk="0">
                    <a:moveTo>
                      <a:pt x="0" y="0"/>
                    </a:moveTo>
                    <a:lnTo>
                      <a:pt x="89" y="33"/>
                    </a:lnTo>
                    <a:lnTo>
                      <a:pt x="0" y="67"/>
                    </a:lnTo>
                    <a:lnTo>
                      <a:pt x="6" y="60"/>
                    </a:lnTo>
                    <a:lnTo>
                      <a:pt x="8" y="50"/>
                    </a:lnTo>
                    <a:lnTo>
                      <a:pt x="10" y="43"/>
                    </a:lnTo>
                    <a:lnTo>
                      <a:pt x="12" y="35"/>
                    </a:lnTo>
                    <a:lnTo>
                      <a:pt x="10" y="25"/>
                    </a:lnTo>
                    <a:lnTo>
                      <a:pt x="8" y="18"/>
                    </a:lnTo>
                    <a:lnTo>
                      <a:pt x="6" y="10"/>
                    </a:lnTo>
                    <a:lnTo>
                      <a:pt x="0" y="0"/>
                    </a:lnTo>
                    <a:lnTo>
                      <a:pt x="0"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sp>
          <p:nvSpPr>
            <p:cNvPr id="135" name="Rectangle 156"/>
            <p:cNvSpPr>
              <a:spLocks noChangeArrowheads="1"/>
            </p:cNvSpPr>
            <p:nvPr/>
          </p:nvSpPr>
          <p:spPr bwMode="auto">
            <a:xfrm>
              <a:off x="1588970" y="2251293"/>
              <a:ext cx="176330"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a:t>
              </a:r>
              <a:r>
                <a:rPr lang="de-DE" sz="1400" b="0" i="0" u="none" strike="noStrike" cap="none" baseline="-25000">
                  <a:ln>
                    <a:noFill/>
                  </a:ln>
                  <a:solidFill>
                    <a:srgbClr val="000000"/>
                  </a:solidFill>
                  <a:latin typeface="Arial"/>
                </a:rPr>
                <a:t>L</a:t>
              </a:r>
              <a:endParaRPr lang="de-DE" sz="1800" b="0" i="0" u="none" strike="noStrike" cap="none">
                <a:ln>
                  <a:noFill/>
                </a:ln>
                <a:solidFill>
                  <a:schemeClr val="tx1"/>
                </a:solidFill>
                <a:latin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OUTLOOK</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53</a:t>
            </a:r>
          </a:p>
        </p:txBody>
      </p:sp>
      <p:sp>
        <p:nvSpPr>
          <p:cNvPr id="5" name="Title 2"/>
          <p:cNvSpPr>
            <a:spLocks noGrp="1"/>
          </p:cNvSpPr>
          <p:nvPr>
            <p:ph type="title"/>
          </p:nvPr>
        </p:nvSpPr>
        <p:spPr bwMode="auto">
          <a:xfrm>
            <a:off x="319090" y="271520"/>
            <a:ext cx="8508999" cy="410369"/>
          </a:xfrm>
        </p:spPr>
        <p:txBody>
          <a:bodyPr/>
          <a:lstStyle/>
          <a:p>
            <a:pPr>
              <a:defRPr/>
            </a:pPr>
            <a:r>
              <a:rPr lang="de-DE"/>
              <a:t>Advanced topics: FSI in 3D &amp; respective challenges </a:t>
            </a:r>
            <a:r>
              <a:rPr lang="hu-HU" sz="1400"/>
              <a:t>⇒ </a:t>
            </a:r>
            <a:r>
              <a:rPr lang="de-DE" sz="1400"/>
              <a:t>for e.g w.r.t. mapping…</a:t>
            </a:r>
            <a:endParaRPr/>
          </a:p>
        </p:txBody>
      </p:sp>
      <p:sp>
        <p:nvSpPr>
          <p:cNvPr id="6" name="Content Placeholder 1"/>
          <p:cNvSpPr>
            <a:spLocks/>
          </p:cNvSpPr>
          <p:nvPr/>
        </p:nvSpPr>
        <p:spPr bwMode="auto">
          <a:xfrm>
            <a:off x="358775" y="765175"/>
            <a:ext cx="8421688" cy="5616575"/>
          </a:xfrm>
          <a:prstGeom prst="rect">
            <a:avLst/>
          </a:prstGeom>
        </p:spPr>
        <p:txBody>
          <a:bodyPr vert="horz" lIns="91440" tIns="45720" rIns="91440" bIns="45720" rtlCol="0">
            <a:noAutofit/>
          </a:bodyPr>
          <a:lstStyle>
            <a:lvl1pPr marL="228600" indent="-228600" algn="l" defTabSz="914400">
              <a:lnSpc>
                <a:spcPct val="90000"/>
              </a:lnSpc>
              <a:spcBef>
                <a:spcPts val="1000"/>
              </a:spcBef>
              <a:buFont typeface="Arial"/>
              <a:buChar char="•"/>
              <a:defRPr sz="1600">
                <a:solidFill>
                  <a:schemeClr val="tx1"/>
                </a:solidFill>
                <a:latin typeface="Arial"/>
                <a:ea typeface="+mn-ea"/>
              </a:defRPr>
            </a:lvl1pPr>
            <a:lvl2pPr marL="685800" indent="-228600" algn="l" defTabSz="914400">
              <a:lnSpc>
                <a:spcPct val="90000"/>
              </a:lnSpc>
              <a:spcBef>
                <a:spcPts val="500"/>
              </a:spcBef>
              <a:buFont typeface="Arial"/>
              <a:buChar char="•"/>
              <a:defRPr sz="1400">
                <a:solidFill>
                  <a:schemeClr val="tx1"/>
                </a:solidFill>
                <a:latin typeface="Arial"/>
                <a:ea typeface="+mn-ea"/>
              </a:defRPr>
            </a:lvl2pPr>
            <a:lvl3pPr marL="1143000" indent="-228600" algn="l" defTabSz="914400">
              <a:lnSpc>
                <a:spcPct val="90000"/>
              </a:lnSpc>
              <a:spcBef>
                <a:spcPts val="500"/>
              </a:spcBef>
              <a:buFont typeface="Arial"/>
              <a:buChar char="•"/>
              <a:defRPr sz="1200">
                <a:solidFill>
                  <a:schemeClr val="tx1"/>
                </a:solidFill>
                <a:latin typeface="Arial"/>
                <a:ea typeface="+mn-ea"/>
              </a:defRPr>
            </a:lvl3pPr>
            <a:lvl4pPr marL="1600200" indent="-228600" algn="l" defTabSz="914400">
              <a:lnSpc>
                <a:spcPct val="90000"/>
              </a:lnSpc>
              <a:spcBef>
                <a:spcPts val="500"/>
              </a:spcBef>
              <a:buFont typeface="Arial"/>
              <a:buChar char="•"/>
              <a:defRPr sz="1000">
                <a:solidFill>
                  <a:schemeClr val="tx1"/>
                </a:solidFill>
                <a:latin typeface="Arial"/>
                <a:ea typeface="+mn-ea"/>
              </a:defRPr>
            </a:lvl4pPr>
            <a:lvl5pPr marL="2057400" indent="-228600" algn="l" defTabSz="914400">
              <a:lnSpc>
                <a:spcPct val="90000"/>
              </a:lnSpc>
              <a:spcBef>
                <a:spcPts val="500"/>
              </a:spcBef>
              <a:buFont typeface="Arial"/>
              <a:buChar char="•"/>
              <a:defRPr sz="1000">
                <a:solidFill>
                  <a:schemeClr val="tx1"/>
                </a:solidFill>
                <a:latin typeface="Arial"/>
                <a:ea typeface="+mn-ea"/>
              </a:defRPr>
            </a:lvl5pPr>
            <a:lvl6pPr marL="2514600" indent="-228600" algn="l" defTabSz="914400">
              <a:lnSpc>
                <a:spcPct val="90000"/>
              </a:lnSpc>
              <a:spcBef>
                <a:spcPts val="500"/>
              </a:spcBef>
              <a:buFont typeface="Arial"/>
              <a:buChar char="•"/>
              <a:defRPr sz="1800">
                <a:solidFill>
                  <a:schemeClr val="tx1"/>
                </a:solidFill>
                <a:latin typeface="+mn-lt"/>
                <a:ea typeface="+mn-ea"/>
              </a:defRPr>
            </a:lvl6pPr>
            <a:lvl7pPr marL="2971800" indent="-228600" algn="l" defTabSz="914400">
              <a:lnSpc>
                <a:spcPct val="90000"/>
              </a:lnSpc>
              <a:spcBef>
                <a:spcPts val="500"/>
              </a:spcBef>
              <a:buFont typeface="Arial"/>
              <a:buChar char="•"/>
              <a:defRPr sz="1800">
                <a:solidFill>
                  <a:schemeClr val="tx1"/>
                </a:solidFill>
                <a:latin typeface="+mn-lt"/>
                <a:ea typeface="+mn-ea"/>
              </a:defRPr>
            </a:lvl7pPr>
            <a:lvl8pPr marL="3429000" indent="-228600" algn="l" defTabSz="914400">
              <a:lnSpc>
                <a:spcPct val="90000"/>
              </a:lnSpc>
              <a:spcBef>
                <a:spcPts val="500"/>
              </a:spcBef>
              <a:buFont typeface="Arial"/>
              <a:buChar char="•"/>
              <a:defRPr sz="1800">
                <a:solidFill>
                  <a:schemeClr val="tx1"/>
                </a:solidFill>
                <a:latin typeface="+mn-lt"/>
                <a:ea typeface="+mn-ea"/>
              </a:defRPr>
            </a:lvl8pPr>
            <a:lvl9pPr marL="3886200" indent="-228600" algn="l" defTabSz="914400">
              <a:lnSpc>
                <a:spcPct val="90000"/>
              </a:lnSpc>
              <a:spcBef>
                <a:spcPts val="500"/>
              </a:spcBef>
              <a:buFont typeface="Arial"/>
              <a:buChar char="•"/>
              <a:defRPr sz="1800">
                <a:solidFill>
                  <a:schemeClr val="tx1"/>
                </a:solidFill>
                <a:latin typeface="+mn-lt"/>
                <a:ea typeface="+mn-ea"/>
              </a:defRPr>
            </a:lvl9pPr>
          </a:lstStyle>
          <a:p>
            <a:pPr marL="0" indent="0">
              <a:buClr>
                <a:srgbClr val="0065BD"/>
              </a:buClr>
              <a:buSzPct val="60000"/>
              <a:buNone/>
              <a:defRPr/>
            </a:pPr>
            <a:r>
              <a:rPr lang="de-DE" sz="1400">
                <a:solidFill>
                  <a:srgbClr val="0065BD"/>
                </a:solidFill>
              </a:rPr>
              <a:t>How to map to a structure modeled and discretized by e.g. beam elements (dimensional reduction!)?</a:t>
            </a:r>
            <a:br>
              <a:rPr lang="de-DE" sz="1400">
                <a:solidFill>
                  <a:srgbClr val="0065BD"/>
                </a:solidFill>
              </a:rPr>
            </a:br>
            <a:r>
              <a:rPr lang="de-DE" sz="1400">
                <a:solidFill>
                  <a:srgbClr val="0065BD"/>
                </a:solidFill>
              </a:rPr>
              <a:t>→ several application cases in wind engineering: bridges, towers, skyscrapers, wind turbine blades, …</a:t>
            </a:r>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457200" lvl="1" indent="0">
              <a:buClr>
                <a:srgbClr val="0065BD"/>
              </a:buClr>
              <a:buSzPct val="100000"/>
              <a:buNone/>
              <a:defRPr/>
            </a:pPr>
            <a:endParaRPr lang="hu-HU"/>
          </a:p>
          <a:p>
            <a:pPr marL="457200" lvl="1" indent="0">
              <a:buClr>
                <a:srgbClr val="0065BD"/>
              </a:buClr>
              <a:buSzPct val="100000"/>
              <a:buNone/>
              <a:defRPr/>
            </a:pPr>
            <a:endParaRPr lang="de-DE" i="1"/>
          </a:p>
          <a:p>
            <a:pPr marL="457200" lvl="1" indent="0">
              <a:buClr>
                <a:srgbClr val="0065BD"/>
              </a:buClr>
              <a:buSzPct val="100000"/>
              <a:buNone/>
              <a:defRPr/>
            </a:pPr>
            <a:endParaRPr lang="hu-HU"/>
          </a:p>
          <a:p>
            <a:pPr marL="457200" lvl="1" indent="0">
              <a:buClr>
                <a:srgbClr val="0065BD"/>
              </a:buClr>
              <a:buSzPct val="100000"/>
              <a:buNone/>
              <a:defRPr/>
            </a:pPr>
            <a:endParaRPr lang="hu-HU"/>
          </a:p>
        </p:txBody>
      </p:sp>
      <p:sp>
        <p:nvSpPr>
          <p:cNvPr id="7" name="Rectangle 4"/>
          <p:cNvSpPr/>
          <p:nvPr/>
        </p:nvSpPr>
        <p:spPr bwMode="auto">
          <a:xfrm>
            <a:off x="6942901" y="2572505"/>
            <a:ext cx="1641794" cy="307777"/>
          </a:xfrm>
          <a:prstGeom prst="rect">
            <a:avLst/>
          </a:prstGeom>
        </p:spPr>
        <p:txBody>
          <a:bodyPr wrap="square">
            <a:spAutoFit/>
          </a:bodyPr>
          <a:lstStyle/>
          <a:p>
            <a:pPr algn="ctr">
              <a:defRPr/>
            </a:pPr>
            <a:r>
              <a:rPr lang="de-DE" sz="1400">
                <a:solidFill>
                  <a:srgbClr val="0065BD"/>
                </a:solidFill>
              </a:rPr>
              <a:t>CSD - beam</a:t>
            </a:r>
            <a:endParaRPr lang="de-DE" sz="1400"/>
          </a:p>
        </p:txBody>
      </p:sp>
      <p:sp>
        <p:nvSpPr>
          <p:cNvPr id="8" name="Rectangle 5"/>
          <p:cNvSpPr/>
          <p:nvPr/>
        </p:nvSpPr>
        <p:spPr bwMode="auto">
          <a:xfrm>
            <a:off x="2638988" y="1283068"/>
            <a:ext cx="1150417" cy="307777"/>
          </a:xfrm>
          <a:prstGeom prst="rect">
            <a:avLst/>
          </a:prstGeom>
        </p:spPr>
        <p:txBody>
          <a:bodyPr wrap="square">
            <a:spAutoFit/>
          </a:bodyPr>
          <a:lstStyle/>
          <a:p>
            <a:pPr algn="ctr">
              <a:defRPr/>
            </a:pPr>
            <a:r>
              <a:rPr lang="de-DE" sz="1400">
                <a:solidFill>
                  <a:srgbClr val="0065BD"/>
                </a:solidFill>
              </a:rPr>
              <a:t>CFD – 2D</a:t>
            </a:r>
            <a:endParaRPr lang="de-DE" sz="1400"/>
          </a:p>
        </p:txBody>
      </p:sp>
      <p:pic>
        <p:nvPicPr>
          <p:cNvPr id="9" name="Picture 2"/>
          <p:cNvPicPr>
            <a:picLocks noChangeAspect="1" noChangeArrowheads="1"/>
          </p:cNvPicPr>
          <p:nvPr/>
        </p:nvPicPr>
        <p:blipFill>
          <a:blip r:embed="rId2"/>
          <a:stretch/>
        </p:blipFill>
        <p:spPr bwMode="auto">
          <a:xfrm>
            <a:off x="524532" y="1557610"/>
            <a:ext cx="4846192" cy="1651491"/>
          </a:xfrm>
          <a:prstGeom prst="rect">
            <a:avLst/>
          </a:prstGeom>
          <a:noFill/>
          <a:ln>
            <a:noFill/>
          </a:ln>
        </p:spPr>
      </p:pic>
      <p:pic>
        <p:nvPicPr>
          <p:cNvPr id="10" name="Picture 7"/>
          <p:cNvPicPr>
            <a:picLocks noChangeAspect="1"/>
          </p:cNvPicPr>
          <p:nvPr/>
        </p:nvPicPr>
        <p:blipFill>
          <a:blip r:embed="rId3"/>
          <a:srcRect l="20404" t="18720" r="11414" b="18040"/>
          <a:stretch/>
        </p:blipFill>
        <p:spPr bwMode="auto">
          <a:xfrm>
            <a:off x="559575" y="4285901"/>
            <a:ext cx="4066696" cy="1964064"/>
          </a:xfrm>
          <a:prstGeom prst="rect">
            <a:avLst/>
          </a:prstGeom>
        </p:spPr>
      </p:pic>
      <p:pic>
        <p:nvPicPr>
          <p:cNvPr id="11" name="Picture 8"/>
          <p:cNvPicPr>
            <a:picLocks noChangeAspect="1"/>
          </p:cNvPicPr>
          <p:nvPr/>
        </p:nvPicPr>
        <p:blipFill>
          <a:blip r:embed="rId4"/>
          <a:srcRect l="35656" t="2620" r="39697" b="2521"/>
          <a:stretch/>
        </p:blipFill>
        <p:spPr bwMode="auto">
          <a:xfrm>
            <a:off x="3410384" y="3911793"/>
            <a:ext cx="1215887" cy="2436788"/>
          </a:xfrm>
          <a:prstGeom prst="rect">
            <a:avLst/>
          </a:prstGeom>
        </p:spPr>
      </p:pic>
      <p:sp>
        <p:nvSpPr>
          <p:cNvPr id="12" name="Rectangle 9"/>
          <p:cNvSpPr/>
          <p:nvPr/>
        </p:nvSpPr>
        <p:spPr bwMode="auto">
          <a:xfrm>
            <a:off x="2638987" y="3575057"/>
            <a:ext cx="1150417" cy="307777"/>
          </a:xfrm>
          <a:prstGeom prst="rect">
            <a:avLst/>
          </a:prstGeom>
        </p:spPr>
        <p:txBody>
          <a:bodyPr wrap="square">
            <a:spAutoFit/>
          </a:bodyPr>
          <a:lstStyle/>
          <a:p>
            <a:pPr algn="ctr">
              <a:defRPr/>
            </a:pPr>
            <a:r>
              <a:rPr lang="de-DE" sz="1400">
                <a:solidFill>
                  <a:srgbClr val="0065BD"/>
                </a:solidFill>
              </a:rPr>
              <a:t>CFD – 3D</a:t>
            </a:r>
            <a:endParaRPr lang="de-DE" sz="1400"/>
          </a:p>
        </p:txBody>
      </p:sp>
      <p:sp>
        <p:nvSpPr>
          <p:cNvPr id="13" name="Line 60"/>
          <p:cNvSpPr>
            <a:spLocks noChangeShapeType="1"/>
          </p:cNvSpPr>
          <p:nvPr/>
        </p:nvSpPr>
        <p:spPr bwMode="auto">
          <a:xfrm flipV="1">
            <a:off x="7777936" y="2935650"/>
            <a:ext cx="0" cy="1752599"/>
          </a:xfrm>
          <a:prstGeom prst="line">
            <a:avLst/>
          </a:prstGeom>
          <a:noFill/>
          <a:ln w="19050">
            <a:solidFill>
              <a:srgbClr val="000000"/>
            </a:solidFill>
            <a:round/>
            <a:headEnd/>
            <a:tailEnd/>
          </a:ln>
        </p:spPr>
        <p:txBody>
          <a:bodyPr/>
          <a:lstStyle/>
          <a:p>
            <a:pPr>
              <a:defRPr/>
            </a:pPr>
            <a:endParaRPr lang="de-DE"/>
          </a:p>
        </p:txBody>
      </p:sp>
      <p:grpSp>
        <p:nvGrpSpPr>
          <p:cNvPr id="14" name="Group 44"/>
          <p:cNvGrpSpPr/>
          <p:nvPr/>
        </p:nvGrpSpPr>
        <p:grpSpPr bwMode="auto">
          <a:xfrm>
            <a:off x="7646173" y="4688250"/>
            <a:ext cx="249238" cy="55562"/>
            <a:chOff x="10468" y="9915"/>
            <a:chExt cx="392" cy="87"/>
          </a:xfrm>
        </p:grpSpPr>
        <p:sp>
          <p:nvSpPr>
            <p:cNvPr id="15" name="Line 58"/>
            <p:cNvSpPr>
              <a:spLocks noChangeShapeType="1"/>
            </p:cNvSpPr>
            <p:nvPr/>
          </p:nvSpPr>
          <p:spPr bwMode="auto">
            <a:xfrm flipV="1">
              <a:off x="10468" y="9916"/>
              <a:ext cx="86" cy="86"/>
            </a:xfrm>
            <a:prstGeom prst="line">
              <a:avLst/>
            </a:prstGeom>
            <a:noFill/>
            <a:ln w="6350">
              <a:solidFill>
                <a:srgbClr val="000000"/>
              </a:solidFill>
              <a:round/>
              <a:headEnd/>
              <a:tailEnd/>
            </a:ln>
          </p:spPr>
          <p:txBody>
            <a:bodyPr/>
            <a:lstStyle/>
            <a:p>
              <a:pPr>
                <a:defRPr/>
              </a:pPr>
              <a:endParaRPr lang="de-DE"/>
            </a:p>
          </p:txBody>
        </p:sp>
        <p:sp>
          <p:nvSpPr>
            <p:cNvPr id="16" name="Line 57"/>
            <p:cNvSpPr>
              <a:spLocks noChangeShapeType="1"/>
            </p:cNvSpPr>
            <p:nvPr/>
          </p:nvSpPr>
          <p:spPr bwMode="auto">
            <a:xfrm>
              <a:off x="10469" y="9915"/>
              <a:ext cx="386" cy="0"/>
            </a:xfrm>
            <a:prstGeom prst="line">
              <a:avLst/>
            </a:prstGeom>
            <a:noFill/>
            <a:ln w="6350">
              <a:solidFill>
                <a:srgbClr val="000000"/>
              </a:solidFill>
              <a:round/>
              <a:headEnd/>
              <a:tailEnd/>
            </a:ln>
          </p:spPr>
          <p:txBody>
            <a:bodyPr/>
            <a:lstStyle/>
            <a:p>
              <a:pPr>
                <a:defRPr/>
              </a:pPr>
              <a:endParaRPr lang="de-DE"/>
            </a:p>
          </p:txBody>
        </p:sp>
        <p:sp>
          <p:nvSpPr>
            <p:cNvPr id="17" name="Line 56"/>
            <p:cNvSpPr>
              <a:spLocks noChangeShapeType="1"/>
            </p:cNvSpPr>
            <p:nvPr/>
          </p:nvSpPr>
          <p:spPr bwMode="auto">
            <a:xfrm flipV="1">
              <a:off x="10764" y="9916"/>
              <a:ext cx="86" cy="86"/>
            </a:xfrm>
            <a:prstGeom prst="line">
              <a:avLst/>
            </a:prstGeom>
            <a:noFill/>
            <a:ln w="6350">
              <a:solidFill>
                <a:srgbClr val="000000"/>
              </a:solidFill>
              <a:round/>
              <a:headEnd/>
              <a:tailEnd/>
            </a:ln>
          </p:spPr>
          <p:txBody>
            <a:bodyPr/>
            <a:lstStyle/>
            <a:p>
              <a:pPr>
                <a:defRPr/>
              </a:pPr>
              <a:endParaRPr lang="de-DE"/>
            </a:p>
          </p:txBody>
        </p:sp>
        <p:sp>
          <p:nvSpPr>
            <p:cNvPr id="18" name="Line 55"/>
            <p:cNvSpPr>
              <a:spLocks noChangeShapeType="1"/>
            </p:cNvSpPr>
            <p:nvPr/>
          </p:nvSpPr>
          <p:spPr bwMode="auto">
            <a:xfrm flipV="1">
              <a:off x="10505" y="9916"/>
              <a:ext cx="86" cy="86"/>
            </a:xfrm>
            <a:prstGeom prst="line">
              <a:avLst/>
            </a:prstGeom>
            <a:noFill/>
            <a:ln w="6350">
              <a:solidFill>
                <a:srgbClr val="000000"/>
              </a:solidFill>
              <a:round/>
              <a:headEnd/>
              <a:tailEnd/>
            </a:ln>
          </p:spPr>
          <p:txBody>
            <a:bodyPr/>
            <a:lstStyle/>
            <a:p>
              <a:pPr>
                <a:defRPr/>
              </a:pPr>
              <a:endParaRPr lang="de-DE"/>
            </a:p>
          </p:txBody>
        </p:sp>
        <p:sp>
          <p:nvSpPr>
            <p:cNvPr id="19" name="Line 54"/>
            <p:cNvSpPr>
              <a:spLocks noChangeShapeType="1"/>
            </p:cNvSpPr>
            <p:nvPr/>
          </p:nvSpPr>
          <p:spPr bwMode="auto">
            <a:xfrm flipV="1">
              <a:off x="10542" y="9916"/>
              <a:ext cx="86" cy="86"/>
            </a:xfrm>
            <a:prstGeom prst="line">
              <a:avLst/>
            </a:prstGeom>
            <a:noFill/>
            <a:ln w="6350">
              <a:solidFill>
                <a:srgbClr val="000000"/>
              </a:solidFill>
              <a:round/>
              <a:headEnd/>
              <a:tailEnd/>
            </a:ln>
          </p:spPr>
          <p:txBody>
            <a:bodyPr/>
            <a:lstStyle/>
            <a:p>
              <a:pPr>
                <a:defRPr/>
              </a:pPr>
              <a:endParaRPr lang="de-DE"/>
            </a:p>
          </p:txBody>
        </p:sp>
        <p:sp>
          <p:nvSpPr>
            <p:cNvPr id="20" name="Line 53"/>
            <p:cNvSpPr>
              <a:spLocks noChangeShapeType="1"/>
            </p:cNvSpPr>
            <p:nvPr/>
          </p:nvSpPr>
          <p:spPr bwMode="auto">
            <a:xfrm flipV="1">
              <a:off x="10579" y="9916"/>
              <a:ext cx="86" cy="86"/>
            </a:xfrm>
            <a:prstGeom prst="line">
              <a:avLst/>
            </a:prstGeom>
            <a:noFill/>
            <a:ln w="6350">
              <a:solidFill>
                <a:srgbClr val="000000"/>
              </a:solidFill>
              <a:round/>
              <a:headEnd/>
              <a:tailEnd/>
            </a:ln>
          </p:spPr>
          <p:txBody>
            <a:bodyPr/>
            <a:lstStyle/>
            <a:p>
              <a:pPr>
                <a:defRPr/>
              </a:pPr>
              <a:endParaRPr lang="de-DE"/>
            </a:p>
          </p:txBody>
        </p:sp>
        <p:sp>
          <p:nvSpPr>
            <p:cNvPr id="21" name="Line 52"/>
            <p:cNvSpPr>
              <a:spLocks noChangeShapeType="1"/>
            </p:cNvSpPr>
            <p:nvPr/>
          </p:nvSpPr>
          <p:spPr bwMode="auto">
            <a:xfrm flipV="1">
              <a:off x="10616" y="9916"/>
              <a:ext cx="86" cy="86"/>
            </a:xfrm>
            <a:prstGeom prst="line">
              <a:avLst/>
            </a:prstGeom>
            <a:noFill/>
            <a:ln w="6350">
              <a:solidFill>
                <a:srgbClr val="000000"/>
              </a:solidFill>
              <a:round/>
              <a:headEnd/>
              <a:tailEnd/>
            </a:ln>
          </p:spPr>
          <p:txBody>
            <a:bodyPr/>
            <a:lstStyle/>
            <a:p>
              <a:pPr>
                <a:defRPr/>
              </a:pPr>
              <a:endParaRPr lang="de-DE"/>
            </a:p>
          </p:txBody>
        </p:sp>
        <p:sp>
          <p:nvSpPr>
            <p:cNvPr id="22" name="Line 51"/>
            <p:cNvSpPr>
              <a:spLocks noChangeShapeType="1"/>
            </p:cNvSpPr>
            <p:nvPr/>
          </p:nvSpPr>
          <p:spPr bwMode="auto">
            <a:xfrm flipV="1">
              <a:off x="10653" y="9916"/>
              <a:ext cx="86" cy="86"/>
            </a:xfrm>
            <a:prstGeom prst="line">
              <a:avLst/>
            </a:prstGeom>
            <a:noFill/>
            <a:ln w="6350">
              <a:solidFill>
                <a:srgbClr val="000000"/>
              </a:solidFill>
              <a:round/>
              <a:headEnd/>
              <a:tailEnd/>
            </a:ln>
          </p:spPr>
          <p:txBody>
            <a:bodyPr/>
            <a:lstStyle/>
            <a:p>
              <a:pPr>
                <a:defRPr/>
              </a:pPr>
              <a:endParaRPr lang="de-DE"/>
            </a:p>
          </p:txBody>
        </p:sp>
        <p:sp>
          <p:nvSpPr>
            <p:cNvPr id="23" name="Line 50"/>
            <p:cNvSpPr>
              <a:spLocks noChangeShapeType="1"/>
            </p:cNvSpPr>
            <p:nvPr/>
          </p:nvSpPr>
          <p:spPr bwMode="auto">
            <a:xfrm flipV="1">
              <a:off x="10690" y="9916"/>
              <a:ext cx="86" cy="86"/>
            </a:xfrm>
            <a:prstGeom prst="line">
              <a:avLst/>
            </a:prstGeom>
            <a:noFill/>
            <a:ln w="6350">
              <a:solidFill>
                <a:srgbClr val="000000"/>
              </a:solidFill>
              <a:round/>
              <a:headEnd/>
              <a:tailEnd/>
            </a:ln>
          </p:spPr>
          <p:txBody>
            <a:bodyPr/>
            <a:lstStyle/>
            <a:p>
              <a:pPr>
                <a:defRPr/>
              </a:pPr>
              <a:endParaRPr lang="de-DE"/>
            </a:p>
          </p:txBody>
        </p:sp>
        <p:sp>
          <p:nvSpPr>
            <p:cNvPr id="24" name="Line 49"/>
            <p:cNvSpPr>
              <a:spLocks noChangeShapeType="1"/>
            </p:cNvSpPr>
            <p:nvPr/>
          </p:nvSpPr>
          <p:spPr bwMode="auto">
            <a:xfrm flipV="1">
              <a:off x="10727" y="9916"/>
              <a:ext cx="86" cy="86"/>
            </a:xfrm>
            <a:prstGeom prst="line">
              <a:avLst/>
            </a:prstGeom>
            <a:noFill/>
            <a:ln w="6350">
              <a:solidFill>
                <a:srgbClr val="000000"/>
              </a:solidFill>
              <a:round/>
              <a:headEnd/>
              <a:tailEnd/>
            </a:ln>
          </p:spPr>
          <p:txBody>
            <a:bodyPr/>
            <a:lstStyle/>
            <a:p>
              <a:pPr>
                <a:defRPr/>
              </a:pPr>
              <a:endParaRPr lang="de-DE"/>
            </a:p>
          </p:txBody>
        </p:sp>
        <p:sp>
          <p:nvSpPr>
            <p:cNvPr id="25" name="Line 48"/>
            <p:cNvSpPr>
              <a:spLocks noChangeShapeType="1"/>
            </p:cNvSpPr>
            <p:nvPr/>
          </p:nvSpPr>
          <p:spPr bwMode="auto">
            <a:xfrm flipV="1">
              <a:off x="10801" y="9943"/>
              <a:ext cx="59" cy="59"/>
            </a:xfrm>
            <a:prstGeom prst="line">
              <a:avLst/>
            </a:prstGeom>
            <a:noFill/>
            <a:ln w="6350">
              <a:solidFill>
                <a:srgbClr val="000000"/>
              </a:solidFill>
              <a:round/>
              <a:headEnd/>
              <a:tailEnd/>
            </a:ln>
          </p:spPr>
          <p:txBody>
            <a:bodyPr/>
            <a:lstStyle/>
            <a:p>
              <a:pPr>
                <a:defRPr/>
              </a:pPr>
              <a:endParaRPr lang="de-DE"/>
            </a:p>
          </p:txBody>
        </p:sp>
        <p:sp>
          <p:nvSpPr>
            <p:cNvPr id="26" name="Line 47"/>
            <p:cNvSpPr>
              <a:spLocks noChangeShapeType="1"/>
            </p:cNvSpPr>
            <p:nvPr/>
          </p:nvSpPr>
          <p:spPr bwMode="auto">
            <a:xfrm flipV="1">
              <a:off x="10838" y="9985"/>
              <a:ext cx="17" cy="17"/>
            </a:xfrm>
            <a:prstGeom prst="line">
              <a:avLst/>
            </a:prstGeom>
            <a:noFill/>
            <a:ln w="6350">
              <a:solidFill>
                <a:srgbClr val="000000"/>
              </a:solidFill>
              <a:round/>
              <a:headEnd/>
              <a:tailEnd/>
            </a:ln>
          </p:spPr>
          <p:txBody>
            <a:bodyPr/>
            <a:lstStyle/>
            <a:p>
              <a:pPr>
                <a:defRPr/>
              </a:pPr>
              <a:endParaRPr lang="de-DE"/>
            </a:p>
          </p:txBody>
        </p:sp>
        <p:sp>
          <p:nvSpPr>
            <p:cNvPr id="27" name="Line 46"/>
            <p:cNvSpPr>
              <a:spLocks noChangeShapeType="1"/>
            </p:cNvSpPr>
            <p:nvPr/>
          </p:nvSpPr>
          <p:spPr bwMode="auto">
            <a:xfrm flipV="1">
              <a:off x="10469" y="9916"/>
              <a:ext cx="50" cy="50"/>
            </a:xfrm>
            <a:prstGeom prst="line">
              <a:avLst/>
            </a:prstGeom>
            <a:noFill/>
            <a:ln w="6350">
              <a:solidFill>
                <a:srgbClr val="000000"/>
              </a:solidFill>
              <a:round/>
              <a:headEnd/>
              <a:tailEnd/>
            </a:ln>
          </p:spPr>
          <p:txBody>
            <a:bodyPr/>
            <a:lstStyle/>
            <a:p>
              <a:pPr>
                <a:defRPr/>
              </a:pPr>
              <a:endParaRPr lang="de-DE"/>
            </a:p>
          </p:txBody>
        </p:sp>
        <p:sp>
          <p:nvSpPr>
            <p:cNvPr id="28" name="Line 45"/>
            <p:cNvSpPr>
              <a:spLocks noChangeShapeType="1"/>
            </p:cNvSpPr>
            <p:nvPr/>
          </p:nvSpPr>
          <p:spPr bwMode="auto">
            <a:xfrm flipV="1">
              <a:off x="10469" y="9916"/>
              <a:ext cx="14" cy="14"/>
            </a:xfrm>
            <a:prstGeom prst="line">
              <a:avLst/>
            </a:prstGeom>
            <a:noFill/>
            <a:ln w="6350">
              <a:solidFill>
                <a:srgbClr val="000000"/>
              </a:solidFill>
              <a:round/>
              <a:headEnd/>
              <a:tailEnd/>
            </a:ln>
          </p:spPr>
          <p:txBody>
            <a:bodyPr/>
            <a:lstStyle/>
            <a:p>
              <a:pPr>
                <a:defRPr/>
              </a:pPr>
              <a:endParaRPr lang="de-DE"/>
            </a:p>
          </p:txBody>
        </p:sp>
      </p:grpSp>
      <p:grpSp>
        <p:nvGrpSpPr>
          <p:cNvPr id="29" name="Group 36"/>
          <p:cNvGrpSpPr/>
          <p:nvPr/>
        </p:nvGrpSpPr>
        <p:grpSpPr bwMode="auto">
          <a:xfrm>
            <a:off x="5547195" y="2403823"/>
            <a:ext cx="1622620" cy="2377591"/>
            <a:chOff x="5547195" y="2403823"/>
            <a:chExt cx="1622620" cy="2377591"/>
          </a:xfrm>
        </p:grpSpPr>
        <p:sp>
          <p:nvSpPr>
            <p:cNvPr id="30" name="Right Arrow 26"/>
            <p:cNvSpPr/>
            <p:nvPr/>
          </p:nvSpPr>
          <p:spPr bwMode="auto">
            <a:xfrm rot="2219639">
              <a:off x="5547195" y="2483927"/>
              <a:ext cx="1622620"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1" name="Right Arrow 27"/>
            <p:cNvSpPr/>
            <p:nvPr/>
          </p:nvSpPr>
          <p:spPr bwMode="auto">
            <a:xfrm rot="19380359" flipV="1">
              <a:off x="5547195" y="4339540"/>
              <a:ext cx="1622620"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32" name="Group 28"/>
            <p:cNvGrpSpPr>
              <a:grpSpLocks noChangeAspect="1"/>
            </p:cNvGrpSpPr>
            <p:nvPr/>
          </p:nvGrpSpPr>
          <p:grpSpPr bwMode="auto">
            <a:xfrm>
              <a:off x="6018213" y="2403823"/>
              <a:ext cx="618289" cy="531827"/>
              <a:chOff x="6423870" y="2824058"/>
              <a:chExt cx="911842" cy="784330"/>
            </a:xfrm>
          </p:grpSpPr>
          <p:sp>
            <p:nvSpPr>
              <p:cNvPr id="33" name="Curved Down Arrow 29"/>
              <p:cNvSpPr/>
              <p:nvPr/>
            </p:nvSpPr>
            <p:spPr bwMode="auto">
              <a:xfrm flipH="1" flipV="1">
                <a:off x="6423870" y="3264032"/>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34" name="Curved Down Arrow 30"/>
              <p:cNvSpPr/>
              <p:nvPr/>
            </p:nvSpPr>
            <p:spPr bwMode="auto">
              <a:xfrm>
                <a:off x="6464243" y="2824058"/>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grpSp>
        <p:grpSp>
          <p:nvGrpSpPr>
            <p:cNvPr id="35" name="Group 31"/>
            <p:cNvGrpSpPr>
              <a:grpSpLocks noChangeAspect="1"/>
            </p:cNvGrpSpPr>
            <p:nvPr/>
          </p:nvGrpSpPr>
          <p:grpSpPr bwMode="auto">
            <a:xfrm>
              <a:off x="6031900" y="4249587"/>
              <a:ext cx="618289" cy="531827"/>
              <a:chOff x="6423870" y="2824058"/>
              <a:chExt cx="911842" cy="784330"/>
            </a:xfrm>
          </p:grpSpPr>
          <p:sp>
            <p:nvSpPr>
              <p:cNvPr id="36" name="Curved Down Arrow 32"/>
              <p:cNvSpPr/>
              <p:nvPr/>
            </p:nvSpPr>
            <p:spPr bwMode="auto">
              <a:xfrm flipH="1" flipV="1">
                <a:off x="6423870" y="3264032"/>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37" name="Curved Down Arrow 33"/>
              <p:cNvSpPr/>
              <p:nvPr/>
            </p:nvSpPr>
            <p:spPr bwMode="auto">
              <a:xfrm>
                <a:off x="6464243" y="2824058"/>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grpSp>
        <p:sp>
          <p:nvSpPr>
            <p:cNvPr id="38" name="TextBox 34"/>
            <p:cNvSpPr>
              <a:spLocks/>
            </p:cNvSpPr>
            <p:nvPr/>
          </p:nvSpPr>
          <p:spPr bwMode="auto">
            <a:xfrm>
              <a:off x="6121308" y="3380919"/>
              <a:ext cx="384721" cy="578813"/>
            </a:xfrm>
            <a:prstGeom prst="rect">
              <a:avLst/>
            </a:prstGeom>
            <a:noFill/>
          </p:spPr>
          <p:txBody>
            <a:bodyPr wrap="none" lIns="0" tIns="0" rIns="0" bIns="0" rtlCol="0">
              <a:spAutoFit/>
            </a:bodyPr>
            <a:lstStyle/>
            <a:p>
              <a:pPr>
                <a:lnSpc>
                  <a:spcPct val="113999"/>
                </a:lnSpc>
                <a:defRPr/>
              </a:pPr>
              <a:r>
                <a:rPr lang="de-DE" sz="3600">
                  <a:solidFill>
                    <a:srgbClr val="0065BD"/>
                  </a:solidFill>
                  <a:latin typeface="+mn-lt"/>
                </a:rPr>
                <a:t>?!</a:t>
              </a:r>
              <a:endParaRPr/>
            </a:p>
          </p:txBody>
        </p:sp>
      </p:grpSp>
      <p:cxnSp>
        <p:nvCxnSpPr>
          <p:cNvPr id="39" name="Straight Connector 35"/>
          <p:cNvCxnSpPr>
            <a:cxnSpLocks/>
          </p:cNvCxnSpPr>
          <p:nvPr/>
        </p:nvCxnSpPr>
        <p:spPr bwMode="auto">
          <a:xfrm>
            <a:off x="387770" y="3482724"/>
            <a:ext cx="5004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The steps necessery for going from CFD to FSI</a:t>
            </a:r>
            <a:endParaRPr/>
          </a:p>
        </p:txBody>
      </p:sp>
      <p:grpSp>
        <p:nvGrpSpPr>
          <p:cNvPr id="5" name="Content Placeholder 7"/>
          <p:cNvGrpSpPr/>
          <p:nvPr/>
        </p:nvGrpSpPr>
        <p:grpSpPr bwMode="auto">
          <a:xfrm>
            <a:off x="7727950" y="9681409"/>
            <a:ext cx="2864799" cy="2004785"/>
            <a:chOff x="0" y="0"/>
            <a:chExt cx="2864799" cy="2004785"/>
          </a:xfrm>
        </p:grpSpPr>
      </p:grpSp>
      <p:pic>
        <p:nvPicPr>
          <p:cNvPr id="6" name="Picture 2"/>
          <p:cNvPicPr>
            <a:picLocks noChangeAspect="1" noChangeArrowheads="1"/>
          </p:cNvPicPr>
          <p:nvPr/>
        </p:nvPicPr>
        <p:blipFill>
          <a:blip r:embed="rId2"/>
          <a:stretch/>
        </p:blipFill>
        <p:spPr bwMode="auto">
          <a:xfrm>
            <a:off x="4673601" y="1708158"/>
            <a:ext cx="4265174" cy="1494368"/>
          </a:xfrm>
          <a:prstGeom prst="rect">
            <a:avLst/>
          </a:prstGeom>
          <a:noFill/>
          <a:ln>
            <a:noFill/>
          </a:ln>
        </p:spPr>
      </p:pic>
      <p:sp>
        <p:nvSpPr>
          <p:cNvPr id="7" name="Rectangle 1"/>
          <p:cNvSpPr/>
          <p:nvPr/>
        </p:nvSpPr>
        <p:spPr bwMode="auto">
          <a:xfrm>
            <a:off x="358775" y="765175"/>
            <a:ext cx="8421687" cy="4185761"/>
          </a:xfrm>
          <a:prstGeom prst="rect">
            <a:avLst/>
          </a:prstGeom>
        </p:spPr>
        <p:txBody>
          <a:bodyPr wrap="square">
            <a:spAutoFit/>
          </a:bodyPr>
          <a:lstStyle/>
          <a:p>
            <a:pPr>
              <a:buClr>
                <a:srgbClr val="0065BD"/>
              </a:buClr>
              <a:defRPr/>
            </a:pPr>
            <a:r>
              <a:rPr lang="de-DE" sz="1400" dirty="0">
                <a:solidFill>
                  <a:srgbClr val="0065BD"/>
                </a:solidFill>
              </a:rPr>
              <a:t>2D CFD example </a:t>
            </a:r>
            <a:r>
              <a:rPr lang="hu-HU" sz="1400" dirty="0">
                <a:solidFill>
                  <a:srgbClr val="0065BD"/>
                </a:solidFill>
              </a:rPr>
              <a:t>⇒</a:t>
            </a:r>
            <a:r>
              <a:rPr lang="de-DE" sz="1400" dirty="0">
                <a:solidFill>
                  <a:srgbClr val="0065BD"/>
                </a:solidFill>
              </a:rPr>
              <a:t> representing a horizontal cut through a building</a:t>
            </a: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r>
              <a:rPr lang="de-DE" sz="1400" dirty="0">
                <a:solidFill>
                  <a:srgbClr val="0065BD"/>
                </a:solidFill>
              </a:rPr>
              <a:t>2D FSI example </a:t>
            </a:r>
            <a:r>
              <a:rPr lang="hu-HU" sz="1400" dirty="0">
                <a:solidFill>
                  <a:srgbClr val="0065BD"/>
                </a:solidFill>
              </a:rPr>
              <a:t>⇒</a:t>
            </a:r>
            <a:r>
              <a:rPr lang="de-DE" sz="1400" dirty="0">
                <a:solidFill>
                  <a:srgbClr val="0065BD"/>
                </a:solidFill>
              </a:rPr>
              <a:t> representing model scenario for gust-induced buffeting</a:t>
            </a:r>
          </a:p>
          <a:p>
            <a:pPr>
              <a:buClr>
                <a:srgbClr val="0065BD"/>
              </a:buClr>
              <a:defRPr/>
            </a:pPr>
            <a:endParaRPr lang="de-DE" sz="1400" dirty="0">
              <a:solidFill>
                <a:srgbClr val="0065BD"/>
              </a:solidFill>
            </a:endParaRPr>
          </a:p>
        </p:txBody>
      </p:sp>
      <p:sp>
        <p:nvSpPr>
          <p:cNvPr id="8" name="Textfeld 8"/>
          <p:cNvSpPr>
            <a:spLocks/>
          </p:cNvSpPr>
          <p:nvPr/>
        </p:nvSpPr>
        <p:spPr bwMode="auto">
          <a:xfrm>
            <a:off x="358774" y="1230895"/>
            <a:ext cx="1864039" cy="400110"/>
          </a:xfrm>
          <a:prstGeom prst="rect">
            <a:avLst/>
          </a:prstGeom>
          <a:noFill/>
        </p:spPr>
        <p:txBody>
          <a:bodyPr wrap="square" rtlCol="0">
            <a:spAutoFit/>
          </a:bodyPr>
          <a:lstStyle/>
          <a:p>
            <a:pPr>
              <a:defRPr/>
            </a:pPr>
            <a:r>
              <a:rPr lang="de-DE" sz="1000" b="1"/>
              <a:t>Inlet</a:t>
            </a:r>
          </a:p>
          <a:p>
            <a:pPr marL="171450" indent="-171450">
              <a:buFont typeface="Arial"/>
              <a:buChar char="•"/>
              <a:defRPr/>
            </a:pPr>
            <a:r>
              <a:rPr lang="de-DE" sz="1000" b="1"/>
              <a:t>Prescribed velocity</a:t>
            </a:r>
          </a:p>
        </p:txBody>
      </p:sp>
      <p:grpSp>
        <p:nvGrpSpPr>
          <p:cNvPr id="9" name="Group 29"/>
          <p:cNvGrpSpPr/>
          <p:nvPr/>
        </p:nvGrpSpPr>
        <p:grpSpPr bwMode="auto">
          <a:xfrm>
            <a:off x="440064" y="1711943"/>
            <a:ext cx="4148298" cy="1402495"/>
            <a:chOff x="233940" y="1514083"/>
            <a:chExt cx="6610512" cy="2234944"/>
          </a:xfrm>
        </p:grpSpPr>
        <p:pic>
          <p:nvPicPr>
            <p:cNvPr id="10" name="Picture 3"/>
            <p:cNvPicPr>
              <a:picLocks noChangeAspect="1" noChangeArrowheads="1"/>
            </p:cNvPicPr>
            <p:nvPr/>
          </p:nvPicPr>
          <p:blipFill>
            <a:blip r:embed="rId3"/>
            <a:stretch/>
          </p:blipFill>
          <p:spPr bwMode="auto">
            <a:xfrm>
              <a:off x="233940" y="1519637"/>
              <a:ext cx="6610512" cy="2229390"/>
            </a:xfrm>
            <a:prstGeom prst="rect">
              <a:avLst/>
            </a:prstGeom>
            <a:noFill/>
            <a:ln>
              <a:noFill/>
            </a:ln>
          </p:spPr>
        </p:pic>
        <p:grpSp>
          <p:nvGrpSpPr>
            <p:cNvPr id="11" name="Group 32"/>
            <p:cNvGrpSpPr/>
            <p:nvPr/>
          </p:nvGrpSpPr>
          <p:grpSpPr bwMode="auto">
            <a:xfrm>
              <a:off x="233940" y="1514083"/>
              <a:ext cx="359674" cy="2187521"/>
              <a:chOff x="2777331" y="2106319"/>
              <a:chExt cx="454026" cy="2761364"/>
            </a:xfrm>
          </p:grpSpPr>
          <p:cxnSp>
            <p:nvCxnSpPr>
              <p:cNvPr id="12"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sp>
        <p:nvSpPr>
          <p:cNvPr id="23" name="Textfeld 11"/>
          <p:cNvSpPr>
            <a:spLocks/>
          </p:cNvSpPr>
          <p:nvPr/>
        </p:nvSpPr>
        <p:spPr bwMode="auto">
          <a:xfrm>
            <a:off x="285714" y="3296109"/>
            <a:ext cx="2115748" cy="553998"/>
          </a:xfrm>
          <a:prstGeom prst="rect">
            <a:avLst/>
          </a:prstGeom>
          <a:noFill/>
        </p:spPr>
        <p:txBody>
          <a:bodyPr wrap="square" rtlCol="0">
            <a:spAutoFit/>
          </a:bodyPr>
          <a:lstStyle/>
          <a:p>
            <a:pPr>
              <a:defRPr/>
            </a:pPr>
            <a:r>
              <a:rPr lang="de-DE" sz="1000" b="1"/>
              <a:t>Structure </a:t>
            </a:r>
            <a:endParaRPr/>
          </a:p>
          <a:p>
            <a:pPr marL="171450" indent="-171450">
              <a:buFont typeface="Arial"/>
              <a:buChar char="•"/>
              <a:defRPr/>
            </a:pPr>
            <a:r>
              <a:rPr lang="de-DE" sz="1000" b="1"/>
              <a:t>Non-moving</a:t>
            </a:r>
          </a:p>
          <a:p>
            <a:pPr marL="171450" indent="-171450">
              <a:buFont typeface="Arial"/>
              <a:buChar char="•"/>
              <a:defRPr/>
            </a:pPr>
            <a:r>
              <a:rPr lang="de-DE" sz="1000" b="1"/>
              <a:t>No slip condition</a:t>
            </a:r>
          </a:p>
        </p:txBody>
      </p:sp>
      <p:sp>
        <p:nvSpPr>
          <p:cNvPr id="24" name="Textfeld 10"/>
          <p:cNvSpPr>
            <a:spLocks/>
          </p:cNvSpPr>
          <p:nvPr/>
        </p:nvSpPr>
        <p:spPr bwMode="auto">
          <a:xfrm>
            <a:off x="3563775" y="3181389"/>
            <a:ext cx="1728791" cy="400110"/>
          </a:xfrm>
          <a:prstGeom prst="rect">
            <a:avLst/>
          </a:prstGeom>
          <a:noFill/>
        </p:spPr>
        <p:txBody>
          <a:bodyPr wrap="square" rtlCol="0">
            <a:spAutoFit/>
          </a:bodyPr>
          <a:lstStyle/>
          <a:p>
            <a:pPr>
              <a:defRPr/>
            </a:pPr>
            <a:r>
              <a:rPr lang="de-DE" sz="1000" b="1"/>
              <a:t>Outlet</a:t>
            </a:r>
            <a:endParaRPr/>
          </a:p>
          <a:p>
            <a:pPr marL="171450" indent="-171450">
              <a:buFont typeface="Arial"/>
              <a:buChar char="•"/>
              <a:defRPr/>
            </a:pPr>
            <a:r>
              <a:rPr lang="de-DE" sz="1000" b="1"/>
              <a:t>Assigned pressure</a:t>
            </a:r>
          </a:p>
        </p:txBody>
      </p:sp>
      <p:sp>
        <p:nvSpPr>
          <p:cNvPr id="25" name="Textfeld 9"/>
          <p:cNvSpPr>
            <a:spLocks/>
          </p:cNvSpPr>
          <p:nvPr/>
        </p:nvSpPr>
        <p:spPr bwMode="auto">
          <a:xfrm>
            <a:off x="1836214" y="3305100"/>
            <a:ext cx="2075266" cy="553998"/>
          </a:xfrm>
          <a:prstGeom prst="rect">
            <a:avLst/>
          </a:prstGeom>
          <a:noFill/>
        </p:spPr>
        <p:txBody>
          <a:bodyPr wrap="square" rtlCol="0">
            <a:spAutoFit/>
          </a:bodyPr>
          <a:lstStyle/>
          <a:p>
            <a:pPr>
              <a:defRPr/>
            </a:pPr>
            <a:r>
              <a:rPr lang="de-DE" sz="1000" b="1"/>
              <a:t>Fluid</a:t>
            </a:r>
            <a:endParaRPr/>
          </a:p>
          <a:p>
            <a:pPr marL="171450" indent="-171450">
              <a:buFont typeface="Arial"/>
              <a:buChar char="•"/>
              <a:defRPr/>
            </a:pPr>
            <a:r>
              <a:rPr lang="de-DE" sz="1000" b="1"/>
              <a:t>Navier-Stokes</a:t>
            </a:r>
            <a:endParaRPr/>
          </a:p>
          <a:p>
            <a:pPr marL="171450" indent="-171450">
              <a:buFont typeface="Arial"/>
              <a:buChar char="•"/>
              <a:defRPr/>
            </a:pPr>
            <a:r>
              <a:rPr lang="de-DE" sz="1000" b="1"/>
              <a:t>Fractional-step solver</a:t>
            </a:r>
          </a:p>
        </p:txBody>
      </p:sp>
      <p:sp>
        <p:nvSpPr>
          <p:cNvPr id="26" name="Textfeld 12"/>
          <p:cNvSpPr>
            <a:spLocks/>
          </p:cNvSpPr>
          <p:nvPr/>
        </p:nvSpPr>
        <p:spPr bwMode="auto">
          <a:xfrm>
            <a:off x="3554250" y="1300186"/>
            <a:ext cx="2049786" cy="400110"/>
          </a:xfrm>
          <a:prstGeom prst="rect">
            <a:avLst/>
          </a:prstGeom>
          <a:noFill/>
        </p:spPr>
        <p:txBody>
          <a:bodyPr wrap="square" rtlCol="0">
            <a:spAutoFit/>
          </a:bodyPr>
          <a:lstStyle/>
          <a:p>
            <a:pPr>
              <a:defRPr/>
            </a:pPr>
            <a:r>
              <a:rPr lang="de-DE" sz="1000" b="1"/>
              <a:t>Wall</a:t>
            </a:r>
            <a:endParaRPr/>
          </a:p>
          <a:p>
            <a:pPr marL="171450" indent="-171450">
              <a:buFont typeface="Arial"/>
              <a:buChar char="•"/>
              <a:defRPr/>
            </a:pPr>
            <a:r>
              <a:rPr lang="de-DE" sz="1000" b="1"/>
              <a:t>Slip-condition</a:t>
            </a:r>
          </a:p>
        </p:txBody>
      </p:sp>
      <p:sp>
        <p:nvSpPr>
          <p:cNvPr id="27" name="Textfeld 7"/>
          <p:cNvSpPr>
            <a:spLocks/>
          </p:cNvSpPr>
          <p:nvPr/>
        </p:nvSpPr>
        <p:spPr bwMode="auto">
          <a:xfrm>
            <a:off x="5812967" y="1181306"/>
            <a:ext cx="1728358" cy="276999"/>
          </a:xfrm>
          <a:prstGeom prst="rect">
            <a:avLst/>
          </a:prstGeom>
          <a:noFill/>
        </p:spPr>
        <p:txBody>
          <a:bodyPr wrap="none" rtlCol="0">
            <a:spAutoFit/>
          </a:bodyPr>
          <a:lstStyle/>
          <a:p>
            <a:pPr>
              <a:buClr>
                <a:srgbClr val="0065BD"/>
              </a:buClr>
              <a:defRPr/>
            </a:pPr>
            <a:r>
              <a:rPr lang="de-DE" sz="1200">
                <a:latin typeface="Arial"/>
              </a:rPr>
              <a:t>CFD simulation results</a:t>
            </a:r>
          </a:p>
        </p:txBody>
      </p:sp>
      <p:sp>
        <p:nvSpPr>
          <p:cNvPr id="28" name="Textfeld 7"/>
          <p:cNvSpPr>
            <a:spLocks/>
          </p:cNvSpPr>
          <p:nvPr/>
        </p:nvSpPr>
        <p:spPr bwMode="auto">
          <a:xfrm>
            <a:off x="1881127" y="1150494"/>
            <a:ext cx="918841" cy="276999"/>
          </a:xfrm>
          <a:prstGeom prst="rect">
            <a:avLst/>
          </a:prstGeom>
          <a:noFill/>
        </p:spPr>
        <p:txBody>
          <a:bodyPr wrap="none" rtlCol="0">
            <a:spAutoFit/>
          </a:bodyPr>
          <a:lstStyle/>
          <a:p>
            <a:pPr>
              <a:buClr>
                <a:srgbClr val="0065BD"/>
              </a:buClr>
              <a:defRPr/>
            </a:pPr>
            <a:r>
              <a:rPr lang="de-DE" sz="1200">
                <a:latin typeface="Arial"/>
              </a:rPr>
              <a:t>CFD setup</a:t>
            </a:r>
          </a:p>
        </p:txBody>
      </p:sp>
      <p:cxnSp>
        <p:nvCxnSpPr>
          <p:cNvPr id="29" name="Straight Arrow Connector 46"/>
          <p:cNvCxnSpPr>
            <a:cxnSpLocks/>
            <a:stCxn id="26" idx="1"/>
            <a:endCxn id="10" idx="0"/>
          </p:cNvCxnSpPr>
          <p:nvPr/>
        </p:nvCxnSpPr>
        <p:spPr bwMode="auto">
          <a:xfrm flipH="1">
            <a:off x="2514213" y="1500241"/>
            <a:ext cx="1040037" cy="215187"/>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47"/>
          <p:cNvCxnSpPr>
            <a:cxnSpLocks/>
            <a:stCxn id="26" idx="1"/>
            <a:endCxn id="10" idx="2"/>
          </p:cNvCxnSpPr>
          <p:nvPr/>
        </p:nvCxnSpPr>
        <p:spPr bwMode="auto">
          <a:xfrm flipH="1">
            <a:off x="2514213" y="1500241"/>
            <a:ext cx="1040037" cy="1614197"/>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9"/>
          <p:cNvCxnSpPr>
            <a:cxnSpLocks/>
            <a:stCxn id="24" idx="0"/>
            <a:endCxn id="10" idx="3"/>
          </p:cNvCxnSpPr>
          <p:nvPr/>
        </p:nvCxnSpPr>
        <p:spPr bwMode="auto">
          <a:xfrm flipV="1">
            <a:off x="4428171" y="2414933"/>
            <a:ext cx="160191" cy="766456"/>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53"/>
          <p:cNvCxnSpPr>
            <a:cxnSpLocks/>
            <a:stCxn id="25" idx="0"/>
          </p:cNvCxnSpPr>
          <p:nvPr/>
        </p:nvCxnSpPr>
        <p:spPr bwMode="auto">
          <a:xfrm flipV="1">
            <a:off x="2873847" y="2213706"/>
            <a:ext cx="541136" cy="1091394"/>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56"/>
          <p:cNvCxnSpPr>
            <a:cxnSpLocks/>
            <a:stCxn id="23" idx="0"/>
          </p:cNvCxnSpPr>
          <p:nvPr/>
        </p:nvCxnSpPr>
        <p:spPr bwMode="auto">
          <a:xfrm flipV="1">
            <a:off x="1343587" y="2262533"/>
            <a:ext cx="482916" cy="1033576"/>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9"/>
          <p:cNvCxnSpPr>
            <a:cxnSpLocks/>
            <a:stCxn id="8" idx="2"/>
          </p:cNvCxnSpPr>
          <p:nvPr/>
        </p:nvCxnSpPr>
        <p:spPr bwMode="auto">
          <a:xfrm flipH="1">
            <a:off x="744785" y="1631004"/>
            <a:ext cx="546009" cy="786078"/>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62"/>
          <p:cNvCxnSpPr>
            <a:cxnSpLocks/>
          </p:cNvCxnSpPr>
          <p:nvPr/>
        </p:nvCxnSpPr>
        <p:spPr bwMode="auto">
          <a:xfrm>
            <a:off x="358775" y="3930666"/>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63"/>
          <p:cNvCxnSpPr>
            <a:cxnSpLocks/>
          </p:cNvCxnSpPr>
          <p:nvPr/>
        </p:nvCxnSpPr>
        <p:spPr bwMode="auto">
          <a:xfrm>
            <a:off x="370350" y="4341998"/>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37" name="Right Arrow 64"/>
          <p:cNvSpPr/>
          <p:nvPr/>
        </p:nvSpPr>
        <p:spPr bwMode="auto">
          <a:xfrm rot="5400000">
            <a:off x="4365995" y="3980262"/>
            <a:ext cx="412010"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8" name="Picture 3"/>
          <p:cNvPicPr>
            <a:picLocks noChangeAspect="1" noChangeArrowheads="1"/>
          </p:cNvPicPr>
          <p:nvPr/>
        </p:nvPicPr>
        <p:blipFill>
          <a:blip r:embed="rId3"/>
          <a:stretch/>
        </p:blipFill>
        <p:spPr bwMode="auto">
          <a:xfrm>
            <a:off x="2360440" y="4890136"/>
            <a:ext cx="4943522" cy="1450329"/>
          </a:xfrm>
          <a:prstGeom prst="rect">
            <a:avLst/>
          </a:prstGeom>
          <a:noFill/>
          <a:ln>
            <a:noFill/>
          </a:ln>
        </p:spPr>
      </p:pic>
      <p:sp>
        <p:nvSpPr>
          <p:cNvPr id="39" name="Textfeld 8"/>
          <p:cNvSpPr>
            <a:spLocks/>
          </p:cNvSpPr>
          <p:nvPr/>
        </p:nvSpPr>
        <p:spPr bwMode="auto">
          <a:xfrm>
            <a:off x="348957" y="5235431"/>
            <a:ext cx="1864039" cy="707886"/>
          </a:xfrm>
          <a:prstGeom prst="rect">
            <a:avLst/>
          </a:prstGeom>
          <a:noFill/>
        </p:spPr>
        <p:txBody>
          <a:bodyPr wrap="square" rtlCol="0">
            <a:spAutoFit/>
          </a:bodyPr>
          <a:lstStyle/>
          <a:p>
            <a:pPr>
              <a:defRPr/>
            </a:pPr>
            <a:r>
              <a:rPr lang="de-DE" sz="1000" b="1"/>
              <a:t>Inlet</a:t>
            </a:r>
          </a:p>
          <a:p>
            <a:pPr marL="171450" indent="-171450">
              <a:buFont typeface="Arial"/>
              <a:buChar char="•"/>
              <a:defRPr/>
            </a:pPr>
            <a:r>
              <a:rPr lang="de-DE" sz="1000" b="1"/>
              <a:t>Prescribed velocity</a:t>
            </a:r>
          </a:p>
          <a:p>
            <a:pPr marL="171450" indent="-171450">
              <a:buFont typeface="Arial"/>
              <a:buChar char="•"/>
              <a:defRPr/>
            </a:pPr>
            <a:r>
              <a:rPr lang="de-DE" sz="1000" b="1"/>
              <a:t>Varying in time</a:t>
            </a:r>
            <a:endParaRPr/>
          </a:p>
          <a:p>
            <a:pPr marL="171450" indent="-171450">
              <a:buFont typeface="Arial"/>
              <a:buChar char="•"/>
              <a:defRPr/>
            </a:pPr>
            <a:r>
              <a:rPr lang="de-DE" sz="1000" b="1"/>
              <a:t>Oscillating parabola</a:t>
            </a:r>
          </a:p>
        </p:txBody>
      </p:sp>
      <p:cxnSp>
        <p:nvCxnSpPr>
          <p:cNvPr id="57" name="Straight Arrow Connector 116"/>
          <p:cNvCxnSpPr>
            <a:cxnSpLocks/>
            <a:endCxn id="39" idx="3"/>
          </p:cNvCxnSpPr>
          <p:nvPr/>
        </p:nvCxnSpPr>
        <p:spPr bwMode="auto">
          <a:xfrm flipV="1">
            <a:off x="1907047" y="5589374"/>
            <a:ext cx="305948" cy="1680"/>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119"/>
          <p:cNvSpPr/>
          <p:nvPr/>
        </p:nvSpPr>
        <p:spPr bwMode="auto">
          <a:xfrm>
            <a:off x="3936841" y="5540608"/>
            <a:ext cx="147294" cy="14112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59" name="Group 122"/>
          <p:cNvGrpSpPr/>
          <p:nvPr/>
        </p:nvGrpSpPr>
        <p:grpSpPr bwMode="auto">
          <a:xfrm rot="5400000">
            <a:off x="4180800" y="5561300"/>
            <a:ext cx="78917" cy="255020"/>
            <a:chOff x="5950248" y="2555872"/>
            <a:chExt cx="249238" cy="599748"/>
          </a:xfrm>
        </p:grpSpPr>
        <p:grpSp>
          <p:nvGrpSpPr>
            <p:cNvPr id="60" name="Group 332"/>
            <p:cNvGrpSpPr/>
            <p:nvPr/>
          </p:nvGrpSpPr>
          <p:grpSpPr bwMode="auto">
            <a:xfrm>
              <a:off x="5963349" y="2614507"/>
              <a:ext cx="224932" cy="541113"/>
              <a:chOff x="9990" y="11820"/>
              <a:chExt cx="228" cy="456"/>
            </a:xfrm>
          </p:grpSpPr>
          <p:sp>
            <p:nvSpPr>
              <p:cNvPr id="61"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62"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63"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64"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65"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66"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67"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68"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69"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70"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71"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72"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73"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74"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75" name="Group 335"/>
            <p:cNvGrpSpPr/>
            <p:nvPr/>
          </p:nvGrpSpPr>
          <p:grpSpPr bwMode="auto">
            <a:xfrm flipV="1">
              <a:off x="5950248" y="2555872"/>
              <a:ext cx="249238" cy="55562"/>
              <a:chOff x="10468" y="9915"/>
              <a:chExt cx="392" cy="87"/>
            </a:xfrm>
          </p:grpSpPr>
          <p:sp>
            <p:nvSpPr>
              <p:cNvPr id="76"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77"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78"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79"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80"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81"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82"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83"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84"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85"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86"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87"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88"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89"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90" name="Group 123"/>
          <p:cNvGrpSpPr/>
          <p:nvPr/>
        </p:nvGrpSpPr>
        <p:grpSpPr bwMode="auto">
          <a:xfrm rot="5400000">
            <a:off x="4181304" y="5418088"/>
            <a:ext cx="78917" cy="255020"/>
            <a:chOff x="5363186" y="2554685"/>
            <a:chExt cx="249238" cy="599748"/>
          </a:xfrm>
        </p:grpSpPr>
        <p:grpSp>
          <p:nvGrpSpPr>
            <p:cNvPr id="91" name="Group 332"/>
            <p:cNvGrpSpPr/>
            <p:nvPr/>
          </p:nvGrpSpPr>
          <p:grpSpPr bwMode="auto">
            <a:xfrm>
              <a:off x="5485832" y="2613320"/>
              <a:ext cx="3946" cy="541113"/>
              <a:chOff x="10104" y="11820"/>
              <a:chExt cx="4" cy="456"/>
            </a:xfrm>
          </p:grpSpPr>
          <p:sp>
            <p:nvSpPr>
              <p:cNvPr id="92"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93"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94" name="Group 335"/>
            <p:cNvGrpSpPr/>
            <p:nvPr/>
          </p:nvGrpSpPr>
          <p:grpSpPr bwMode="auto">
            <a:xfrm flipV="1">
              <a:off x="5363186" y="2554685"/>
              <a:ext cx="249238" cy="55562"/>
              <a:chOff x="10468" y="9915"/>
              <a:chExt cx="392" cy="87"/>
            </a:xfrm>
          </p:grpSpPr>
          <p:sp>
            <p:nvSpPr>
              <p:cNvPr id="95"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96"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97"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98"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99"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00"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01"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02"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03"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04"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05"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06"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07"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08"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109"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110" name="Group 127"/>
            <p:cNvGrpSpPr/>
            <p:nvPr/>
          </p:nvGrpSpPr>
          <p:grpSpPr bwMode="auto">
            <a:xfrm>
              <a:off x="5415805" y="2768987"/>
              <a:ext cx="144000" cy="144000"/>
              <a:chOff x="5416310" y="2768987"/>
              <a:chExt cx="144000" cy="144000"/>
            </a:xfrm>
          </p:grpSpPr>
          <p:sp>
            <p:nvSpPr>
              <p:cNvPr id="111"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112"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113"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sp>
        <p:nvSpPr>
          <p:cNvPr id="114" name="Textfeld 11"/>
          <p:cNvSpPr>
            <a:spLocks/>
          </p:cNvSpPr>
          <p:nvPr/>
        </p:nvSpPr>
        <p:spPr bwMode="auto">
          <a:xfrm>
            <a:off x="7477709" y="5341180"/>
            <a:ext cx="2115748" cy="707886"/>
          </a:xfrm>
          <a:prstGeom prst="rect">
            <a:avLst/>
          </a:prstGeom>
          <a:noFill/>
        </p:spPr>
        <p:txBody>
          <a:bodyPr wrap="square" rtlCol="0">
            <a:spAutoFit/>
          </a:bodyPr>
          <a:lstStyle/>
          <a:p>
            <a:pPr>
              <a:defRPr/>
            </a:pPr>
            <a:r>
              <a:rPr lang="de-DE" sz="1000" b="1"/>
              <a:t>Structure </a:t>
            </a:r>
            <a:endParaRPr/>
          </a:p>
          <a:p>
            <a:pPr marL="171450" indent="-171450">
              <a:buFont typeface="Arial"/>
              <a:buChar char="•"/>
              <a:defRPr/>
            </a:pPr>
            <a:r>
              <a:rPr lang="de-DE" sz="1000" b="1"/>
              <a:t>No slip condition</a:t>
            </a:r>
          </a:p>
          <a:p>
            <a:pPr marL="171450" indent="-171450">
              <a:buFont typeface="Arial"/>
              <a:buChar char="•"/>
              <a:defRPr/>
            </a:pPr>
            <a:r>
              <a:rPr lang="de-DE" sz="1000" b="1"/>
              <a:t>Moving</a:t>
            </a:r>
          </a:p>
          <a:p>
            <a:pPr marL="171450" indent="-171450">
              <a:buFont typeface="Arial"/>
              <a:buChar char="•"/>
              <a:defRPr/>
            </a:pPr>
            <a:r>
              <a:rPr lang="de-DE" sz="1000" b="1"/>
              <a:t>SDoF solver</a:t>
            </a:r>
          </a:p>
        </p:txBody>
      </p:sp>
      <p:cxnSp>
        <p:nvCxnSpPr>
          <p:cNvPr id="115" name="Straight Arrow Connector 234"/>
          <p:cNvCxnSpPr>
            <a:cxnSpLocks/>
          </p:cNvCxnSpPr>
          <p:nvPr/>
        </p:nvCxnSpPr>
        <p:spPr bwMode="auto">
          <a:xfrm flipH="1" flipV="1">
            <a:off x="4247997" y="5618180"/>
            <a:ext cx="3238543" cy="112293"/>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116" name="Textfeld 7"/>
          <p:cNvSpPr>
            <a:spLocks/>
          </p:cNvSpPr>
          <p:nvPr/>
        </p:nvSpPr>
        <p:spPr bwMode="auto">
          <a:xfrm>
            <a:off x="4110197" y="4617216"/>
            <a:ext cx="843501" cy="276999"/>
          </a:xfrm>
          <a:prstGeom prst="rect">
            <a:avLst/>
          </a:prstGeom>
          <a:noFill/>
        </p:spPr>
        <p:txBody>
          <a:bodyPr wrap="none" rtlCol="0">
            <a:spAutoFit/>
          </a:bodyPr>
          <a:lstStyle/>
          <a:p>
            <a:pPr>
              <a:buClr>
                <a:srgbClr val="0065BD"/>
              </a:buClr>
              <a:defRPr/>
            </a:pPr>
            <a:r>
              <a:rPr lang="de-DE" sz="1200">
                <a:latin typeface="Arial"/>
              </a:rPr>
              <a:t>FSI setup</a:t>
            </a:r>
          </a:p>
        </p:txBody>
      </p:sp>
      <p:grpSp>
        <p:nvGrpSpPr>
          <p:cNvPr id="117" name="Group 116"/>
          <p:cNvGrpSpPr/>
          <p:nvPr/>
        </p:nvGrpSpPr>
        <p:grpSpPr>
          <a:xfrm>
            <a:off x="2357422" y="4857760"/>
            <a:ext cx="714380" cy="1482113"/>
            <a:chOff x="4128916" y="236591"/>
            <a:chExt cx="1372572" cy="3050327"/>
          </a:xfrm>
        </p:grpSpPr>
        <p:cxnSp>
          <p:nvCxnSpPr>
            <p:cNvPr id="118" name="Straight Arrow Connector 96"/>
            <p:cNvCxnSpPr>
              <a:cxnSpLocks/>
            </p:cNvCxnSpPr>
            <p:nvPr/>
          </p:nvCxnSpPr>
          <p:spPr bwMode="auto">
            <a:xfrm>
              <a:off x="4128916" y="236591"/>
              <a:ext cx="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9" name="Straight Connector 106"/>
            <p:cNvCxnSpPr>
              <a:cxnSpLocks/>
            </p:cNvCxnSpPr>
            <p:nvPr/>
          </p:nvCxnSpPr>
          <p:spPr bwMode="auto">
            <a:xfrm rot="16200000" flipH="1">
              <a:off x="2688452" y="1812085"/>
              <a:ext cx="2911831" cy="199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0" name="Straight Arrow Connector 108"/>
            <p:cNvCxnSpPr>
              <a:cxnSpLocks/>
            </p:cNvCxnSpPr>
            <p:nvPr/>
          </p:nvCxnSpPr>
          <p:spPr bwMode="auto">
            <a:xfrm>
              <a:off x="4908156" y="1755688"/>
              <a:ext cx="521100" cy="0"/>
            </a:xfrm>
            <a:prstGeom prst="straightConnector1">
              <a:avLst/>
            </a:prstGeom>
            <a:ln w="25400">
              <a:solidFill>
                <a:srgbClr val="33CC33"/>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21" name="Straight Connector 106"/>
            <p:cNvCxnSpPr>
              <a:cxnSpLocks/>
            </p:cNvCxnSpPr>
            <p:nvPr/>
          </p:nvCxnSpPr>
          <p:spPr bwMode="auto">
            <a:xfrm rot="16200000" flipH="1">
              <a:off x="3760656" y="1811452"/>
              <a:ext cx="2911831" cy="3258"/>
            </a:xfrm>
            <a:prstGeom prst="line">
              <a:avLst/>
            </a:prstGeom>
          </p:spPr>
          <p:style>
            <a:lnRef idx="3">
              <a:schemeClr val="accent1"/>
            </a:lnRef>
            <a:fillRef idx="0">
              <a:schemeClr val="accent1"/>
            </a:fillRef>
            <a:effectRef idx="2">
              <a:schemeClr val="accent1"/>
            </a:effectRef>
            <a:fontRef idx="minor">
              <a:schemeClr val="tx1"/>
            </a:fontRef>
          </p:style>
        </p:cxnSp>
        <p:cxnSp>
          <p:nvCxnSpPr>
            <p:cNvPr id="122" name="Straight Arrow Connector 102"/>
            <p:cNvCxnSpPr>
              <a:cxnSpLocks/>
            </p:cNvCxnSpPr>
            <p:nvPr/>
          </p:nvCxnSpPr>
          <p:spPr bwMode="auto">
            <a:xfrm>
              <a:off x="4144782" y="321468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3" name="Straight Connector 106"/>
            <p:cNvCxnSpPr>
              <a:cxnSpLocks/>
            </p:cNvCxnSpPr>
            <p:nvPr/>
          </p:nvCxnSpPr>
          <p:spPr bwMode="auto">
            <a:xfrm rot="5400000">
              <a:off x="4036215" y="1821645"/>
              <a:ext cx="2928958" cy="1588"/>
            </a:xfrm>
            <a:prstGeom prst="line">
              <a:avLst/>
            </a:prstGeom>
            <a:ln w="25400">
              <a:solidFill>
                <a:srgbClr val="FF0000"/>
              </a:solidFill>
              <a:prstDash val="sysDot"/>
            </a:ln>
          </p:spPr>
          <p:style>
            <a:lnRef idx="3">
              <a:schemeClr val="accent1"/>
            </a:lnRef>
            <a:fillRef idx="0">
              <a:schemeClr val="accent1"/>
            </a:fillRef>
            <a:effectRef idx="2">
              <a:schemeClr val="accent1"/>
            </a:effectRef>
            <a:fontRef idx="minor">
              <a:schemeClr val="tx1"/>
            </a:fontRef>
          </p:style>
        </p:cxnSp>
        <p:cxnSp>
          <p:nvCxnSpPr>
            <p:cNvPr id="124" name="Straight Connector 106"/>
            <p:cNvCxnSpPr>
              <a:cxnSpLocks/>
            </p:cNvCxnSpPr>
            <p:nvPr/>
          </p:nvCxnSpPr>
          <p:spPr bwMode="auto">
            <a:xfrm rot="16200000" flipH="1">
              <a:off x="3394902" y="1820016"/>
              <a:ext cx="2928958" cy="3258"/>
            </a:xfrm>
            <a:prstGeom prst="line">
              <a:avLst/>
            </a:prstGeom>
            <a:ln w="25400">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125" name="Straight Arrow Connector 102"/>
            <p:cNvCxnSpPr>
              <a:cxnSpLocks/>
            </p:cNvCxnSpPr>
            <p:nvPr/>
          </p:nvCxnSpPr>
          <p:spPr bwMode="auto">
            <a:xfrm>
              <a:off x="4143372" y="292893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6" name="Straight Arrow Connector 102"/>
            <p:cNvCxnSpPr>
              <a:cxnSpLocks/>
            </p:cNvCxnSpPr>
            <p:nvPr/>
          </p:nvCxnSpPr>
          <p:spPr bwMode="auto">
            <a:xfrm>
              <a:off x="4143372" y="264318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7" name="Straight Arrow Connector 102"/>
            <p:cNvCxnSpPr>
              <a:cxnSpLocks/>
            </p:cNvCxnSpPr>
            <p:nvPr/>
          </p:nvCxnSpPr>
          <p:spPr bwMode="auto">
            <a:xfrm>
              <a:off x="4144782" y="235743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8" name="Straight Arrow Connector 102"/>
            <p:cNvCxnSpPr>
              <a:cxnSpLocks/>
            </p:cNvCxnSpPr>
            <p:nvPr/>
          </p:nvCxnSpPr>
          <p:spPr bwMode="auto">
            <a:xfrm>
              <a:off x="4143372" y="207167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9" name="Straight Arrow Connector 102"/>
            <p:cNvCxnSpPr>
              <a:cxnSpLocks/>
            </p:cNvCxnSpPr>
            <p:nvPr/>
          </p:nvCxnSpPr>
          <p:spPr bwMode="auto">
            <a:xfrm>
              <a:off x="4143372" y="178592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02"/>
            <p:cNvCxnSpPr>
              <a:cxnSpLocks/>
            </p:cNvCxnSpPr>
            <p:nvPr/>
          </p:nvCxnSpPr>
          <p:spPr bwMode="auto">
            <a:xfrm>
              <a:off x="4143372" y="150017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1" name="Straight Arrow Connector 102"/>
            <p:cNvCxnSpPr>
              <a:cxnSpLocks/>
            </p:cNvCxnSpPr>
            <p:nvPr/>
          </p:nvCxnSpPr>
          <p:spPr bwMode="auto">
            <a:xfrm>
              <a:off x="4143372" y="121442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2" name="Straight Arrow Connector 102"/>
            <p:cNvCxnSpPr>
              <a:cxnSpLocks/>
            </p:cNvCxnSpPr>
            <p:nvPr/>
          </p:nvCxnSpPr>
          <p:spPr bwMode="auto">
            <a:xfrm>
              <a:off x="4144782" y="92867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3" name="Straight Arrow Connector 102"/>
            <p:cNvCxnSpPr>
              <a:cxnSpLocks/>
            </p:cNvCxnSpPr>
            <p:nvPr/>
          </p:nvCxnSpPr>
          <p:spPr bwMode="auto">
            <a:xfrm>
              <a:off x="4143372" y="64291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4" name="Straight Arrow Connector 102"/>
            <p:cNvCxnSpPr>
              <a:cxnSpLocks/>
            </p:cNvCxnSpPr>
            <p:nvPr/>
          </p:nvCxnSpPr>
          <p:spPr bwMode="auto">
            <a:xfrm>
              <a:off x="4143372" y="35716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Custom inlet</a:t>
            </a:r>
          </a:p>
        </p:txBody>
      </p:sp>
      <p:grpSp>
        <p:nvGrpSpPr>
          <p:cNvPr id="5" name="Content Placeholder 7"/>
          <p:cNvGrpSpPr/>
          <p:nvPr/>
        </p:nvGrpSpPr>
        <p:grpSpPr bwMode="auto">
          <a:xfrm>
            <a:off x="7727950" y="9681409"/>
            <a:ext cx="2864799" cy="2004785"/>
            <a:chOff x="0" y="0"/>
            <a:chExt cx="2864799" cy="2004785"/>
          </a:xfrm>
        </p:grpSpPr>
      </p:grpSp>
      <p:sp>
        <p:nvSpPr>
          <p:cNvPr id="6" name="Rectangle 1"/>
          <p:cNvSpPr/>
          <p:nvPr/>
        </p:nvSpPr>
        <p:spPr bwMode="auto">
          <a:xfrm>
            <a:off x="2913293" y="765175"/>
            <a:ext cx="5867168" cy="1031051"/>
          </a:xfrm>
          <a:prstGeom prst="rect">
            <a:avLst/>
          </a:prstGeom>
        </p:spPr>
        <p:txBody>
          <a:bodyPr wrap="square">
            <a:spAutoFit/>
          </a:bodyPr>
          <a:lstStyle/>
          <a:p>
            <a:pPr>
              <a:spcBef>
                <a:spcPts val="600"/>
              </a:spcBef>
              <a:defRPr/>
            </a:pPr>
            <a:endParaRPr lang="en-US" sz="1400" dirty="0">
              <a:solidFill>
                <a:srgbClr val="0065BD"/>
              </a:solidFill>
            </a:endParaRPr>
          </a:p>
          <a:p>
            <a:pPr>
              <a:spcBef>
                <a:spcPts val="600"/>
              </a:spcBef>
              <a:defRPr/>
            </a:pPr>
            <a:r>
              <a:rPr lang="hu-HU" sz="1400" dirty="0" err="1">
                <a:solidFill>
                  <a:srgbClr val="0065BD"/>
                </a:solidFill>
              </a:rPr>
              <a:t>From</a:t>
            </a:r>
            <a:r>
              <a:rPr lang="hu-HU" sz="1400" dirty="0">
                <a:solidFill>
                  <a:srgbClr val="0065BD"/>
                </a:solidFill>
              </a:rPr>
              <a:t> constant in time and space </a:t>
            </a:r>
            <a:r>
              <a:rPr lang="hu-HU" sz="1400" dirty="0"/>
              <a:t>⇒ varying in time and space: case of a pulsating </a:t>
            </a:r>
            <a:r>
              <a:rPr lang="en-IN" sz="1400" dirty="0"/>
              <a:t>inlet.</a:t>
            </a:r>
            <a:endParaRPr lang="de-DE" sz="1400" dirty="0">
              <a:solidFill>
                <a:srgbClr val="0065BD"/>
              </a:solidFill>
            </a:endParaRPr>
          </a:p>
          <a:p>
            <a:pPr>
              <a:buClr>
                <a:srgbClr val="0065BD"/>
              </a:buClr>
              <a:defRPr/>
            </a:pPr>
            <a:endParaRPr lang="de-DE" sz="1400" dirty="0">
              <a:solidFill>
                <a:srgbClr val="0065BD"/>
              </a:solidFill>
            </a:endParaRPr>
          </a:p>
        </p:txBody>
      </p:sp>
      <p:sp>
        <p:nvSpPr>
          <p:cNvPr id="7" name="Textfeld 7"/>
          <p:cNvSpPr>
            <a:spLocks/>
          </p:cNvSpPr>
          <p:nvPr/>
        </p:nvSpPr>
        <p:spPr bwMode="auto">
          <a:xfrm>
            <a:off x="859083" y="2076518"/>
            <a:ext cx="1202586" cy="276999"/>
          </a:xfrm>
          <a:prstGeom prst="rect">
            <a:avLst/>
          </a:prstGeom>
          <a:noFill/>
        </p:spPr>
        <p:txBody>
          <a:bodyPr wrap="square" rtlCol="0">
            <a:spAutoFit/>
          </a:bodyPr>
          <a:lstStyle/>
          <a:p>
            <a:pPr>
              <a:buClr>
                <a:srgbClr val="0065BD"/>
              </a:buClr>
              <a:defRPr/>
            </a:pPr>
            <a:r>
              <a:rPr lang="de-DE" sz="1200">
                <a:latin typeface="Arial"/>
              </a:rPr>
              <a:t>CFD setup</a:t>
            </a:r>
          </a:p>
        </p:txBody>
      </p:sp>
      <p:cxnSp>
        <p:nvCxnSpPr>
          <p:cNvPr id="8" name="Straight Connector 63"/>
          <p:cNvCxnSpPr>
            <a:cxnSpLocks/>
          </p:cNvCxnSpPr>
          <p:nvPr/>
        </p:nvCxnSpPr>
        <p:spPr bwMode="auto">
          <a:xfrm rot="5400000">
            <a:off x="-33446"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64"/>
          <p:cNvSpPr/>
          <p:nvPr/>
        </p:nvSpPr>
        <p:spPr bwMode="auto">
          <a:xfrm rot="5400000">
            <a:off x="-149170" y="3406251"/>
            <a:ext cx="2362851"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feld 7"/>
          <p:cNvSpPr>
            <a:spLocks/>
          </p:cNvSpPr>
          <p:nvPr/>
        </p:nvSpPr>
        <p:spPr bwMode="auto">
          <a:xfrm>
            <a:off x="919099" y="4753612"/>
            <a:ext cx="1082555" cy="276999"/>
          </a:xfrm>
          <a:prstGeom prst="rect">
            <a:avLst/>
          </a:prstGeom>
          <a:noFill/>
        </p:spPr>
        <p:txBody>
          <a:bodyPr wrap="square" rtlCol="0">
            <a:spAutoFit/>
          </a:bodyPr>
          <a:lstStyle/>
          <a:p>
            <a:pPr>
              <a:buClr>
                <a:srgbClr val="0065BD"/>
              </a:buClr>
              <a:defRPr/>
            </a:pPr>
            <a:r>
              <a:rPr lang="de-DE" sz="1200">
                <a:latin typeface="Arial"/>
              </a:rPr>
              <a:t>FSI setup</a:t>
            </a:r>
          </a:p>
        </p:txBody>
      </p:sp>
      <p:grpSp>
        <p:nvGrpSpPr>
          <p:cNvPr id="29" name="Group 11"/>
          <p:cNvGrpSpPr/>
          <p:nvPr/>
        </p:nvGrpSpPr>
        <p:grpSpPr bwMode="auto">
          <a:xfrm>
            <a:off x="369671" y="5073360"/>
            <a:ext cx="2181410" cy="1141855"/>
            <a:chOff x="2386160" y="4884849"/>
            <a:chExt cx="2776389" cy="1453295"/>
          </a:xfrm>
        </p:grpSpPr>
        <p:grpSp>
          <p:nvGrpSpPr>
            <p:cNvPr id="30" name="Group 9"/>
            <p:cNvGrpSpPr/>
            <p:nvPr/>
          </p:nvGrpSpPr>
          <p:grpSpPr bwMode="auto">
            <a:xfrm>
              <a:off x="3717067" y="5371011"/>
              <a:ext cx="854933" cy="480972"/>
              <a:chOff x="3717067" y="5393782"/>
              <a:chExt cx="854933" cy="480972"/>
            </a:xfrm>
          </p:grpSpPr>
          <p:sp>
            <p:nvSpPr>
              <p:cNvPr id="31" name="Rectangle 119"/>
              <p:cNvSpPr/>
              <p:nvPr/>
            </p:nvSpPr>
            <p:spPr bwMode="auto">
              <a:xfrm>
                <a:off x="3717067" y="5428915"/>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32" name="Group 122"/>
              <p:cNvGrpSpPr/>
              <p:nvPr/>
            </p:nvGrpSpPr>
            <p:grpSpPr bwMode="auto">
              <a:xfrm rot="5400000">
                <a:off x="4269386" y="5572637"/>
                <a:ext cx="217085" cy="387147"/>
                <a:chOff x="5950248" y="2555872"/>
                <a:chExt cx="249238" cy="599748"/>
              </a:xfrm>
            </p:grpSpPr>
            <p:grpSp>
              <p:nvGrpSpPr>
                <p:cNvPr id="33" name="Group 332"/>
                <p:cNvGrpSpPr/>
                <p:nvPr/>
              </p:nvGrpSpPr>
              <p:grpSpPr bwMode="auto">
                <a:xfrm>
                  <a:off x="5963349" y="2614507"/>
                  <a:ext cx="224932" cy="541113"/>
                  <a:chOff x="9990" y="11820"/>
                  <a:chExt cx="228" cy="456"/>
                </a:xfrm>
              </p:grpSpPr>
              <p:sp>
                <p:nvSpPr>
                  <p:cNvPr id="34"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35"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36"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37"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38"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39"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40"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41"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42"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43"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44"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45"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46"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47"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48" name="Group 335"/>
                <p:cNvGrpSpPr/>
                <p:nvPr/>
              </p:nvGrpSpPr>
              <p:grpSpPr bwMode="auto">
                <a:xfrm flipV="1">
                  <a:off x="5950248" y="2555872"/>
                  <a:ext cx="249238" cy="55562"/>
                  <a:chOff x="10468" y="9915"/>
                  <a:chExt cx="392" cy="87"/>
                </a:xfrm>
              </p:grpSpPr>
              <p:sp>
                <p:nvSpPr>
                  <p:cNvPr id="49"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50"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51"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52"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53"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54"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55"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56"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7"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8"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9"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60"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61"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62"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63" name="Group 123"/>
              <p:cNvGrpSpPr/>
              <p:nvPr/>
            </p:nvGrpSpPr>
            <p:grpSpPr bwMode="auto">
              <a:xfrm rot="5400000">
                <a:off x="4269883" y="5308751"/>
                <a:ext cx="217087" cy="387147"/>
                <a:chOff x="5363186" y="2554685"/>
                <a:chExt cx="249238" cy="599748"/>
              </a:xfrm>
            </p:grpSpPr>
            <p:grpSp>
              <p:nvGrpSpPr>
                <p:cNvPr id="64" name="Group 332"/>
                <p:cNvGrpSpPr/>
                <p:nvPr/>
              </p:nvGrpSpPr>
              <p:grpSpPr bwMode="auto">
                <a:xfrm>
                  <a:off x="5485832" y="2613320"/>
                  <a:ext cx="3946" cy="541113"/>
                  <a:chOff x="10104" y="11820"/>
                  <a:chExt cx="4" cy="456"/>
                </a:xfrm>
              </p:grpSpPr>
              <p:sp>
                <p:nvSpPr>
                  <p:cNvPr id="65"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66"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67" name="Group 335"/>
                <p:cNvGrpSpPr/>
                <p:nvPr/>
              </p:nvGrpSpPr>
              <p:grpSpPr bwMode="auto">
                <a:xfrm flipV="1">
                  <a:off x="5363186" y="2554685"/>
                  <a:ext cx="249238" cy="55562"/>
                  <a:chOff x="10468" y="9915"/>
                  <a:chExt cx="392" cy="87"/>
                </a:xfrm>
              </p:grpSpPr>
              <p:sp>
                <p:nvSpPr>
                  <p:cNvPr id="68"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69"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70"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71"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72"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73"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74"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75"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76"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77"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78"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79"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80"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81"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82"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83" name="Group 127"/>
                <p:cNvGrpSpPr/>
                <p:nvPr/>
              </p:nvGrpSpPr>
              <p:grpSpPr bwMode="auto">
                <a:xfrm>
                  <a:off x="5415805" y="2768987"/>
                  <a:ext cx="144000" cy="144000"/>
                  <a:chOff x="5416310" y="2768987"/>
                  <a:chExt cx="144000" cy="144000"/>
                </a:xfrm>
              </p:grpSpPr>
              <p:sp>
                <p:nvSpPr>
                  <p:cNvPr id="84"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85"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86"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sp>
          <p:nvSpPr>
            <p:cNvPr id="87" name="Rectangle 6"/>
            <p:cNvSpPr/>
            <p:nvPr/>
          </p:nvSpPr>
          <p:spPr bwMode="auto">
            <a:xfrm>
              <a:off x="2386160" y="4884849"/>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88" name="Group 8"/>
          <p:cNvGrpSpPr>
            <a:grpSpLocks noChangeAspect="1"/>
          </p:cNvGrpSpPr>
          <p:nvPr/>
        </p:nvGrpSpPr>
        <p:grpSpPr bwMode="auto">
          <a:xfrm>
            <a:off x="369670" y="917353"/>
            <a:ext cx="2181412" cy="1141856"/>
            <a:chOff x="417975" y="1684406"/>
            <a:chExt cx="2776389" cy="1453295"/>
          </a:xfrm>
        </p:grpSpPr>
        <p:grpSp>
          <p:nvGrpSpPr>
            <p:cNvPr id="89" name="Group 32"/>
            <p:cNvGrpSpPr/>
            <p:nvPr/>
          </p:nvGrpSpPr>
          <p:grpSpPr bwMode="auto">
            <a:xfrm>
              <a:off x="440064" y="1711943"/>
              <a:ext cx="225706" cy="1372736"/>
              <a:chOff x="2777331" y="2106319"/>
              <a:chExt cx="454026" cy="2761364"/>
            </a:xfrm>
          </p:grpSpPr>
          <p:cxnSp>
            <p:nvCxnSpPr>
              <p:cNvPr id="90"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01" name="Rectangle 274"/>
            <p:cNvSpPr/>
            <p:nvPr/>
          </p:nvSpPr>
          <p:spPr bwMode="auto">
            <a:xfrm>
              <a:off x="1748882" y="2189006"/>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2" name="Rectangle 275"/>
            <p:cNvSpPr/>
            <p:nvPr/>
          </p:nvSpPr>
          <p:spPr bwMode="auto">
            <a:xfrm>
              <a:off x="417975" y="1684406"/>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103" name="Textfeld 7"/>
          <p:cNvSpPr>
            <a:spLocks/>
          </p:cNvSpPr>
          <p:nvPr/>
        </p:nvSpPr>
        <p:spPr bwMode="auto">
          <a:xfrm>
            <a:off x="1180594" y="2379872"/>
            <a:ext cx="1370488" cy="2123658"/>
          </a:xfrm>
          <a:prstGeom prst="rect">
            <a:avLst/>
          </a:prstGeom>
          <a:noFill/>
        </p:spPr>
        <p:txBody>
          <a:bodyPr wrap="square" rtlCol="0">
            <a:spAutoFit/>
          </a:bodyPr>
          <a:lstStyle/>
          <a:p>
            <a:pPr marL="171450" indent="-171450">
              <a:buClr>
                <a:srgbClr val="0065BD"/>
              </a:buClr>
              <a:buFont typeface="Arial"/>
              <a:buChar char="•"/>
              <a:defRPr/>
            </a:pPr>
            <a:r>
              <a:rPr lang="de-DE" sz="1200">
                <a:latin typeface="Arial"/>
              </a:rPr>
              <a:t>Custom inlet</a:t>
            </a:r>
          </a:p>
          <a:p>
            <a:pPr marL="171450" indent="-171450">
              <a:buClr>
                <a:srgbClr val="0065BD"/>
              </a:buClr>
              <a:buFont typeface="Arial"/>
              <a:buChar char="•"/>
              <a:defRPr/>
            </a:pPr>
            <a:endParaRPr lang="de-DE" sz="1200">
              <a:latin typeface="Arial"/>
            </a:endParaRPr>
          </a:p>
          <a:p>
            <a:pPr marL="171450" indent="-171450">
              <a:buClr>
                <a:srgbClr val="0065BD"/>
              </a:buClr>
              <a:buFont typeface="Arial"/>
              <a:buChar char="•"/>
              <a:defRPr/>
            </a:pPr>
            <a:r>
              <a:rPr lang="de-DE" sz="1200">
                <a:solidFill>
                  <a:schemeClr val="bg1">
                    <a:lumMod val="65000"/>
                  </a:schemeClr>
                </a:solidFill>
                <a:latin typeface="Arial"/>
              </a:rPr>
              <a:t>Structural solver</a:t>
            </a: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solidFill>
                  <a:schemeClr val="bg1">
                    <a:lumMod val="65000"/>
                  </a:schemeClr>
                </a:solidFill>
                <a:latin typeface="Arial"/>
              </a:rPr>
              <a:t>Mesh mover</a:t>
            </a: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solidFill>
                  <a:schemeClr val="bg1">
                    <a:lumMod val="65000"/>
                  </a:schemeClr>
                </a:solidFill>
                <a:latin typeface="Arial"/>
              </a:rPr>
              <a:t>Coupling of physics </a:t>
            </a:r>
            <a:r>
              <a:rPr lang="hu-HU" sz="1200">
                <a:solidFill>
                  <a:schemeClr val="bg1">
                    <a:lumMod val="65000"/>
                  </a:schemeClr>
                </a:solidFill>
                <a:latin typeface="Arial"/>
              </a:rPr>
              <a:t>and numerics</a:t>
            </a:r>
            <a:endParaRPr lang="de-DE" sz="1200">
              <a:solidFill>
                <a:schemeClr val="bg1">
                  <a:lumMod val="65000"/>
                </a:schemeClr>
              </a:solidFill>
              <a:latin typeface="Arial"/>
            </a:endParaRPr>
          </a:p>
          <a:p>
            <a:pPr>
              <a:buClr>
                <a:srgbClr val="0065BD"/>
              </a:buClr>
              <a:defRPr/>
            </a:pPr>
            <a:endParaRPr lang="de-DE" sz="1200">
              <a:latin typeface="Arial"/>
            </a:endParaRPr>
          </a:p>
        </p:txBody>
      </p:sp>
      <p:grpSp>
        <p:nvGrpSpPr>
          <p:cNvPr id="106" name="Group 105"/>
          <p:cNvGrpSpPr/>
          <p:nvPr/>
        </p:nvGrpSpPr>
        <p:grpSpPr>
          <a:xfrm>
            <a:off x="357158" y="5022143"/>
            <a:ext cx="785818" cy="1192939"/>
            <a:chOff x="4128916" y="236591"/>
            <a:chExt cx="1372572" cy="3050327"/>
          </a:xfrm>
        </p:grpSpPr>
        <p:cxnSp>
          <p:nvCxnSpPr>
            <p:cNvPr id="107" name="Straight Arrow Connector 96"/>
            <p:cNvCxnSpPr>
              <a:cxnSpLocks/>
            </p:cNvCxnSpPr>
            <p:nvPr/>
          </p:nvCxnSpPr>
          <p:spPr bwMode="auto">
            <a:xfrm>
              <a:off x="4128916" y="236591"/>
              <a:ext cx="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8" name="Straight Connector 106"/>
            <p:cNvCxnSpPr>
              <a:cxnSpLocks/>
            </p:cNvCxnSpPr>
            <p:nvPr/>
          </p:nvCxnSpPr>
          <p:spPr bwMode="auto">
            <a:xfrm rot="16200000" flipH="1">
              <a:off x="2688452" y="1812085"/>
              <a:ext cx="2911831" cy="1991"/>
            </a:xfrm>
            <a:prstGeom prst="line">
              <a:avLst/>
            </a:prstGeom>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a:cxnSpLocks/>
            </p:cNvCxnSpPr>
            <p:nvPr/>
          </p:nvCxnSpPr>
          <p:spPr bwMode="auto">
            <a:xfrm>
              <a:off x="4908156" y="1755688"/>
              <a:ext cx="521100" cy="0"/>
            </a:xfrm>
            <a:prstGeom prst="straightConnector1">
              <a:avLst/>
            </a:prstGeom>
            <a:ln w="25400">
              <a:solidFill>
                <a:srgbClr val="33CC33"/>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0" name="Straight Connector 106"/>
            <p:cNvCxnSpPr>
              <a:cxnSpLocks/>
            </p:cNvCxnSpPr>
            <p:nvPr/>
          </p:nvCxnSpPr>
          <p:spPr bwMode="auto">
            <a:xfrm rot="16200000" flipH="1">
              <a:off x="3760656" y="1811452"/>
              <a:ext cx="2911831" cy="3258"/>
            </a:xfrm>
            <a:prstGeom prst="line">
              <a:avLst/>
            </a:prstGeom>
          </p:spPr>
          <p:style>
            <a:lnRef idx="3">
              <a:schemeClr val="accent1"/>
            </a:lnRef>
            <a:fillRef idx="0">
              <a:schemeClr val="accent1"/>
            </a:fillRef>
            <a:effectRef idx="2">
              <a:schemeClr val="accent1"/>
            </a:effectRef>
            <a:fontRef idx="minor">
              <a:schemeClr val="tx1"/>
            </a:fontRef>
          </p:style>
        </p:cxnSp>
        <p:cxnSp>
          <p:nvCxnSpPr>
            <p:cNvPr id="111" name="Straight Arrow Connector 102"/>
            <p:cNvCxnSpPr>
              <a:cxnSpLocks/>
            </p:cNvCxnSpPr>
            <p:nvPr/>
          </p:nvCxnSpPr>
          <p:spPr bwMode="auto">
            <a:xfrm>
              <a:off x="4144782" y="321468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2" name="Straight Connector 106"/>
            <p:cNvCxnSpPr>
              <a:cxnSpLocks/>
            </p:cNvCxnSpPr>
            <p:nvPr/>
          </p:nvCxnSpPr>
          <p:spPr bwMode="auto">
            <a:xfrm rot="5400000">
              <a:off x="4036215" y="1821645"/>
              <a:ext cx="2928958" cy="1588"/>
            </a:xfrm>
            <a:prstGeom prst="line">
              <a:avLst/>
            </a:prstGeom>
            <a:ln w="25400">
              <a:solidFill>
                <a:srgbClr val="FF0000"/>
              </a:solidFill>
              <a:prstDash val="sysDot"/>
            </a:ln>
          </p:spPr>
          <p:style>
            <a:lnRef idx="3">
              <a:schemeClr val="accent1"/>
            </a:lnRef>
            <a:fillRef idx="0">
              <a:schemeClr val="accent1"/>
            </a:fillRef>
            <a:effectRef idx="2">
              <a:schemeClr val="accent1"/>
            </a:effectRef>
            <a:fontRef idx="minor">
              <a:schemeClr val="tx1"/>
            </a:fontRef>
          </p:style>
        </p:cxnSp>
        <p:cxnSp>
          <p:nvCxnSpPr>
            <p:cNvPr id="113" name="Straight Connector 106"/>
            <p:cNvCxnSpPr>
              <a:cxnSpLocks/>
            </p:cNvCxnSpPr>
            <p:nvPr/>
          </p:nvCxnSpPr>
          <p:spPr bwMode="auto">
            <a:xfrm rot="16200000" flipH="1">
              <a:off x="3394902" y="1820016"/>
              <a:ext cx="2928958" cy="3258"/>
            </a:xfrm>
            <a:prstGeom prst="line">
              <a:avLst/>
            </a:prstGeom>
            <a:ln w="25400">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114" name="Straight Arrow Connector 102"/>
            <p:cNvCxnSpPr>
              <a:cxnSpLocks/>
            </p:cNvCxnSpPr>
            <p:nvPr/>
          </p:nvCxnSpPr>
          <p:spPr bwMode="auto">
            <a:xfrm>
              <a:off x="4143372" y="292893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02"/>
            <p:cNvCxnSpPr>
              <a:cxnSpLocks/>
            </p:cNvCxnSpPr>
            <p:nvPr/>
          </p:nvCxnSpPr>
          <p:spPr bwMode="auto">
            <a:xfrm>
              <a:off x="4143372" y="264318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02"/>
            <p:cNvCxnSpPr>
              <a:cxnSpLocks/>
            </p:cNvCxnSpPr>
            <p:nvPr/>
          </p:nvCxnSpPr>
          <p:spPr bwMode="auto">
            <a:xfrm>
              <a:off x="4144782" y="235743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7" name="Straight Arrow Connector 102"/>
            <p:cNvCxnSpPr>
              <a:cxnSpLocks/>
            </p:cNvCxnSpPr>
            <p:nvPr/>
          </p:nvCxnSpPr>
          <p:spPr bwMode="auto">
            <a:xfrm>
              <a:off x="4143372" y="207167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02"/>
            <p:cNvCxnSpPr>
              <a:cxnSpLocks/>
            </p:cNvCxnSpPr>
            <p:nvPr/>
          </p:nvCxnSpPr>
          <p:spPr bwMode="auto">
            <a:xfrm>
              <a:off x="4143372" y="178592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02"/>
            <p:cNvCxnSpPr>
              <a:cxnSpLocks/>
            </p:cNvCxnSpPr>
            <p:nvPr/>
          </p:nvCxnSpPr>
          <p:spPr bwMode="auto">
            <a:xfrm>
              <a:off x="4143372" y="150017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0" name="Straight Arrow Connector 102"/>
            <p:cNvCxnSpPr>
              <a:cxnSpLocks/>
            </p:cNvCxnSpPr>
            <p:nvPr/>
          </p:nvCxnSpPr>
          <p:spPr bwMode="auto">
            <a:xfrm>
              <a:off x="4143372" y="121442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1" name="Straight Arrow Connector 102"/>
            <p:cNvCxnSpPr>
              <a:cxnSpLocks/>
            </p:cNvCxnSpPr>
            <p:nvPr/>
          </p:nvCxnSpPr>
          <p:spPr bwMode="auto">
            <a:xfrm>
              <a:off x="4144782" y="92867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2" name="Straight Arrow Connector 102"/>
            <p:cNvCxnSpPr>
              <a:cxnSpLocks/>
            </p:cNvCxnSpPr>
            <p:nvPr/>
          </p:nvCxnSpPr>
          <p:spPr bwMode="auto">
            <a:xfrm>
              <a:off x="4143372" y="64291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3" name="Straight Arrow Connector 102"/>
            <p:cNvCxnSpPr>
              <a:cxnSpLocks/>
            </p:cNvCxnSpPr>
            <p:nvPr/>
          </p:nvCxnSpPr>
          <p:spPr bwMode="auto">
            <a:xfrm>
              <a:off x="4143372" y="35716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180" name="Straight Arrow Connector 179">
            <a:extLst>
              <a:ext uri="{FF2B5EF4-FFF2-40B4-BE49-F238E27FC236}">
                <a16:creationId xmlns:a16="http://schemas.microsoft.com/office/drawing/2014/main" id="{2B46578A-EF02-4429-A95D-0D5CA755674D}"/>
              </a:ext>
            </a:extLst>
          </p:cNvPr>
          <p:cNvCxnSpPr/>
          <p:nvPr/>
        </p:nvCxnSpPr>
        <p:spPr>
          <a:xfrm>
            <a:off x="3783497" y="1860911"/>
            <a:ext cx="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1" name="Straight Arrow Connector 180">
            <a:extLst>
              <a:ext uri="{FF2B5EF4-FFF2-40B4-BE49-F238E27FC236}">
                <a16:creationId xmlns:a16="http://schemas.microsoft.com/office/drawing/2014/main" id="{DDA834CF-1E0A-41B2-9EE2-8DDD6C90D3EC}"/>
              </a:ext>
            </a:extLst>
          </p:cNvPr>
          <p:cNvCxnSpPr/>
          <p:nvPr/>
        </p:nvCxnSpPr>
        <p:spPr>
          <a:xfrm>
            <a:off x="3782239" y="2077846"/>
            <a:ext cx="9326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2" name="Straight Arrow Connector 181">
            <a:extLst>
              <a:ext uri="{FF2B5EF4-FFF2-40B4-BE49-F238E27FC236}">
                <a16:creationId xmlns:a16="http://schemas.microsoft.com/office/drawing/2014/main" id="{2A64CC80-43AF-46B0-A11C-F30C1510EE06}"/>
              </a:ext>
            </a:extLst>
          </p:cNvPr>
          <p:cNvCxnSpPr/>
          <p:nvPr/>
        </p:nvCxnSpPr>
        <p:spPr>
          <a:xfrm>
            <a:off x="3782239" y="2298556"/>
            <a:ext cx="8976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3" name="Straight Arrow Connector 182">
            <a:extLst>
              <a:ext uri="{FF2B5EF4-FFF2-40B4-BE49-F238E27FC236}">
                <a16:creationId xmlns:a16="http://schemas.microsoft.com/office/drawing/2014/main" id="{775757F2-B5F9-436D-B80F-909DDC243E17}"/>
              </a:ext>
            </a:extLst>
          </p:cNvPr>
          <p:cNvCxnSpPr/>
          <p:nvPr/>
        </p:nvCxnSpPr>
        <p:spPr>
          <a:xfrm>
            <a:off x="3780981" y="2515491"/>
            <a:ext cx="8766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4" name="Straight Arrow Connector 183">
            <a:extLst>
              <a:ext uri="{FF2B5EF4-FFF2-40B4-BE49-F238E27FC236}">
                <a16:creationId xmlns:a16="http://schemas.microsoft.com/office/drawing/2014/main" id="{2E88483A-6E50-4370-A8FE-311A487767D5}"/>
              </a:ext>
            </a:extLst>
          </p:cNvPr>
          <p:cNvCxnSpPr/>
          <p:nvPr/>
        </p:nvCxnSpPr>
        <p:spPr>
          <a:xfrm>
            <a:off x="3782239" y="2740658"/>
            <a:ext cx="8491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5" name="Straight Arrow Connector 184">
            <a:extLst>
              <a:ext uri="{FF2B5EF4-FFF2-40B4-BE49-F238E27FC236}">
                <a16:creationId xmlns:a16="http://schemas.microsoft.com/office/drawing/2014/main" id="{DFA3BC32-EBA7-4D88-AAED-58B6A82904B7}"/>
              </a:ext>
            </a:extLst>
          </p:cNvPr>
          <p:cNvCxnSpPr/>
          <p:nvPr/>
        </p:nvCxnSpPr>
        <p:spPr>
          <a:xfrm>
            <a:off x="3780981" y="2957593"/>
            <a:ext cx="8028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6" name="Straight Arrow Connector 185">
            <a:extLst>
              <a:ext uri="{FF2B5EF4-FFF2-40B4-BE49-F238E27FC236}">
                <a16:creationId xmlns:a16="http://schemas.microsoft.com/office/drawing/2014/main" id="{57BA49BE-D1C1-4832-A8C4-7F15F4083A21}"/>
              </a:ext>
            </a:extLst>
          </p:cNvPr>
          <p:cNvCxnSpPr/>
          <p:nvPr/>
        </p:nvCxnSpPr>
        <p:spPr>
          <a:xfrm>
            <a:off x="3782239" y="3175155"/>
            <a:ext cx="7426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7" name="Straight Arrow Connector 186">
            <a:extLst>
              <a:ext uri="{FF2B5EF4-FFF2-40B4-BE49-F238E27FC236}">
                <a16:creationId xmlns:a16="http://schemas.microsoft.com/office/drawing/2014/main" id="{41389678-1D5F-496C-AAE5-BC5C846E86D3}"/>
              </a:ext>
            </a:extLst>
          </p:cNvPr>
          <p:cNvCxnSpPr/>
          <p:nvPr/>
        </p:nvCxnSpPr>
        <p:spPr>
          <a:xfrm>
            <a:off x="3780981" y="3392090"/>
            <a:ext cx="64174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8" name="Straight Arrow Connector 187">
            <a:extLst>
              <a:ext uri="{FF2B5EF4-FFF2-40B4-BE49-F238E27FC236}">
                <a16:creationId xmlns:a16="http://schemas.microsoft.com/office/drawing/2014/main" id="{EB53AD75-9CCD-48EC-95B1-6E07FA5C29DF}"/>
              </a:ext>
            </a:extLst>
          </p:cNvPr>
          <p:cNvCxnSpPr/>
          <p:nvPr/>
        </p:nvCxnSpPr>
        <p:spPr>
          <a:xfrm>
            <a:off x="3782239" y="3614685"/>
            <a:ext cx="5473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9" name="Straight Arrow Connector 188">
            <a:extLst>
              <a:ext uri="{FF2B5EF4-FFF2-40B4-BE49-F238E27FC236}">
                <a16:creationId xmlns:a16="http://schemas.microsoft.com/office/drawing/2014/main" id="{806738A8-B464-44FE-A9E2-A2358204F7F6}"/>
              </a:ext>
            </a:extLst>
          </p:cNvPr>
          <p:cNvCxnSpPr/>
          <p:nvPr/>
        </p:nvCxnSpPr>
        <p:spPr>
          <a:xfrm>
            <a:off x="3780981" y="3831620"/>
            <a:ext cx="3813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0" name="Straight Connector 189">
            <a:extLst>
              <a:ext uri="{FF2B5EF4-FFF2-40B4-BE49-F238E27FC236}">
                <a16:creationId xmlns:a16="http://schemas.microsoft.com/office/drawing/2014/main" id="{7506DCE6-C9BF-4AC1-8AF8-979F7581BCAE}"/>
              </a:ext>
            </a:extLst>
          </p:cNvPr>
          <p:cNvCxnSpPr/>
          <p:nvPr/>
        </p:nvCxnSpPr>
        <p:spPr>
          <a:xfrm>
            <a:off x="3795270" y="1844824"/>
            <a:ext cx="2908" cy="2203608"/>
          </a:xfrm>
          <a:prstGeom prst="line">
            <a:avLst/>
          </a:prstGeom>
        </p:spPr>
        <p:style>
          <a:lnRef idx="3">
            <a:schemeClr val="accent1"/>
          </a:lnRef>
          <a:fillRef idx="0">
            <a:schemeClr val="accent1"/>
          </a:fillRef>
          <a:effectRef idx="2">
            <a:schemeClr val="accent1"/>
          </a:effectRef>
          <a:fontRef idx="minor">
            <a:schemeClr val="tx1"/>
          </a:fontRef>
        </p:style>
      </p:cxnSp>
      <p:sp>
        <p:nvSpPr>
          <p:cNvPr id="191" name="Arc 190">
            <a:extLst>
              <a:ext uri="{FF2B5EF4-FFF2-40B4-BE49-F238E27FC236}">
                <a16:creationId xmlns:a16="http://schemas.microsoft.com/office/drawing/2014/main" id="{397A82EC-9ACC-4D4E-B3AB-F33BB38A4D8C}"/>
              </a:ext>
            </a:extLst>
          </p:cNvPr>
          <p:cNvSpPr/>
          <p:nvPr/>
        </p:nvSpPr>
        <p:spPr>
          <a:xfrm>
            <a:off x="2839910" y="-387424"/>
            <a:ext cx="1875018" cy="4421665"/>
          </a:xfrm>
          <a:prstGeom prst="arc">
            <a:avLst>
              <a:gd name="adj1" fmla="val 21582888"/>
              <a:gd name="adj2" fmla="val 5405831"/>
            </a:avLst>
          </a:prstGeom>
        </p:spPr>
        <p:style>
          <a:lnRef idx="3">
            <a:schemeClr val="accent1"/>
          </a:lnRef>
          <a:fillRef idx="0">
            <a:schemeClr val="accent1"/>
          </a:fillRef>
          <a:effectRef idx="2">
            <a:schemeClr val="accent1"/>
          </a:effectRef>
          <a:fontRef idx="minor">
            <a:schemeClr val="tx1"/>
          </a:fontRef>
        </p:style>
        <p:txBody>
          <a:bodyPr rtlCol="0"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192" name="Rectangle 191">
            <a:extLst>
              <a:ext uri="{FF2B5EF4-FFF2-40B4-BE49-F238E27FC236}">
                <a16:creationId xmlns:a16="http://schemas.microsoft.com/office/drawing/2014/main" id="{089F6363-4D95-4363-8DAF-C5893578EBDF}"/>
              </a:ext>
            </a:extLst>
          </p:cNvPr>
          <p:cNvSpPr/>
          <p:nvPr/>
        </p:nvSpPr>
        <p:spPr>
          <a:xfrm>
            <a:off x="3374077" y="4109549"/>
            <a:ext cx="1011815" cy="307777"/>
          </a:xfrm>
          <a:prstGeom prst="rect">
            <a:avLst/>
          </a:prstGeom>
        </p:spPr>
        <p:txBody>
          <a:bodyPr wrap="none">
            <a:spAutoFit/>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de-DE" sz="1400" i="1" dirty="0"/>
              <a:t>Power law</a:t>
            </a:r>
            <a:endParaRPr lang="en-US" sz="1400" dirty="0"/>
          </a:p>
        </p:txBody>
      </p:sp>
      <p:cxnSp>
        <p:nvCxnSpPr>
          <p:cNvPr id="193" name="Straight Connector 192">
            <a:extLst>
              <a:ext uri="{FF2B5EF4-FFF2-40B4-BE49-F238E27FC236}">
                <a16:creationId xmlns:a16="http://schemas.microsoft.com/office/drawing/2014/main" id="{B6BB31A0-F20E-4C89-BF37-90B0924C7183}"/>
              </a:ext>
            </a:extLst>
          </p:cNvPr>
          <p:cNvCxnSpPr/>
          <p:nvPr/>
        </p:nvCxnSpPr>
        <p:spPr>
          <a:xfrm>
            <a:off x="3787650" y="1851745"/>
            <a:ext cx="943468"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194" name="Group 193">
            <a:extLst>
              <a:ext uri="{FF2B5EF4-FFF2-40B4-BE49-F238E27FC236}">
                <a16:creationId xmlns:a16="http://schemas.microsoft.com/office/drawing/2014/main" id="{07C351A4-6497-466A-B8F3-23E80708243D}"/>
              </a:ext>
            </a:extLst>
          </p:cNvPr>
          <p:cNvGrpSpPr/>
          <p:nvPr/>
        </p:nvGrpSpPr>
        <p:grpSpPr>
          <a:xfrm>
            <a:off x="5687500" y="1878542"/>
            <a:ext cx="359674" cy="2213834"/>
            <a:chOff x="2777331" y="2106319"/>
            <a:chExt cx="454026" cy="2213834"/>
          </a:xfrm>
        </p:grpSpPr>
        <p:cxnSp>
          <p:nvCxnSpPr>
            <p:cNvPr id="195" name="Straight Arrow Connector 194">
              <a:extLst>
                <a:ext uri="{FF2B5EF4-FFF2-40B4-BE49-F238E27FC236}">
                  <a16:creationId xmlns:a16="http://schemas.microsoft.com/office/drawing/2014/main" id="{C982AF4E-CCEB-419A-A204-ACD4DFE59D20}"/>
                </a:ext>
              </a:extLst>
            </p:cNvPr>
            <p:cNvCxnSpPr/>
            <p:nvPr/>
          </p:nvCxnSpPr>
          <p:spPr>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6" name="Straight Arrow Connector 195">
              <a:extLst>
                <a:ext uri="{FF2B5EF4-FFF2-40B4-BE49-F238E27FC236}">
                  <a16:creationId xmlns:a16="http://schemas.microsoft.com/office/drawing/2014/main" id="{EEDB5892-F0C4-4B5E-A47D-A167335CE97F}"/>
                </a:ext>
              </a:extLst>
            </p:cNvPr>
            <p:cNvCxnSpPr/>
            <p:nvPr/>
          </p:nvCxnSpPr>
          <p:spPr>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7" name="Straight Arrow Connector 196">
              <a:extLst>
                <a:ext uri="{FF2B5EF4-FFF2-40B4-BE49-F238E27FC236}">
                  <a16:creationId xmlns:a16="http://schemas.microsoft.com/office/drawing/2014/main" id="{22B88921-76D8-4734-B23E-6D1C987BF9D1}"/>
                </a:ext>
              </a:extLst>
            </p:cNvPr>
            <p:cNvCxnSpPr/>
            <p:nvPr/>
          </p:nvCxnSpPr>
          <p:spPr>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8" name="Straight Arrow Connector 197">
              <a:extLst>
                <a:ext uri="{FF2B5EF4-FFF2-40B4-BE49-F238E27FC236}">
                  <a16:creationId xmlns:a16="http://schemas.microsoft.com/office/drawing/2014/main" id="{78CED1A4-F76F-4B37-9C48-42E9F675308A}"/>
                </a:ext>
              </a:extLst>
            </p:cNvPr>
            <p:cNvCxnSpPr/>
            <p:nvPr/>
          </p:nvCxnSpPr>
          <p:spPr>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9" name="Straight Arrow Connector 198">
              <a:extLst>
                <a:ext uri="{FF2B5EF4-FFF2-40B4-BE49-F238E27FC236}">
                  <a16:creationId xmlns:a16="http://schemas.microsoft.com/office/drawing/2014/main" id="{B4469269-02E1-4726-9D6D-8534BF3043FE}"/>
                </a:ext>
              </a:extLst>
            </p:cNvPr>
            <p:cNvCxnSpPr/>
            <p:nvPr/>
          </p:nvCxnSpPr>
          <p:spPr>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0" name="Straight Arrow Connector 199">
              <a:extLst>
                <a:ext uri="{FF2B5EF4-FFF2-40B4-BE49-F238E27FC236}">
                  <a16:creationId xmlns:a16="http://schemas.microsoft.com/office/drawing/2014/main" id="{24D1300A-5F4D-4BB8-A1DD-2875DD726B77}"/>
                </a:ext>
              </a:extLst>
            </p:cNvPr>
            <p:cNvCxnSpPr/>
            <p:nvPr/>
          </p:nvCxnSpPr>
          <p:spPr>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1" name="Straight Arrow Connector 200">
              <a:extLst>
                <a:ext uri="{FF2B5EF4-FFF2-40B4-BE49-F238E27FC236}">
                  <a16:creationId xmlns:a16="http://schemas.microsoft.com/office/drawing/2014/main" id="{516FD043-E7BC-4F3B-A3ED-EC31C80759B9}"/>
                </a:ext>
              </a:extLst>
            </p:cNvPr>
            <p:cNvCxnSpPr/>
            <p:nvPr/>
          </p:nvCxnSpPr>
          <p:spPr>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2" name="Straight Arrow Connector 201">
              <a:extLst>
                <a:ext uri="{FF2B5EF4-FFF2-40B4-BE49-F238E27FC236}">
                  <a16:creationId xmlns:a16="http://schemas.microsoft.com/office/drawing/2014/main" id="{5CFADF0B-D210-48C7-828B-E8FBBC4816ED}"/>
                </a:ext>
              </a:extLst>
            </p:cNvPr>
            <p:cNvCxnSpPr/>
            <p:nvPr/>
          </p:nvCxnSpPr>
          <p:spPr>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3" name="Straight Arrow Connector 202">
              <a:extLst>
                <a:ext uri="{FF2B5EF4-FFF2-40B4-BE49-F238E27FC236}">
                  <a16:creationId xmlns:a16="http://schemas.microsoft.com/office/drawing/2014/main" id="{99344393-EB59-4281-965A-FCFDF365F294}"/>
                </a:ext>
              </a:extLst>
            </p:cNvPr>
            <p:cNvCxnSpPr/>
            <p:nvPr/>
          </p:nvCxnSpPr>
          <p:spPr>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206" name="Straight Connector 205">
            <a:extLst>
              <a:ext uri="{FF2B5EF4-FFF2-40B4-BE49-F238E27FC236}">
                <a16:creationId xmlns:a16="http://schemas.microsoft.com/office/drawing/2014/main" id="{D349B189-C983-4A61-A305-8AB8DD21E5FE}"/>
              </a:ext>
            </a:extLst>
          </p:cNvPr>
          <p:cNvCxnSpPr/>
          <p:nvPr/>
        </p:nvCxnSpPr>
        <p:spPr>
          <a:xfrm>
            <a:off x="5701789" y="1888472"/>
            <a:ext cx="2908" cy="2203608"/>
          </a:xfrm>
          <a:prstGeom prst="line">
            <a:avLst/>
          </a:prstGeom>
          <a:ln>
            <a:solidFill>
              <a:srgbClr val="003359"/>
            </a:solidFill>
          </a:ln>
        </p:spPr>
        <p:style>
          <a:lnRef idx="3">
            <a:schemeClr val="accent1"/>
          </a:lnRef>
          <a:fillRef idx="0">
            <a:schemeClr val="accent1"/>
          </a:fillRef>
          <a:effectRef idx="2">
            <a:schemeClr val="accent1"/>
          </a:effectRef>
          <a:fontRef idx="minor">
            <a:schemeClr val="tx1"/>
          </a:fontRef>
        </p:style>
      </p:cxnSp>
      <p:cxnSp>
        <p:nvCxnSpPr>
          <p:cNvPr id="207" name="Straight Arrow Connector 206">
            <a:extLst>
              <a:ext uri="{FF2B5EF4-FFF2-40B4-BE49-F238E27FC236}">
                <a16:creationId xmlns:a16="http://schemas.microsoft.com/office/drawing/2014/main" id="{9B6C597C-7472-4DBB-B919-62B5AF34DFE1}"/>
              </a:ext>
            </a:extLst>
          </p:cNvPr>
          <p:cNvCxnSpPr/>
          <p:nvPr/>
        </p:nvCxnSpPr>
        <p:spPr>
          <a:xfrm>
            <a:off x="7577199" y="1883977"/>
            <a:ext cx="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8" name="Straight Arrow Connector 207">
            <a:extLst>
              <a:ext uri="{FF2B5EF4-FFF2-40B4-BE49-F238E27FC236}">
                <a16:creationId xmlns:a16="http://schemas.microsoft.com/office/drawing/2014/main" id="{8E33F2EA-E161-4B47-8DD0-8163716ACC7D}"/>
              </a:ext>
            </a:extLst>
          </p:cNvPr>
          <p:cNvCxnSpPr/>
          <p:nvPr/>
        </p:nvCxnSpPr>
        <p:spPr>
          <a:xfrm>
            <a:off x="7575941" y="2100912"/>
            <a:ext cx="5473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9" name="Straight Arrow Connector 208">
            <a:extLst>
              <a:ext uri="{FF2B5EF4-FFF2-40B4-BE49-F238E27FC236}">
                <a16:creationId xmlns:a16="http://schemas.microsoft.com/office/drawing/2014/main" id="{04AD3AC4-92A5-4DD5-BA11-67F0E2987E25}"/>
              </a:ext>
            </a:extLst>
          </p:cNvPr>
          <p:cNvCxnSpPr/>
          <p:nvPr/>
        </p:nvCxnSpPr>
        <p:spPr>
          <a:xfrm>
            <a:off x="7575941" y="2321622"/>
            <a:ext cx="7426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0" name="Straight Arrow Connector 209">
            <a:extLst>
              <a:ext uri="{FF2B5EF4-FFF2-40B4-BE49-F238E27FC236}">
                <a16:creationId xmlns:a16="http://schemas.microsoft.com/office/drawing/2014/main" id="{8B937423-2A07-4998-9859-4B17380FE7B7}"/>
              </a:ext>
            </a:extLst>
          </p:cNvPr>
          <p:cNvCxnSpPr/>
          <p:nvPr/>
        </p:nvCxnSpPr>
        <p:spPr>
          <a:xfrm>
            <a:off x="7574683" y="2538557"/>
            <a:ext cx="85045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1" name="Straight Arrow Connector 210">
            <a:extLst>
              <a:ext uri="{FF2B5EF4-FFF2-40B4-BE49-F238E27FC236}">
                <a16:creationId xmlns:a16="http://schemas.microsoft.com/office/drawing/2014/main" id="{9440E8B7-BF13-489E-A109-5602D463DCA3}"/>
              </a:ext>
            </a:extLst>
          </p:cNvPr>
          <p:cNvCxnSpPr/>
          <p:nvPr/>
        </p:nvCxnSpPr>
        <p:spPr>
          <a:xfrm>
            <a:off x="7575941" y="2763724"/>
            <a:ext cx="9326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2" name="Straight Arrow Connector 211">
            <a:extLst>
              <a:ext uri="{FF2B5EF4-FFF2-40B4-BE49-F238E27FC236}">
                <a16:creationId xmlns:a16="http://schemas.microsoft.com/office/drawing/2014/main" id="{4620C81D-49FD-4649-A954-B4336D9614E0}"/>
              </a:ext>
            </a:extLst>
          </p:cNvPr>
          <p:cNvCxnSpPr/>
          <p:nvPr/>
        </p:nvCxnSpPr>
        <p:spPr>
          <a:xfrm>
            <a:off x="7574683" y="2980659"/>
            <a:ext cx="95775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3" name="Straight Arrow Connector 212">
            <a:extLst>
              <a:ext uri="{FF2B5EF4-FFF2-40B4-BE49-F238E27FC236}">
                <a16:creationId xmlns:a16="http://schemas.microsoft.com/office/drawing/2014/main" id="{86D6DF4A-85AD-4B3E-809E-A2C4CCDF2BAC}"/>
              </a:ext>
            </a:extLst>
          </p:cNvPr>
          <p:cNvCxnSpPr/>
          <p:nvPr/>
        </p:nvCxnSpPr>
        <p:spPr>
          <a:xfrm>
            <a:off x="7575941" y="3198221"/>
            <a:ext cx="9326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4" name="Straight Arrow Connector 213">
            <a:extLst>
              <a:ext uri="{FF2B5EF4-FFF2-40B4-BE49-F238E27FC236}">
                <a16:creationId xmlns:a16="http://schemas.microsoft.com/office/drawing/2014/main" id="{BCEBFA49-99D9-447A-926C-5E1225E5EFEA}"/>
              </a:ext>
            </a:extLst>
          </p:cNvPr>
          <p:cNvCxnSpPr/>
          <p:nvPr/>
        </p:nvCxnSpPr>
        <p:spPr>
          <a:xfrm>
            <a:off x="7574683" y="3415156"/>
            <a:ext cx="85045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5" name="Straight Arrow Connector 214">
            <a:extLst>
              <a:ext uri="{FF2B5EF4-FFF2-40B4-BE49-F238E27FC236}">
                <a16:creationId xmlns:a16="http://schemas.microsoft.com/office/drawing/2014/main" id="{BA0D0D6C-0894-4778-BC51-B584689F6443}"/>
              </a:ext>
            </a:extLst>
          </p:cNvPr>
          <p:cNvCxnSpPr/>
          <p:nvPr/>
        </p:nvCxnSpPr>
        <p:spPr>
          <a:xfrm>
            <a:off x="7575941" y="3637751"/>
            <a:ext cx="7426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6" name="Straight Arrow Connector 215">
            <a:extLst>
              <a:ext uri="{FF2B5EF4-FFF2-40B4-BE49-F238E27FC236}">
                <a16:creationId xmlns:a16="http://schemas.microsoft.com/office/drawing/2014/main" id="{BB613BFE-6FAB-483C-A384-C17842B0A235}"/>
              </a:ext>
            </a:extLst>
          </p:cNvPr>
          <p:cNvCxnSpPr/>
          <p:nvPr/>
        </p:nvCxnSpPr>
        <p:spPr>
          <a:xfrm>
            <a:off x="7574683" y="3854686"/>
            <a:ext cx="5486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7" name="Straight Connector 216">
            <a:extLst>
              <a:ext uri="{FF2B5EF4-FFF2-40B4-BE49-F238E27FC236}">
                <a16:creationId xmlns:a16="http://schemas.microsoft.com/office/drawing/2014/main" id="{94B3AB7A-D36C-4822-9865-F46F5489798B}"/>
              </a:ext>
            </a:extLst>
          </p:cNvPr>
          <p:cNvCxnSpPr/>
          <p:nvPr/>
        </p:nvCxnSpPr>
        <p:spPr>
          <a:xfrm>
            <a:off x="7588972" y="1867890"/>
            <a:ext cx="2908" cy="2203608"/>
          </a:xfrm>
          <a:prstGeom prst="line">
            <a:avLst/>
          </a:prstGeom>
        </p:spPr>
        <p:style>
          <a:lnRef idx="3">
            <a:schemeClr val="accent1"/>
          </a:lnRef>
          <a:fillRef idx="0">
            <a:schemeClr val="accent1"/>
          </a:fillRef>
          <a:effectRef idx="2">
            <a:schemeClr val="accent1"/>
          </a:effectRef>
          <a:fontRef idx="minor">
            <a:schemeClr val="tx1"/>
          </a:fontRef>
        </p:style>
      </p:cxnSp>
      <p:sp>
        <p:nvSpPr>
          <p:cNvPr id="218" name="Arc 217">
            <a:extLst>
              <a:ext uri="{FF2B5EF4-FFF2-40B4-BE49-F238E27FC236}">
                <a16:creationId xmlns:a16="http://schemas.microsoft.com/office/drawing/2014/main" id="{540FE75E-EAD4-4357-A2F9-4714673E9DA0}"/>
              </a:ext>
            </a:extLst>
          </p:cNvPr>
          <p:cNvSpPr/>
          <p:nvPr/>
        </p:nvSpPr>
        <p:spPr>
          <a:xfrm>
            <a:off x="6633611" y="1881937"/>
            <a:ext cx="1898829" cy="2189561"/>
          </a:xfrm>
          <a:prstGeom prst="arc">
            <a:avLst>
              <a:gd name="adj1" fmla="val 16200000"/>
              <a:gd name="adj2" fmla="val 5405831"/>
            </a:avLst>
          </a:prstGeom>
        </p:spPr>
        <p:style>
          <a:lnRef idx="3">
            <a:schemeClr val="accent1"/>
          </a:lnRef>
          <a:fillRef idx="0">
            <a:schemeClr val="accent1"/>
          </a:fillRef>
          <a:effectRef idx="2">
            <a:schemeClr val="accent1"/>
          </a:effectRef>
          <a:fontRef idx="minor">
            <a:schemeClr val="tx1"/>
          </a:fontRef>
        </p:style>
        <p:txBody>
          <a:bodyPr rtlCol="0"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cxnSp>
        <p:nvCxnSpPr>
          <p:cNvPr id="219" name="Straight Connector 218">
            <a:extLst>
              <a:ext uri="{FF2B5EF4-FFF2-40B4-BE49-F238E27FC236}">
                <a16:creationId xmlns:a16="http://schemas.microsoft.com/office/drawing/2014/main" id="{19E3D976-CF25-426E-9DE9-82FE2FF7A322}"/>
              </a:ext>
            </a:extLst>
          </p:cNvPr>
          <p:cNvCxnSpPr/>
          <p:nvPr/>
        </p:nvCxnSpPr>
        <p:spPr>
          <a:xfrm>
            <a:off x="6041750" y="1897178"/>
            <a:ext cx="2908" cy="2203608"/>
          </a:xfrm>
          <a:prstGeom prst="line">
            <a:avLst/>
          </a:prstGeom>
        </p:spPr>
        <p:style>
          <a:lnRef idx="3">
            <a:schemeClr val="accent1"/>
          </a:lnRef>
          <a:fillRef idx="0">
            <a:schemeClr val="accent1"/>
          </a:fillRef>
          <a:effectRef idx="2">
            <a:schemeClr val="accent1"/>
          </a:effectRef>
          <a:fontRef idx="minor">
            <a:schemeClr val="tx1"/>
          </a:fontRef>
        </p:style>
      </p:cxnSp>
      <p:sp>
        <p:nvSpPr>
          <p:cNvPr id="220" name="Rectangle 219">
            <a:extLst>
              <a:ext uri="{FF2B5EF4-FFF2-40B4-BE49-F238E27FC236}">
                <a16:creationId xmlns:a16="http://schemas.microsoft.com/office/drawing/2014/main" id="{D676A2D1-0A6B-4CB6-BCC5-360242E96465}"/>
              </a:ext>
            </a:extLst>
          </p:cNvPr>
          <p:cNvSpPr/>
          <p:nvPr/>
        </p:nvSpPr>
        <p:spPr>
          <a:xfrm>
            <a:off x="6855378" y="4132603"/>
            <a:ext cx="1677062" cy="307777"/>
          </a:xfrm>
          <a:prstGeom prst="rect">
            <a:avLst/>
          </a:prstGeom>
        </p:spPr>
        <p:txBody>
          <a:bodyPr wrap="none">
            <a:spAutoFit/>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de-DE" sz="1400" i="1" dirty="0"/>
              <a:t>Constant parabolic</a:t>
            </a:r>
            <a:endParaRPr lang="en-US" sz="1400" dirty="0"/>
          </a:p>
        </p:txBody>
      </p:sp>
      <p:sp>
        <p:nvSpPr>
          <p:cNvPr id="223" name="Rectangle 222">
            <a:extLst>
              <a:ext uri="{FF2B5EF4-FFF2-40B4-BE49-F238E27FC236}">
                <a16:creationId xmlns:a16="http://schemas.microsoft.com/office/drawing/2014/main" id="{7E73019E-1A27-44B1-A856-708261A832DE}"/>
              </a:ext>
            </a:extLst>
          </p:cNvPr>
          <p:cNvSpPr/>
          <p:nvPr/>
        </p:nvSpPr>
        <p:spPr>
          <a:xfrm>
            <a:off x="5580112" y="4126265"/>
            <a:ext cx="901209" cy="307777"/>
          </a:xfrm>
          <a:prstGeom prst="rect">
            <a:avLst/>
          </a:prstGeom>
        </p:spPr>
        <p:txBody>
          <a:bodyPr wrap="none">
            <a:spAutoFit/>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de-DE" sz="1400" i="1" dirty="0"/>
              <a:t>Constant</a:t>
            </a:r>
            <a:endParaRPr lang="en-US" sz="1400" dirty="0"/>
          </a:p>
        </p:txBody>
      </p:sp>
      <p:pic>
        <p:nvPicPr>
          <p:cNvPr id="224" name="Picture 7">
            <a:extLst>
              <a:ext uri="{FF2B5EF4-FFF2-40B4-BE49-F238E27FC236}">
                <a16:creationId xmlns:a16="http://schemas.microsoft.com/office/drawing/2014/main" id="{CF4E419B-E757-49E1-B4BB-C031BFAA019F}"/>
              </a:ext>
            </a:extLst>
          </p:cNvPr>
          <p:cNvPicPr>
            <a:picLocks noChangeAspect="1"/>
          </p:cNvPicPr>
          <p:nvPr/>
        </p:nvPicPr>
        <p:blipFill>
          <a:blip r:embed="rId2"/>
          <a:stretch/>
        </p:blipFill>
        <p:spPr bwMode="auto">
          <a:xfrm>
            <a:off x="3414501" y="4432732"/>
            <a:ext cx="5333963" cy="18765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Structural solver</a:t>
            </a:r>
          </a:p>
        </p:txBody>
      </p:sp>
      <p:grpSp>
        <p:nvGrpSpPr>
          <p:cNvPr id="5" name="Content Placeholder 7"/>
          <p:cNvGrpSpPr/>
          <p:nvPr/>
        </p:nvGrpSpPr>
        <p:grpSpPr bwMode="auto">
          <a:xfrm>
            <a:off x="7727950" y="9681409"/>
            <a:ext cx="2864799" cy="2004785"/>
            <a:chOff x="0" y="0"/>
            <a:chExt cx="2864799" cy="2004785"/>
          </a:xfrm>
        </p:grpSpPr>
      </p:grpSp>
      <p:sp>
        <p:nvSpPr>
          <p:cNvPr id="6" name="Rectangle 1"/>
          <p:cNvSpPr/>
          <p:nvPr/>
        </p:nvSpPr>
        <p:spPr bwMode="auto">
          <a:xfrm>
            <a:off x="2913293" y="765175"/>
            <a:ext cx="5867168" cy="2462213"/>
          </a:xfrm>
          <a:prstGeom prst="rect">
            <a:avLst/>
          </a:prstGeom>
        </p:spPr>
        <p:txBody>
          <a:bodyPr wrap="square">
            <a:spAutoFit/>
          </a:bodyPr>
          <a:lstStyle/>
          <a:p>
            <a:pPr>
              <a:spcBef>
                <a:spcPts val="600"/>
              </a:spcBef>
              <a:defRPr/>
            </a:pPr>
            <a:r>
              <a:rPr lang="hu-HU" sz="1400">
                <a:solidFill>
                  <a:srgbClr val="0065BD"/>
                </a:solidFill>
              </a:rPr>
              <a:t>The Generalized Alpha solver for SDoF </a:t>
            </a:r>
            <a:r>
              <a:rPr lang="hu-HU" sz="1400"/>
              <a:t>⇒ provided in </a:t>
            </a:r>
            <a:r>
              <a:rPr lang="de-DE" sz="1400" i="1"/>
              <a:t>the</a:t>
            </a:r>
            <a:r>
              <a:rPr lang="de-DE" sz="1400"/>
              <a:t> SDoF Python solver</a:t>
            </a:r>
            <a:r>
              <a:rPr lang="hu-HU" sz="1400"/>
              <a:t> </a:t>
            </a: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p:txBody>
      </p:sp>
      <p:sp>
        <p:nvSpPr>
          <p:cNvPr id="7" name="Textfeld 7"/>
          <p:cNvSpPr>
            <a:spLocks/>
          </p:cNvSpPr>
          <p:nvPr/>
        </p:nvSpPr>
        <p:spPr bwMode="auto">
          <a:xfrm>
            <a:off x="859083" y="2076518"/>
            <a:ext cx="1202586" cy="276999"/>
          </a:xfrm>
          <a:prstGeom prst="rect">
            <a:avLst/>
          </a:prstGeom>
          <a:noFill/>
        </p:spPr>
        <p:txBody>
          <a:bodyPr wrap="square" rtlCol="0">
            <a:spAutoFit/>
          </a:bodyPr>
          <a:lstStyle/>
          <a:p>
            <a:pPr>
              <a:buClr>
                <a:srgbClr val="0065BD"/>
              </a:buClr>
              <a:defRPr/>
            </a:pPr>
            <a:r>
              <a:rPr lang="de-DE" sz="1200">
                <a:latin typeface="Arial"/>
              </a:rPr>
              <a:t>CFD setup</a:t>
            </a:r>
          </a:p>
        </p:txBody>
      </p:sp>
      <p:cxnSp>
        <p:nvCxnSpPr>
          <p:cNvPr id="8" name="Straight Connector 63"/>
          <p:cNvCxnSpPr>
            <a:cxnSpLocks/>
          </p:cNvCxnSpPr>
          <p:nvPr/>
        </p:nvCxnSpPr>
        <p:spPr bwMode="auto">
          <a:xfrm rot="5400000">
            <a:off x="-33446"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64"/>
          <p:cNvSpPr/>
          <p:nvPr/>
        </p:nvSpPr>
        <p:spPr bwMode="auto">
          <a:xfrm rot="5400000">
            <a:off x="-149170" y="3406251"/>
            <a:ext cx="2362851"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feld 7"/>
          <p:cNvSpPr>
            <a:spLocks/>
          </p:cNvSpPr>
          <p:nvPr/>
        </p:nvSpPr>
        <p:spPr bwMode="auto">
          <a:xfrm>
            <a:off x="919099" y="4753612"/>
            <a:ext cx="1082555" cy="276999"/>
          </a:xfrm>
          <a:prstGeom prst="rect">
            <a:avLst/>
          </a:prstGeom>
          <a:noFill/>
        </p:spPr>
        <p:txBody>
          <a:bodyPr wrap="square" rtlCol="0">
            <a:spAutoFit/>
          </a:bodyPr>
          <a:lstStyle/>
          <a:p>
            <a:pPr>
              <a:buClr>
                <a:srgbClr val="0065BD"/>
              </a:buClr>
              <a:defRPr/>
            </a:pPr>
            <a:r>
              <a:rPr lang="de-DE" sz="1200">
                <a:latin typeface="Arial"/>
              </a:rPr>
              <a:t>FSI setup</a:t>
            </a:r>
          </a:p>
        </p:txBody>
      </p:sp>
      <p:grpSp>
        <p:nvGrpSpPr>
          <p:cNvPr id="88" name="Group 8"/>
          <p:cNvGrpSpPr>
            <a:grpSpLocks noChangeAspect="1"/>
          </p:cNvGrpSpPr>
          <p:nvPr/>
        </p:nvGrpSpPr>
        <p:grpSpPr bwMode="auto">
          <a:xfrm>
            <a:off x="369670" y="917353"/>
            <a:ext cx="2181412" cy="1141856"/>
            <a:chOff x="417975" y="1684406"/>
            <a:chExt cx="2776389" cy="1453295"/>
          </a:xfrm>
        </p:grpSpPr>
        <p:grpSp>
          <p:nvGrpSpPr>
            <p:cNvPr id="89" name="Group 32"/>
            <p:cNvGrpSpPr/>
            <p:nvPr/>
          </p:nvGrpSpPr>
          <p:grpSpPr bwMode="auto">
            <a:xfrm>
              <a:off x="440064" y="1711943"/>
              <a:ext cx="225706" cy="1372736"/>
              <a:chOff x="2777331" y="2106319"/>
              <a:chExt cx="454026" cy="2761364"/>
            </a:xfrm>
          </p:grpSpPr>
          <p:cxnSp>
            <p:nvCxnSpPr>
              <p:cNvPr id="90"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01" name="Rectangle 274"/>
            <p:cNvSpPr/>
            <p:nvPr/>
          </p:nvSpPr>
          <p:spPr bwMode="auto">
            <a:xfrm>
              <a:off x="1748882" y="2189006"/>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2" name="Rectangle 275"/>
            <p:cNvSpPr/>
            <p:nvPr/>
          </p:nvSpPr>
          <p:spPr bwMode="auto">
            <a:xfrm>
              <a:off x="417975" y="1684406"/>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103" name="Textfeld 7"/>
          <p:cNvSpPr>
            <a:spLocks/>
          </p:cNvSpPr>
          <p:nvPr/>
        </p:nvSpPr>
        <p:spPr bwMode="auto">
          <a:xfrm>
            <a:off x="1180594" y="2379872"/>
            <a:ext cx="1370488" cy="2123658"/>
          </a:xfrm>
          <a:prstGeom prst="rect">
            <a:avLst/>
          </a:prstGeom>
          <a:noFill/>
        </p:spPr>
        <p:txBody>
          <a:bodyPr wrap="square" rtlCol="0">
            <a:spAutoFit/>
          </a:bodyPr>
          <a:lstStyle/>
          <a:p>
            <a:pPr marL="171450" indent="-171450">
              <a:buClr>
                <a:schemeClr val="bg1">
                  <a:lumMod val="65000"/>
                </a:schemeClr>
              </a:buClr>
              <a:buFont typeface="Arial"/>
              <a:buChar char="•"/>
              <a:defRPr/>
            </a:pPr>
            <a:r>
              <a:rPr lang="de-DE" sz="1200">
                <a:solidFill>
                  <a:schemeClr val="bg1">
                    <a:lumMod val="65000"/>
                  </a:schemeClr>
                </a:solidFill>
                <a:latin typeface="Arial"/>
              </a:rPr>
              <a:t>Custom inlet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latin typeface="Arial"/>
            </a:endParaRPr>
          </a:p>
          <a:p>
            <a:pPr marL="171450" indent="-171450">
              <a:buClr>
                <a:srgbClr val="0065BD"/>
              </a:buClr>
              <a:buFont typeface="Arial"/>
              <a:buChar char="•"/>
              <a:defRPr/>
            </a:pPr>
            <a:r>
              <a:rPr lang="de-DE" sz="1200">
                <a:latin typeface="Arial"/>
              </a:rPr>
              <a:t>Structural solver</a:t>
            </a: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solidFill>
                  <a:schemeClr val="bg1">
                    <a:lumMod val="65000"/>
                  </a:schemeClr>
                </a:solidFill>
                <a:latin typeface="Arial"/>
              </a:rPr>
              <a:t>Mesh mover</a:t>
            </a: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solidFill>
                  <a:schemeClr val="bg1">
                    <a:lumMod val="65000"/>
                  </a:schemeClr>
                </a:solidFill>
                <a:latin typeface="Arial"/>
              </a:rPr>
              <a:t>Coupling of physics </a:t>
            </a:r>
            <a:r>
              <a:rPr lang="hu-HU" sz="1200">
                <a:solidFill>
                  <a:schemeClr val="bg1">
                    <a:lumMod val="65000"/>
                  </a:schemeClr>
                </a:solidFill>
                <a:latin typeface="Arial"/>
              </a:rPr>
              <a:t>and numerics</a:t>
            </a:r>
            <a:endParaRPr lang="de-DE" sz="1200">
              <a:solidFill>
                <a:schemeClr val="bg1">
                  <a:lumMod val="65000"/>
                </a:schemeClr>
              </a:solidFill>
              <a:latin typeface="Arial"/>
            </a:endParaRPr>
          </a:p>
          <a:p>
            <a:pPr>
              <a:buClr>
                <a:srgbClr val="0065BD"/>
              </a:buClr>
              <a:defRPr/>
            </a:pPr>
            <a:endParaRPr lang="de-DE" sz="1200">
              <a:latin typeface="Arial"/>
            </a:endParaRPr>
          </a:p>
        </p:txBody>
      </p:sp>
      <p:grpSp>
        <p:nvGrpSpPr>
          <p:cNvPr id="104" name="Gruppieren 105"/>
          <p:cNvGrpSpPr/>
          <p:nvPr/>
        </p:nvGrpSpPr>
        <p:grpSpPr bwMode="auto">
          <a:xfrm>
            <a:off x="3387620" y="1390742"/>
            <a:ext cx="4453439" cy="1039813"/>
            <a:chOff x="4394624" y="1297649"/>
            <a:chExt cx="4453439" cy="1039813"/>
          </a:xfrm>
        </p:grpSpPr>
        <p:grpSp>
          <p:nvGrpSpPr>
            <p:cNvPr id="105" name="Gruppieren 106"/>
            <p:cNvGrpSpPr/>
            <p:nvPr/>
          </p:nvGrpSpPr>
          <p:grpSpPr bwMode="auto">
            <a:xfrm>
              <a:off x="4394624" y="1297649"/>
              <a:ext cx="1277938" cy="1039813"/>
              <a:chOff x="2986930" y="3138487"/>
              <a:chExt cx="1277938" cy="1039813"/>
            </a:xfrm>
          </p:grpSpPr>
          <p:sp>
            <p:nvSpPr>
              <p:cNvPr id="106" name="Freeform 51"/>
              <p:cNvSpPr/>
              <p:nvPr/>
            </p:nvSpPr>
            <p:spPr bwMode="auto">
              <a:xfrm>
                <a:off x="2990105" y="3351212"/>
                <a:ext cx="692150" cy="128587"/>
              </a:xfrm>
              <a:custGeom>
                <a:avLst/>
                <a:gdLst>
                  <a:gd name="T0" fmla="*/ 0 w 1307"/>
                  <a:gd name="T1" fmla="*/ 0 h 242"/>
                  <a:gd name="T2" fmla="*/ 154 w 1307"/>
                  <a:gd name="T3" fmla="*/ 242 h 242"/>
                  <a:gd name="T4" fmla="*/ 321 w 1307"/>
                  <a:gd name="T5" fmla="*/ 0 h 242"/>
                  <a:gd name="T6" fmla="*/ 485 w 1307"/>
                  <a:gd name="T7" fmla="*/ 242 h 242"/>
                  <a:gd name="T8" fmla="*/ 651 w 1307"/>
                  <a:gd name="T9" fmla="*/ 0 h 242"/>
                  <a:gd name="T10" fmla="*/ 812 w 1307"/>
                  <a:gd name="T11" fmla="*/ 242 h 242"/>
                  <a:gd name="T12" fmla="*/ 975 w 1307"/>
                  <a:gd name="T13" fmla="*/ 0 h 242"/>
                  <a:gd name="T14" fmla="*/ 1135 w 1307"/>
                  <a:gd name="T15" fmla="*/ 242 h 242"/>
                  <a:gd name="T16" fmla="*/ 1307 w 1307"/>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7" h="242" extrusionOk="0">
                    <a:moveTo>
                      <a:pt x="0" y="0"/>
                    </a:moveTo>
                    <a:lnTo>
                      <a:pt x="154" y="242"/>
                    </a:lnTo>
                    <a:lnTo>
                      <a:pt x="321" y="0"/>
                    </a:lnTo>
                    <a:lnTo>
                      <a:pt x="485" y="242"/>
                    </a:lnTo>
                    <a:lnTo>
                      <a:pt x="651" y="0"/>
                    </a:lnTo>
                    <a:lnTo>
                      <a:pt x="812" y="242"/>
                    </a:lnTo>
                    <a:lnTo>
                      <a:pt x="975" y="0"/>
                    </a:lnTo>
                    <a:lnTo>
                      <a:pt x="1135" y="242"/>
                    </a:lnTo>
                    <a:lnTo>
                      <a:pt x="1307" y="0"/>
                    </a:lnTo>
                  </a:path>
                </a:pathLst>
              </a:custGeom>
              <a:noFill/>
              <a:ln w="14288">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7" name="Line 52"/>
              <p:cNvSpPr>
                <a:spLocks noChangeShapeType="1"/>
              </p:cNvSpPr>
              <p:nvPr/>
            </p:nvSpPr>
            <p:spPr bwMode="auto">
              <a:xfrm>
                <a:off x="2986930" y="3233737"/>
                <a:ext cx="0" cy="557213"/>
              </a:xfrm>
              <a:prstGeom prst="line">
                <a:avLst/>
              </a:prstGeom>
              <a:noFill/>
              <a:ln w="206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8" name="Rectangle 53"/>
              <p:cNvSpPr>
                <a:spLocks noChangeArrowheads="1"/>
              </p:cNvSpPr>
              <p:nvPr/>
            </p:nvSpPr>
            <p:spPr bwMode="auto">
              <a:xfrm>
                <a:off x="3682255" y="3316287"/>
                <a:ext cx="565150" cy="411163"/>
              </a:xfrm>
              <a:prstGeom prst="rect">
                <a:avLst/>
              </a:prstGeom>
              <a:solidFill>
                <a:srgbClr val="FF3803"/>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9" name="Line 54"/>
              <p:cNvSpPr>
                <a:spLocks noChangeShapeType="1"/>
              </p:cNvSpPr>
              <p:nvPr/>
            </p:nvSpPr>
            <p:spPr bwMode="auto">
              <a:xfrm>
                <a:off x="3968005" y="4049712"/>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0" name="Line 55"/>
              <p:cNvSpPr>
                <a:spLocks noChangeShapeType="1"/>
              </p:cNvSpPr>
              <p:nvPr/>
            </p:nvSpPr>
            <p:spPr bwMode="auto">
              <a:xfrm flipH="1">
                <a:off x="3482230" y="3622675"/>
                <a:ext cx="195263"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1" name="Line 56"/>
              <p:cNvSpPr>
                <a:spLocks noChangeShapeType="1"/>
              </p:cNvSpPr>
              <p:nvPr/>
            </p:nvSpPr>
            <p:spPr bwMode="auto">
              <a:xfrm>
                <a:off x="2996455" y="3617912"/>
                <a:ext cx="263525"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2" name="Line 57"/>
              <p:cNvSpPr>
                <a:spLocks noChangeShapeType="1"/>
              </p:cNvSpPr>
              <p:nvPr/>
            </p:nvSpPr>
            <p:spPr bwMode="auto">
              <a:xfrm>
                <a:off x="3263155" y="3535362"/>
                <a:ext cx="0" cy="173038"/>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3" name="Line 58"/>
              <p:cNvSpPr>
                <a:spLocks noChangeShapeType="1"/>
              </p:cNvSpPr>
              <p:nvPr/>
            </p:nvSpPr>
            <p:spPr bwMode="auto">
              <a:xfrm>
                <a:off x="3969593" y="4117975"/>
                <a:ext cx="285750"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4" name="Freeform 59"/>
              <p:cNvSpPr/>
              <p:nvPr/>
            </p:nvSpPr>
            <p:spPr bwMode="auto">
              <a:xfrm>
                <a:off x="4199780" y="4098925"/>
                <a:ext cx="65088" cy="36513"/>
              </a:xfrm>
              <a:custGeom>
                <a:avLst/>
                <a:gdLst>
                  <a:gd name="T0" fmla="*/ 35 w 121"/>
                  <a:gd name="T1" fmla="*/ 34 h 69"/>
                  <a:gd name="T2" fmla="*/ 0 w 121"/>
                  <a:gd name="T3" fmla="*/ 69 h 69"/>
                  <a:gd name="T4" fmla="*/ 121 w 121"/>
                  <a:gd name="T5" fmla="*/ 34 h 69"/>
                  <a:gd name="T6" fmla="*/ 0 w 121"/>
                  <a:gd name="T7" fmla="*/ 0 h 69"/>
                  <a:gd name="T8" fmla="*/ 35 w 121"/>
                  <a:gd name="T9" fmla="*/ 34 h 69"/>
                </a:gdLst>
                <a:ahLst/>
                <a:cxnLst>
                  <a:cxn ang="0">
                    <a:pos x="T0" y="T1"/>
                  </a:cxn>
                  <a:cxn ang="0">
                    <a:pos x="T2" y="T3"/>
                  </a:cxn>
                  <a:cxn ang="0">
                    <a:pos x="T4" y="T5"/>
                  </a:cxn>
                  <a:cxn ang="0">
                    <a:pos x="T6" y="T7"/>
                  </a:cxn>
                  <a:cxn ang="0">
                    <a:pos x="T8" y="T9"/>
                  </a:cxn>
                </a:cxnLst>
                <a:rect l="0" t="0" r="r" b="b"/>
                <a:pathLst>
                  <a:path w="121" h="69" extrusionOk="0">
                    <a:moveTo>
                      <a:pt x="35" y="34"/>
                    </a:moveTo>
                    <a:lnTo>
                      <a:pt x="0" y="69"/>
                    </a:lnTo>
                    <a:lnTo>
                      <a:pt x="121" y="34"/>
                    </a:lnTo>
                    <a:lnTo>
                      <a:pt x="0" y="0"/>
                    </a:lnTo>
                    <a:lnTo>
                      <a:pt x="35" y="34"/>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5" name="Line 60"/>
              <p:cNvSpPr>
                <a:spLocks noChangeShapeType="1"/>
              </p:cNvSpPr>
              <p:nvPr/>
            </p:nvSpPr>
            <p:spPr bwMode="auto">
              <a:xfrm>
                <a:off x="2986930" y="4051300"/>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6" name="Line 61"/>
              <p:cNvSpPr>
                <a:spLocks noChangeShapeType="1"/>
              </p:cNvSpPr>
              <p:nvPr/>
            </p:nvSpPr>
            <p:spPr bwMode="auto">
              <a:xfrm>
                <a:off x="3040905" y="4117975"/>
                <a:ext cx="871538"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7" name="Freeform 62"/>
              <p:cNvSpPr/>
              <p:nvPr/>
            </p:nvSpPr>
            <p:spPr bwMode="auto">
              <a:xfrm>
                <a:off x="2998043" y="4081462"/>
                <a:ext cx="63500" cy="73025"/>
              </a:xfrm>
              <a:custGeom>
                <a:avLst/>
                <a:gdLst>
                  <a:gd name="T0" fmla="*/ 0 w 120"/>
                  <a:gd name="T1" fmla="*/ 70 h 139"/>
                  <a:gd name="T2" fmla="*/ 120 w 120"/>
                  <a:gd name="T3" fmla="*/ 0 h 139"/>
                  <a:gd name="T4" fmla="*/ 120 w 120"/>
                  <a:gd name="T5" fmla="*/ 139 h 139"/>
                  <a:gd name="T6" fmla="*/ 0 w 120"/>
                  <a:gd name="T7" fmla="*/ 70 h 139"/>
                </a:gdLst>
                <a:ahLst/>
                <a:cxnLst>
                  <a:cxn ang="0">
                    <a:pos x="T0" y="T1"/>
                  </a:cxn>
                  <a:cxn ang="0">
                    <a:pos x="T2" y="T3"/>
                  </a:cxn>
                  <a:cxn ang="0">
                    <a:pos x="T4" y="T5"/>
                  </a:cxn>
                  <a:cxn ang="0">
                    <a:pos x="T6" y="T7"/>
                  </a:cxn>
                </a:cxnLst>
                <a:rect l="0" t="0" r="r" b="b"/>
                <a:pathLst>
                  <a:path w="120" h="139" extrusionOk="0">
                    <a:moveTo>
                      <a:pt x="0" y="70"/>
                    </a:moveTo>
                    <a:lnTo>
                      <a:pt x="120" y="0"/>
                    </a:lnTo>
                    <a:lnTo>
                      <a:pt x="120" y="139"/>
                    </a:lnTo>
                    <a:lnTo>
                      <a:pt x="0"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8" name="Freeform 63"/>
              <p:cNvSpPr/>
              <p:nvPr/>
            </p:nvSpPr>
            <p:spPr bwMode="auto">
              <a:xfrm>
                <a:off x="3891805" y="4081462"/>
                <a:ext cx="61913" cy="73025"/>
              </a:xfrm>
              <a:custGeom>
                <a:avLst/>
                <a:gdLst>
                  <a:gd name="T0" fmla="*/ 119 w 119"/>
                  <a:gd name="T1" fmla="*/ 70 h 139"/>
                  <a:gd name="T2" fmla="*/ 0 w 119"/>
                  <a:gd name="T3" fmla="*/ 139 h 139"/>
                  <a:gd name="T4" fmla="*/ 0 w 119"/>
                  <a:gd name="T5" fmla="*/ 0 h 139"/>
                  <a:gd name="T6" fmla="*/ 119 w 119"/>
                  <a:gd name="T7" fmla="*/ 70 h 139"/>
                </a:gdLst>
                <a:ahLst/>
                <a:cxnLst>
                  <a:cxn ang="0">
                    <a:pos x="T0" y="T1"/>
                  </a:cxn>
                  <a:cxn ang="0">
                    <a:pos x="T2" y="T3"/>
                  </a:cxn>
                  <a:cxn ang="0">
                    <a:pos x="T4" y="T5"/>
                  </a:cxn>
                  <a:cxn ang="0">
                    <a:pos x="T6" y="T7"/>
                  </a:cxn>
                </a:cxnLst>
                <a:rect l="0" t="0" r="r" b="b"/>
                <a:pathLst>
                  <a:path w="119" h="139" extrusionOk="0">
                    <a:moveTo>
                      <a:pt x="119" y="70"/>
                    </a:moveTo>
                    <a:lnTo>
                      <a:pt x="0" y="139"/>
                    </a:lnTo>
                    <a:lnTo>
                      <a:pt x="0" y="0"/>
                    </a:lnTo>
                    <a:lnTo>
                      <a:pt x="119"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9" name="Rectangle 64"/>
              <p:cNvSpPr>
                <a:spLocks noChangeArrowheads="1"/>
              </p:cNvSpPr>
              <p:nvPr/>
            </p:nvSpPr>
            <p:spPr bwMode="auto">
              <a:xfrm>
                <a:off x="3290143" y="3138487"/>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k</a:t>
                </a:r>
                <a:endParaRPr lang="de-DE" sz="1800" b="0" i="0" u="none" strike="noStrike" cap="none">
                  <a:ln>
                    <a:noFill/>
                  </a:ln>
                  <a:solidFill>
                    <a:schemeClr val="tx1"/>
                  </a:solidFill>
                  <a:latin typeface="Arial"/>
                </a:endParaRPr>
              </a:p>
            </p:txBody>
          </p:sp>
          <p:sp>
            <p:nvSpPr>
              <p:cNvPr id="120" name="Rectangle 65"/>
              <p:cNvSpPr>
                <a:spLocks noChangeArrowheads="1"/>
              </p:cNvSpPr>
              <p:nvPr/>
            </p:nvSpPr>
            <p:spPr bwMode="auto">
              <a:xfrm>
                <a:off x="3879105" y="3400425"/>
                <a:ext cx="227013"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21" name="Rectangle 66"/>
              <p:cNvSpPr>
                <a:spLocks noChangeArrowheads="1"/>
              </p:cNvSpPr>
              <p:nvPr/>
            </p:nvSpPr>
            <p:spPr bwMode="auto">
              <a:xfrm>
                <a:off x="4050555" y="3908425"/>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x</a:t>
                </a:r>
                <a:endParaRPr lang="de-DE" sz="1800" b="0" i="0" u="none" strike="noStrike" cap="none">
                  <a:ln>
                    <a:noFill/>
                  </a:ln>
                  <a:solidFill>
                    <a:schemeClr val="tx1"/>
                  </a:solidFill>
                  <a:latin typeface="Arial"/>
                </a:endParaRPr>
              </a:p>
            </p:txBody>
          </p:sp>
          <p:sp>
            <p:nvSpPr>
              <p:cNvPr id="122" name="Rectangle 67"/>
              <p:cNvSpPr>
                <a:spLocks noChangeArrowheads="1"/>
              </p:cNvSpPr>
              <p:nvPr/>
            </p:nvSpPr>
            <p:spPr bwMode="auto">
              <a:xfrm>
                <a:off x="3431430" y="3894137"/>
                <a:ext cx="107949"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l</a:t>
                </a:r>
                <a:r>
                  <a:rPr lang="de-DE" sz="1400" b="0" i="0" u="none" strike="noStrike" cap="none" baseline="-25000">
                    <a:ln>
                      <a:noFill/>
                    </a:ln>
                    <a:solidFill>
                      <a:srgbClr val="000000"/>
                    </a:solidFill>
                    <a:latin typeface="Arial"/>
                  </a:rPr>
                  <a:t>0</a:t>
                </a:r>
                <a:endParaRPr lang="de-DE" sz="1800" b="0" i="0" u="none" strike="noStrike" cap="none">
                  <a:ln>
                    <a:noFill/>
                  </a:ln>
                  <a:solidFill>
                    <a:schemeClr val="tx1"/>
                  </a:solidFill>
                  <a:latin typeface="Arial"/>
                </a:endParaRPr>
              </a:p>
            </p:txBody>
          </p:sp>
          <p:sp>
            <p:nvSpPr>
              <p:cNvPr id="123" name="Rectangle 69"/>
              <p:cNvSpPr>
                <a:spLocks noChangeArrowheads="1"/>
              </p:cNvSpPr>
              <p:nvPr/>
            </p:nvSpPr>
            <p:spPr bwMode="auto">
              <a:xfrm>
                <a:off x="3291730" y="3705225"/>
                <a:ext cx="149225"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c</a:t>
                </a:r>
                <a:r>
                  <a:rPr lang="de-DE" sz="1400" b="0" i="0" u="none" strike="noStrike" cap="none" baseline="-25000">
                    <a:ln>
                      <a:noFill/>
                    </a:ln>
                    <a:solidFill>
                      <a:srgbClr val="000000"/>
                    </a:solidFill>
                    <a:latin typeface="Arial"/>
                  </a:rPr>
                  <a:t>v</a:t>
                </a:r>
                <a:endParaRPr lang="de-DE" sz="1800" b="0" i="0" u="none" strike="noStrike" cap="none">
                  <a:ln>
                    <a:noFill/>
                  </a:ln>
                  <a:solidFill>
                    <a:schemeClr val="tx1"/>
                  </a:solidFill>
                  <a:latin typeface="Arial"/>
                </a:endParaRPr>
              </a:p>
            </p:txBody>
          </p:sp>
          <p:sp>
            <p:nvSpPr>
              <p:cNvPr id="124" name="Freeform 71"/>
              <p:cNvSpPr/>
              <p:nvPr/>
            </p:nvSpPr>
            <p:spPr bwMode="auto">
              <a:xfrm>
                <a:off x="3139330" y="3525837"/>
                <a:ext cx="347663" cy="192088"/>
              </a:xfrm>
              <a:custGeom>
                <a:avLst/>
                <a:gdLst>
                  <a:gd name="T0" fmla="*/ 3 w 657"/>
                  <a:gd name="T1" fmla="*/ 363 h 363"/>
                  <a:gd name="T2" fmla="*/ 657 w 657"/>
                  <a:gd name="T3" fmla="*/ 363 h 363"/>
                  <a:gd name="T4" fmla="*/ 657 w 657"/>
                  <a:gd name="T5" fmla="*/ 0 h 363"/>
                  <a:gd name="T6" fmla="*/ 0 w 657"/>
                  <a:gd name="T7" fmla="*/ 0 h 363"/>
                </a:gdLst>
                <a:ahLst/>
                <a:cxnLst>
                  <a:cxn ang="0">
                    <a:pos x="T0" y="T1"/>
                  </a:cxn>
                  <a:cxn ang="0">
                    <a:pos x="T2" y="T3"/>
                  </a:cxn>
                  <a:cxn ang="0">
                    <a:pos x="T4" y="T5"/>
                  </a:cxn>
                  <a:cxn ang="0">
                    <a:pos x="T6" y="T7"/>
                  </a:cxn>
                </a:cxnLst>
                <a:rect l="0" t="0" r="r" b="b"/>
                <a:pathLst>
                  <a:path w="657" h="363" extrusionOk="0">
                    <a:moveTo>
                      <a:pt x="3" y="363"/>
                    </a:moveTo>
                    <a:lnTo>
                      <a:pt x="657" y="363"/>
                    </a:lnTo>
                    <a:lnTo>
                      <a:pt x="657" y="0"/>
                    </a:lnTo>
                    <a:lnTo>
                      <a:pt x="0" y="0"/>
                    </a:lnTo>
                  </a:path>
                </a:pathLst>
              </a:cu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cxnSp>
          <p:nvCxnSpPr>
            <p:cNvPr id="125" name="Gerade Verbindung mit Pfeil 107"/>
            <p:cNvCxnSpPr>
              <a:cxnSpLocks/>
              <a:stCxn id="108" idx="3"/>
            </p:cNvCxnSpPr>
            <p:nvPr/>
          </p:nvCxnSpPr>
          <p:spPr bwMode="auto">
            <a:xfrm>
              <a:off x="5655099" y="1681031"/>
              <a:ext cx="504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6" name="Rectangle 79"/>
            <p:cNvSpPr>
              <a:spLocks noChangeArrowheads="1"/>
            </p:cNvSpPr>
            <p:nvPr/>
          </p:nvSpPr>
          <p:spPr bwMode="auto">
            <a:xfrm>
              <a:off x="6265497" y="1558287"/>
              <a:ext cx="2582565"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a:solidFill>
                    <a:srgbClr val="000000"/>
                  </a:solidFill>
                </a:rPr>
                <a:t>f(t) = f</a:t>
              </a:r>
              <a:r>
                <a:rPr lang="de-DE" sz="1400" baseline="-25000">
                  <a:solidFill>
                    <a:srgbClr val="000000"/>
                  </a:solidFill>
                </a:rPr>
                <a:t>0</a:t>
              </a:r>
              <a:r>
                <a:rPr lang="de-DE" sz="1400">
                  <a:solidFill>
                    <a:srgbClr val="000000"/>
                  </a:solidFill>
                </a:rPr>
                <a:t> e</a:t>
              </a:r>
              <a:r>
                <a:rPr lang="de-DE" sz="1400" baseline="30000">
                  <a:solidFill>
                    <a:srgbClr val="000000"/>
                  </a:solidFill>
                </a:rPr>
                <a:t>i</a:t>
              </a:r>
              <a:r>
                <a:rPr lang="el-GR" sz="1400" baseline="30000">
                  <a:solidFill>
                    <a:srgbClr val="000000"/>
                  </a:solidFill>
                  <a:latin typeface="Calibri"/>
                </a:rPr>
                <a:t>ω</a:t>
              </a:r>
              <a:r>
                <a:rPr lang="de-DE" sz="1400" baseline="30000">
                  <a:solidFill>
                    <a:srgbClr val="000000"/>
                  </a:solidFill>
                  <a:latin typeface="Calibri"/>
                </a:rPr>
                <a:t>t </a:t>
              </a:r>
              <a:r>
                <a:rPr lang="de-DE" sz="1400">
                  <a:solidFill>
                    <a:srgbClr val="000000"/>
                  </a:solidFill>
                  <a:latin typeface="Calibri"/>
                </a:rPr>
                <a:t> = a cos(</a:t>
              </a:r>
              <a:r>
                <a:rPr lang="el-GR" sz="1400">
                  <a:solidFill>
                    <a:srgbClr val="000000"/>
                  </a:solidFill>
                  <a:latin typeface="Calibri"/>
                </a:rPr>
                <a:t>ω</a:t>
              </a:r>
              <a:r>
                <a:rPr lang="de-DE" sz="1400">
                  <a:solidFill>
                    <a:srgbClr val="000000"/>
                  </a:solidFill>
                  <a:latin typeface="Calibri"/>
                </a:rPr>
                <a:t>t) + b sin(</a:t>
              </a:r>
              <a:r>
                <a:rPr lang="el-GR" sz="1400">
                  <a:solidFill>
                    <a:srgbClr val="000000"/>
                  </a:solidFill>
                  <a:latin typeface="Calibri"/>
                </a:rPr>
                <a:t>ω</a:t>
              </a:r>
              <a:r>
                <a:rPr lang="de-DE" sz="1400">
                  <a:solidFill>
                    <a:srgbClr val="000000"/>
                  </a:solidFill>
                  <a:latin typeface="Calibri"/>
                </a:rPr>
                <a:t>t)  </a:t>
              </a:r>
              <a:endParaRPr lang="de-DE" sz="1400" b="0" i="0" u="none" strike="noStrike" cap="none">
                <a:ln>
                  <a:noFill/>
                </a:ln>
                <a:solidFill>
                  <a:schemeClr val="tx1"/>
                </a:solidFill>
              </a:endParaRPr>
            </a:p>
          </p:txBody>
        </p:sp>
      </p:grpSp>
      <p:grpSp>
        <p:nvGrpSpPr>
          <p:cNvPr id="127" name="Gruppieren 128"/>
          <p:cNvGrpSpPr>
            <a:grpSpLocks noChangeAspect="1"/>
          </p:cNvGrpSpPr>
          <p:nvPr/>
        </p:nvGrpSpPr>
        <p:grpSpPr bwMode="auto">
          <a:xfrm>
            <a:off x="3654818" y="3224667"/>
            <a:ext cx="4730448" cy="2299748"/>
            <a:chOff x="4537496" y="3276357"/>
            <a:chExt cx="4186238" cy="2035175"/>
          </a:xfrm>
        </p:grpSpPr>
        <p:sp>
          <p:nvSpPr>
            <p:cNvPr id="128" name="Line 12"/>
            <p:cNvSpPr>
              <a:spLocks noChangeShapeType="1"/>
            </p:cNvSpPr>
            <p:nvPr/>
          </p:nvSpPr>
          <p:spPr bwMode="auto">
            <a:xfrm flipV="1">
              <a:off x="4796258" y="3474794"/>
              <a:ext cx="0" cy="1833563"/>
            </a:xfrm>
            <a:prstGeom prst="line">
              <a:avLst/>
            </a:pr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9" name="Line 13"/>
            <p:cNvSpPr>
              <a:spLocks noChangeShapeType="1"/>
            </p:cNvSpPr>
            <p:nvPr/>
          </p:nvSpPr>
          <p:spPr bwMode="auto">
            <a:xfrm>
              <a:off x="4796258" y="5308356"/>
              <a:ext cx="3757613" cy="0"/>
            </a:xfrm>
            <a:prstGeom prst="line">
              <a:avLst/>
            </a:pr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Line 14"/>
            <p:cNvSpPr>
              <a:spLocks noChangeShapeType="1"/>
            </p:cNvSpPr>
            <p:nvPr/>
          </p:nvSpPr>
          <p:spPr bwMode="auto">
            <a:xfrm>
              <a:off x="4796258" y="3474794"/>
              <a:ext cx="3757613" cy="0"/>
            </a:xfrm>
            <a:prstGeom prst="line">
              <a:avLst/>
            </a:pr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1" name="Rectangle 15"/>
            <p:cNvSpPr>
              <a:spLocks noChangeArrowheads="1"/>
            </p:cNvSpPr>
            <p:nvPr/>
          </p:nvSpPr>
          <p:spPr bwMode="auto">
            <a:xfrm>
              <a:off x="8595146" y="4317757"/>
              <a:ext cx="128587"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132" name="Rectangle 25"/>
            <p:cNvSpPr>
              <a:spLocks noChangeArrowheads="1"/>
            </p:cNvSpPr>
            <p:nvPr/>
          </p:nvSpPr>
          <p:spPr bwMode="auto">
            <a:xfrm>
              <a:off x="4537496" y="3276357"/>
              <a:ext cx="336550"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x(t)</a:t>
              </a:r>
              <a:endParaRPr lang="de-DE" sz="1800" b="0" i="0" u="none" strike="noStrike" cap="none">
                <a:ln>
                  <a:noFill/>
                </a:ln>
                <a:solidFill>
                  <a:schemeClr val="tx1"/>
                </a:solidFill>
                <a:latin typeface="Arial"/>
              </a:endParaRPr>
            </a:p>
          </p:txBody>
        </p:sp>
        <p:sp>
          <p:nvSpPr>
            <p:cNvPr id="133" name="Line 37"/>
            <p:cNvSpPr>
              <a:spLocks noChangeShapeType="1"/>
            </p:cNvSpPr>
            <p:nvPr/>
          </p:nvSpPr>
          <p:spPr bwMode="auto">
            <a:xfrm>
              <a:off x="4796258" y="3474794"/>
              <a:ext cx="37576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4" name="Line 38"/>
            <p:cNvSpPr>
              <a:spLocks noChangeShapeType="1"/>
            </p:cNvSpPr>
            <p:nvPr/>
          </p:nvSpPr>
          <p:spPr bwMode="auto">
            <a:xfrm flipV="1">
              <a:off x="8553871" y="3474794"/>
              <a:ext cx="0" cy="183356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5" name="Line 39"/>
            <p:cNvSpPr>
              <a:spLocks noChangeShapeType="1"/>
            </p:cNvSpPr>
            <p:nvPr/>
          </p:nvSpPr>
          <p:spPr bwMode="auto">
            <a:xfrm>
              <a:off x="4796258" y="5308356"/>
              <a:ext cx="37576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6" name="Line 40"/>
            <p:cNvSpPr>
              <a:spLocks noChangeShapeType="1"/>
            </p:cNvSpPr>
            <p:nvPr/>
          </p:nvSpPr>
          <p:spPr bwMode="auto">
            <a:xfrm flipV="1">
              <a:off x="4796258" y="3474794"/>
              <a:ext cx="0" cy="183356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7" name="Line 41"/>
            <p:cNvSpPr>
              <a:spLocks noChangeShapeType="1"/>
            </p:cNvSpPr>
            <p:nvPr/>
          </p:nvSpPr>
          <p:spPr bwMode="auto">
            <a:xfrm>
              <a:off x="4797846" y="4386019"/>
              <a:ext cx="3752850"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8" name="Line 42"/>
            <p:cNvSpPr>
              <a:spLocks noChangeShapeType="1"/>
            </p:cNvSpPr>
            <p:nvPr/>
          </p:nvSpPr>
          <p:spPr bwMode="auto">
            <a:xfrm flipV="1">
              <a:off x="5161383"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9" name="Line 43"/>
            <p:cNvSpPr>
              <a:spLocks noChangeShapeType="1"/>
            </p:cNvSpPr>
            <p:nvPr/>
          </p:nvSpPr>
          <p:spPr bwMode="auto">
            <a:xfrm flipV="1">
              <a:off x="5524921"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0" name="Line 44"/>
            <p:cNvSpPr>
              <a:spLocks noChangeShapeType="1"/>
            </p:cNvSpPr>
            <p:nvPr/>
          </p:nvSpPr>
          <p:spPr bwMode="auto">
            <a:xfrm flipV="1">
              <a:off x="5886871"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1" name="Line 45"/>
            <p:cNvSpPr>
              <a:spLocks noChangeShapeType="1"/>
            </p:cNvSpPr>
            <p:nvPr/>
          </p:nvSpPr>
          <p:spPr bwMode="auto">
            <a:xfrm flipV="1">
              <a:off x="6250408"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2" name="Line 46"/>
            <p:cNvSpPr>
              <a:spLocks noChangeShapeType="1"/>
            </p:cNvSpPr>
            <p:nvPr/>
          </p:nvSpPr>
          <p:spPr bwMode="auto">
            <a:xfrm flipV="1">
              <a:off x="6612358"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3" name="Line 47"/>
            <p:cNvSpPr>
              <a:spLocks noChangeShapeType="1"/>
            </p:cNvSpPr>
            <p:nvPr/>
          </p:nvSpPr>
          <p:spPr bwMode="auto">
            <a:xfrm flipV="1">
              <a:off x="6975896"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4" name="Line 48"/>
            <p:cNvSpPr>
              <a:spLocks noChangeShapeType="1"/>
            </p:cNvSpPr>
            <p:nvPr/>
          </p:nvSpPr>
          <p:spPr bwMode="auto">
            <a:xfrm flipV="1">
              <a:off x="7337846"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5" name="Line 49"/>
            <p:cNvSpPr>
              <a:spLocks noChangeShapeType="1"/>
            </p:cNvSpPr>
            <p:nvPr/>
          </p:nvSpPr>
          <p:spPr bwMode="auto">
            <a:xfrm flipV="1">
              <a:off x="7699796"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6" name="Line 50"/>
            <p:cNvSpPr>
              <a:spLocks noChangeShapeType="1"/>
            </p:cNvSpPr>
            <p:nvPr/>
          </p:nvSpPr>
          <p:spPr bwMode="auto">
            <a:xfrm flipV="1">
              <a:off x="8063332"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7" name="Line 51"/>
            <p:cNvSpPr>
              <a:spLocks noChangeShapeType="1"/>
            </p:cNvSpPr>
            <p:nvPr/>
          </p:nvSpPr>
          <p:spPr bwMode="auto">
            <a:xfrm flipV="1">
              <a:off x="8418554" y="3474794"/>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8" name="Freeform 52"/>
            <p:cNvSpPr/>
            <p:nvPr/>
          </p:nvSpPr>
          <p:spPr bwMode="auto">
            <a:xfrm>
              <a:off x="4797846" y="3558932"/>
              <a:ext cx="3643313" cy="1741488"/>
            </a:xfrm>
            <a:custGeom>
              <a:avLst/>
              <a:gdLst>
                <a:gd name="T0" fmla="*/ 66 w 6885"/>
                <a:gd name="T1" fmla="*/ 1435 h 3292"/>
                <a:gd name="T2" fmla="*/ 230 w 6885"/>
                <a:gd name="T3" fmla="*/ 1363 h 3292"/>
                <a:gd name="T4" fmla="*/ 386 w 6885"/>
                <a:gd name="T5" fmla="*/ 1378 h 3292"/>
                <a:gd name="T6" fmla="*/ 608 w 6885"/>
                <a:gd name="T7" fmla="*/ 1591 h 3292"/>
                <a:gd name="T8" fmla="*/ 828 w 6885"/>
                <a:gd name="T9" fmla="*/ 1851 h 3292"/>
                <a:gd name="T10" fmla="*/ 988 w 6885"/>
                <a:gd name="T11" fmla="*/ 1943 h 3292"/>
                <a:gd name="T12" fmla="*/ 1127 w 6885"/>
                <a:gd name="T13" fmla="*/ 1890 h 3292"/>
                <a:gd name="T14" fmla="*/ 1254 w 6885"/>
                <a:gd name="T15" fmla="*/ 1722 h 3292"/>
                <a:gd name="T16" fmla="*/ 1532 w 6885"/>
                <a:gd name="T17" fmla="*/ 1159 h 3292"/>
                <a:gd name="T18" fmla="*/ 1637 w 6885"/>
                <a:gd name="T19" fmla="*/ 1036 h 3292"/>
                <a:gd name="T20" fmla="*/ 1760 w 6885"/>
                <a:gd name="T21" fmla="*/ 1049 h 3292"/>
                <a:gd name="T22" fmla="*/ 1850 w 6885"/>
                <a:gd name="T23" fmla="*/ 1151 h 3292"/>
                <a:gd name="T24" fmla="*/ 2097 w 6885"/>
                <a:gd name="T25" fmla="*/ 1725 h 3292"/>
                <a:gd name="T26" fmla="*/ 2302 w 6885"/>
                <a:gd name="T27" fmla="*/ 2224 h 3292"/>
                <a:gd name="T28" fmla="*/ 2389 w 6885"/>
                <a:gd name="T29" fmla="*/ 2293 h 3292"/>
                <a:gd name="T30" fmla="*/ 2471 w 6885"/>
                <a:gd name="T31" fmla="*/ 2249 h 3292"/>
                <a:gd name="T32" fmla="*/ 2578 w 6885"/>
                <a:gd name="T33" fmla="*/ 2036 h 3292"/>
                <a:gd name="T34" fmla="*/ 2831 w 6885"/>
                <a:gd name="T35" fmla="*/ 1185 h 3292"/>
                <a:gd name="T36" fmla="*/ 2971 w 6885"/>
                <a:gd name="T37" fmla="*/ 776 h 3292"/>
                <a:gd name="T38" fmla="*/ 3084 w 6885"/>
                <a:gd name="T39" fmla="*/ 678 h 3292"/>
                <a:gd name="T40" fmla="*/ 3190 w 6885"/>
                <a:gd name="T41" fmla="*/ 796 h 3292"/>
                <a:gd name="T42" fmla="*/ 3344 w 6885"/>
                <a:gd name="T43" fmla="*/ 1308 h 3292"/>
                <a:gd name="T44" fmla="*/ 3623 w 6885"/>
                <a:gd name="T45" fmla="*/ 2430 h 3292"/>
                <a:gd name="T46" fmla="*/ 3747 w 6885"/>
                <a:gd name="T47" fmla="*/ 2627 h 3292"/>
                <a:gd name="T48" fmla="*/ 3862 w 6885"/>
                <a:gd name="T49" fmla="*/ 2580 h 3292"/>
                <a:gd name="T50" fmla="*/ 3925 w 6885"/>
                <a:gd name="T51" fmla="*/ 2442 h 3292"/>
                <a:gd name="T52" fmla="*/ 4225 w 6885"/>
                <a:gd name="T53" fmla="*/ 1046 h 3292"/>
                <a:gd name="T54" fmla="*/ 4363 w 6885"/>
                <a:gd name="T55" fmla="*/ 446 h 3292"/>
                <a:gd name="T56" fmla="*/ 4451 w 6885"/>
                <a:gd name="T57" fmla="*/ 335 h 3292"/>
                <a:gd name="T58" fmla="*/ 4519 w 6885"/>
                <a:gd name="T59" fmla="*/ 368 h 3292"/>
                <a:gd name="T60" fmla="*/ 4608 w 6885"/>
                <a:gd name="T61" fmla="*/ 567 h 3292"/>
                <a:gd name="T62" fmla="*/ 4765 w 6885"/>
                <a:gd name="T63" fmla="*/ 1320 h 3292"/>
                <a:gd name="T64" fmla="*/ 5024 w 6885"/>
                <a:gd name="T65" fmla="*/ 2766 h 3292"/>
                <a:gd name="T66" fmla="*/ 5106 w 6885"/>
                <a:gd name="T67" fmla="*/ 2944 h 3292"/>
                <a:gd name="T68" fmla="*/ 5214 w 6885"/>
                <a:gd name="T69" fmla="*/ 2901 h 3292"/>
                <a:gd name="T70" fmla="*/ 5269 w 6885"/>
                <a:gd name="T71" fmla="*/ 2757 h 3292"/>
                <a:gd name="T72" fmla="*/ 5520 w 6885"/>
                <a:gd name="T73" fmla="*/ 1190 h 3292"/>
                <a:gd name="T74" fmla="*/ 5713 w 6885"/>
                <a:gd name="T75" fmla="*/ 208 h 3292"/>
                <a:gd name="T76" fmla="*/ 5802 w 6885"/>
                <a:gd name="T77" fmla="*/ 17 h 3292"/>
                <a:gd name="T78" fmla="*/ 5894 w 6885"/>
                <a:gd name="T79" fmla="*/ 33 h 3292"/>
                <a:gd name="T80" fmla="*/ 5972 w 6885"/>
                <a:gd name="T81" fmla="*/ 200 h 3292"/>
                <a:gd name="T82" fmla="*/ 6143 w 6885"/>
                <a:gd name="T83" fmla="*/ 1206 h 3292"/>
                <a:gd name="T84" fmla="*/ 6366 w 6885"/>
                <a:gd name="T85" fmla="*/ 2976 h 3292"/>
                <a:gd name="T86" fmla="*/ 6427 w 6885"/>
                <a:gd name="T87" fmla="*/ 3182 h 3292"/>
                <a:gd name="T88" fmla="*/ 6520 w 6885"/>
                <a:gd name="T89" fmla="*/ 3292 h 3292"/>
                <a:gd name="T90" fmla="*/ 6601 w 6885"/>
                <a:gd name="T91" fmla="*/ 3220 h 3292"/>
                <a:gd name="T92" fmla="*/ 6765 w 6885"/>
                <a:gd name="T93" fmla="*/ 2279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85" h="3292" extrusionOk="0">
                  <a:moveTo>
                    <a:pt x="0" y="1481"/>
                  </a:moveTo>
                  <a:lnTo>
                    <a:pt x="20" y="1467"/>
                  </a:lnTo>
                  <a:lnTo>
                    <a:pt x="66" y="1435"/>
                  </a:lnTo>
                  <a:lnTo>
                    <a:pt x="102" y="1414"/>
                  </a:lnTo>
                  <a:lnTo>
                    <a:pt x="170" y="1382"/>
                  </a:lnTo>
                  <a:lnTo>
                    <a:pt x="230" y="1363"/>
                  </a:lnTo>
                  <a:lnTo>
                    <a:pt x="286" y="1357"/>
                  </a:lnTo>
                  <a:lnTo>
                    <a:pt x="338" y="1362"/>
                  </a:lnTo>
                  <a:lnTo>
                    <a:pt x="386" y="1378"/>
                  </a:lnTo>
                  <a:lnTo>
                    <a:pt x="451" y="1416"/>
                  </a:lnTo>
                  <a:lnTo>
                    <a:pt x="531" y="1494"/>
                  </a:lnTo>
                  <a:lnTo>
                    <a:pt x="608" y="1591"/>
                  </a:lnTo>
                  <a:lnTo>
                    <a:pt x="688" y="1697"/>
                  </a:lnTo>
                  <a:lnTo>
                    <a:pt x="777" y="1802"/>
                  </a:lnTo>
                  <a:lnTo>
                    <a:pt x="828" y="1851"/>
                  </a:lnTo>
                  <a:lnTo>
                    <a:pt x="864" y="1884"/>
                  </a:lnTo>
                  <a:lnTo>
                    <a:pt x="929" y="1926"/>
                  </a:lnTo>
                  <a:lnTo>
                    <a:pt x="988" y="1943"/>
                  </a:lnTo>
                  <a:lnTo>
                    <a:pt x="1040" y="1940"/>
                  </a:lnTo>
                  <a:lnTo>
                    <a:pt x="1086" y="1922"/>
                  </a:lnTo>
                  <a:lnTo>
                    <a:pt x="1127" y="1890"/>
                  </a:lnTo>
                  <a:lnTo>
                    <a:pt x="1182" y="1828"/>
                  </a:lnTo>
                  <a:lnTo>
                    <a:pt x="1215" y="1781"/>
                  </a:lnTo>
                  <a:lnTo>
                    <a:pt x="1254" y="1722"/>
                  </a:lnTo>
                  <a:lnTo>
                    <a:pt x="1345" y="1539"/>
                  </a:lnTo>
                  <a:lnTo>
                    <a:pt x="1443" y="1333"/>
                  </a:lnTo>
                  <a:lnTo>
                    <a:pt x="1532" y="1159"/>
                  </a:lnTo>
                  <a:lnTo>
                    <a:pt x="1568" y="1105"/>
                  </a:lnTo>
                  <a:lnTo>
                    <a:pt x="1591" y="1075"/>
                  </a:lnTo>
                  <a:lnTo>
                    <a:pt x="1637" y="1036"/>
                  </a:lnTo>
                  <a:lnTo>
                    <a:pt x="1680" y="1023"/>
                  </a:lnTo>
                  <a:lnTo>
                    <a:pt x="1721" y="1029"/>
                  </a:lnTo>
                  <a:lnTo>
                    <a:pt x="1760" y="1049"/>
                  </a:lnTo>
                  <a:lnTo>
                    <a:pt x="1793" y="1078"/>
                  </a:lnTo>
                  <a:lnTo>
                    <a:pt x="1833" y="1126"/>
                  </a:lnTo>
                  <a:lnTo>
                    <a:pt x="1850" y="1151"/>
                  </a:lnTo>
                  <a:lnTo>
                    <a:pt x="1895" y="1221"/>
                  </a:lnTo>
                  <a:lnTo>
                    <a:pt x="1973" y="1386"/>
                  </a:lnTo>
                  <a:lnTo>
                    <a:pt x="2097" y="1725"/>
                  </a:lnTo>
                  <a:lnTo>
                    <a:pt x="2220" y="2057"/>
                  </a:lnTo>
                  <a:lnTo>
                    <a:pt x="2255" y="2141"/>
                  </a:lnTo>
                  <a:lnTo>
                    <a:pt x="2302" y="2224"/>
                  </a:lnTo>
                  <a:lnTo>
                    <a:pt x="2333" y="2262"/>
                  </a:lnTo>
                  <a:lnTo>
                    <a:pt x="2362" y="2283"/>
                  </a:lnTo>
                  <a:lnTo>
                    <a:pt x="2389" y="2293"/>
                  </a:lnTo>
                  <a:lnTo>
                    <a:pt x="2413" y="2292"/>
                  </a:lnTo>
                  <a:lnTo>
                    <a:pt x="2438" y="2280"/>
                  </a:lnTo>
                  <a:lnTo>
                    <a:pt x="2471" y="2249"/>
                  </a:lnTo>
                  <a:lnTo>
                    <a:pt x="2508" y="2190"/>
                  </a:lnTo>
                  <a:lnTo>
                    <a:pt x="2556" y="2087"/>
                  </a:lnTo>
                  <a:lnTo>
                    <a:pt x="2578" y="2036"/>
                  </a:lnTo>
                  <a:lnTo>
                    <a:pt x="2602" y="1974"/>
                  </a:lnTo>
                  <a:lnTo>
                    <a:pt x="2681" y="1710"/>
                  </a:lnTo>
                  <a:lnTo>
                    <a:pt x="2831" y="1185"/>
                  </a:lnTo>
                  <a:lnTo>
                    <a:pt x="2915" y="911"/>
                  </a:lnTo>
                  <a:lnTo>
                    <a:pt x="2933" y="858"/>
                  </a:lnTo>
                  <a:lnTo>
                    <a:pt x="2971" y="776"/>
                  </a:lnTo>
                  <a:lnTo>
                    <a:pt x="3010" y="718"/>
                  </a:lnTo>
                  <a:lnTo>
                    <a:pt x="3047" y="685"/>
                  </a:lnTo>
                  <a:lnTo>
                    <a:pt x="3084" y="678"/>
                  </a:lnTo>
                  <a:lnTo>
                    <a:pt x="3122" y="695"/>
                  </a:lnTo>
                  <a:lnTo>
                    <a:pt x="3156" y="734"/>
                  </a:lnTo>
                  <a:lnTo>
                    <a:pt x="3190" y="796"/>
                  </a:lnTo>
                  <a:lnTo>
                    <a:pt x="3205" y="836"/>
                  </a:lnTo>
                  <a:lnTo>
                    <a:pt x="3241" y="941"/>
                  </a:lnTo>
                  <a:lnTo>
                    <a:pt x="3344" y="1308"/>
                  </a:lnTo>
                  <a:lnTo>
                    <a:pt x="3519" y="2001"/>
                  </a:lnTo>
                  <a:lnTo>
                    <a:pt x="3606" y="2359"/>
                  </a:lnTo>
                  <a:lnTo>
                    <a:pt x="3623" y="2430"/>
                  </a:lnTo>
                  <a:lnTo>
                    <a:pt x="3662" y="2532"/>
                  </a:lnTo>
                  <a:lnTo>
                    <a:pt x="3705" y="2597"/>
                  </a:lnTo>
                  <a:lnTo>
                    <a:pt x="3747" y="2627"/>
                  </a:lnTo>
                  <a:lnTo>
                    <a:pt x="3789" y="2632"/>
                  </a:lnTo>
                  <a:lnTo>
                    <a:pt x="3828" y="2614"/>
                  </a:lnTo>
                  <a:lnTo>
                    <a:pt x="3862" y="2580"/>
                  </a:lnTo>
                  <a:lnTo>
                    <a:pt x="3888" y="2537"/>
                  </a:lnTo>
                  <a:lnTo>
                    <a:pt x="3898" y="2512"/>
                  </a:lnTo>
                  <a:lnTo>
                    <a:pt x="3925" y="2442"/>
                  </a:lnTo>
                  <a:lnTo>
                    <a:pt x="3980" y="2250"/>
                  </a:lnTo>
                  <a:lnTo>
                    <a:pt x="4065" y="1884"/>
                  </a:lnTo>
                  <a:lnTo>
                    <a:pt x="4225" y="1046"/>
                  </a:lnTo>
                  <a:lnTo>
                    <a:pt x="4307" y="640"/>
                  </a:lnTo>
                  <a:lnTo>
                    <a:pt x="4326" y="563"/>
                  </a:lnTo>
                  <a:lnTo>
                    <a:pt x="4363" y="446"/>
                  </a:lnTo>
                  <a:lnTo>
                    <a:pt x="4402" y="373"/>
                  </a:lnTo>
                  <a:lnTo>
                    <a:pt x="4432" y="344"/>
                  </a:lnTo>
                  <a:lnTo>
                    <a:pt x="4451" y="335"/>
                  </a:lnTo>
                  <a:lnTo>
                    <a:pt x="4471" y="335"/>
                  </a:lnTo>
                  <a:lnTo>
                    <a:pt x="4490" y="342"/>
                  </a:lnTo>
                  <a:lnTo>
                    <a:pt x="4519" y="368"/>
                  </a:lnTo>
                  <a:lnTo>
                    <a:pt x="4556" y="429"/>
                  </a:lnTo>
                  <a:lnTo>
                    <a:pt x="4592" y="515"/>
                  </a:lnTo>
                  <a:lnTo>
                    <a:pt x="4608" y="567"/>
                  </a:lnTo>
                  <a:lnTo>
                    <a:pt x="4627" y="632"/>
                  </a:lnTo>
                  <a:lnTo>
                    <a:pt x="4676" y="853"/>
                  </a:lnTo>
                  <a:lnTo>
                    <a:pt x="4765" y="1320"/>
                  </a:lnTo>
                  <a:lnTo>
                    <a:pt x="4955" y="2390"/>
                  </a:lnTo>
                  <a:lnTo>
                    <a:pt x="5011" y="2702"/>
                  </a:lnTo>
                  <a:lnTo>
                    <a:pt x="5024" y="2766"/>
                  </a:lnTo>
                  <a:lnTo>
                    <a:pt x="5054" y="2858"/>
                  </a:lnTo>
                  <a:lnTo>
                    <a:pt x="5079" y="2908"/>
                  </a:lnTo>
                  <a:lnTo>
                    <a:pt x="5106" y="2944"/>
                  </a:lnTo>
                  <a:lnTo>
                    <a:pt x="5138" y="2960"/>
                  </a:lnTo>
                  <a:lnTo>
                    <a:pt x="5174" y="2947"/>
                  </a:lnTo>
                  <a:lnTo>
                    <a:pt x="5214" y="2901"/>
                  </a:lnTo>
                  <a:lnTo>
                    <a:pt x="5236" y="2862"/>
                  </a:lnTo>
                  <a:lnTo>
                    <a:pt x="5246" y="2838"/>
                  </a:lnTo>
                  <a:lnTo>
                    <a:pt x="5269" y="2757"/>
                  </a:lnTo>
                  <a:lnTo>
                    <a:pt x="5308" y="2578"/>
                  </a:lnTo>
                  <a:lnTo>
                    <a:pt x="5393" y="2056"/>
                  </a:lnTo>
                  <a:lnTo>
                    <a:pt x="5520" y="1190"/>
                  </a:lnTo>
                  <a:lnTo>
                    <a:pt x="5618" y="604"/>
                  </a:lnTo>
                  <a:lnTo>
                    <a:pt x="5681" y="308"/>
                  </a:lnTo>
                  <a:lnTo>
                    <a:pt x="5713" y="208"/>
                  </a:lnTo>
                  <a:lnTo>
                    <a:pt x="5730" y="149"/>
                  </a:lnTo>
                  <a:lnTo>
                    <a:pt x="5766" y="66"/>
                  </a:lnTo>
                  <a:lnTo>
                    <a:pt x="5802" y="17"/>
                  </a:lnTo>
                  <a:lnTo>
                    <a:pt x="5835" y="0"/>
                  </a:lnTo>
                  <a:lnTo>
                    <a:pt x="5865" y="7"/>
                  </a:lnTo>
                  <a:lnTo>
                    <a:pt x="5894" y="33"/>
                  </a:lnTo>
                  <a:lnTo>
                    <a:pt x="5933" y="98"/>
                  </a:lnTo>
                  <a:lnTo>
                    <a:pt x="5954" y="151"/>
                  </a:lnTo>
                  <a:lnTo>
                    <a:pt x="5972" y="200"/>
                  </a:lnTo>
                  <a:lnTo>
                    <a:pt x="6005" y="328"/>
                  </a:lnTo>
                  <a:lnTo>
                    <a:pt x="6054" y="573"/>
                  </a:lnTo>
                  <a:lnTo>
                    <a:pt x="6143" y="1206"/>
                  </a:lnTo>
                  <a:lnTo>
                    <a:pt x="6253" y="2159"/>
                  </a:lnTo>
                  <a:lnTo>
                    <a:pt x="6329" y="2757"/>
                  </a:lnTo>
                  <a:lnTo>
                    <a:pt x="6366" y="2976"/>
                  </a:lnTo>
                  <a:lnTo>
                    <a:pt x="6391" y="3082"/>
                  </a:lnTo>
                  <a:lnTo>
                    <a:pt x="6402" y="3118"/>
                  </a:lnTo>
                  <a:lnTo>
                    <a:pt x="6427" y="3182"/>
                  </a:lnTo>
                  <a:lnTo>
                    <a:pt x="6471" y="3259"/>
                  </a:lnTo>
                  <a:lnTo>
                    <a:pt x="6502" y="3285"/>
                  </a:lnTo>
                  <a:lnTo>
                    <a:pt x="6520" y="3292"/>
                  </a:lnTo>
                  <a:lnTo>
                    <a:pt x="6548" y="3288"/>
                  </a:lnTo>
                  <a:lnTo>
                    <a:pt x="6577" y="3261"/>
                  </a:lnTo>
                  <a:lnTo>
                    <a:pt x="6601" y="3220"/>
                  </a:lnTo>
                  <a:lnTo>
                    <a:pt x="6626" y="3159"/>
                  </a:lnTo>
                  <a:lnTo>
                    <a:pt x="6633" y="3137"/>
                  </a:lnTo>
                  <a:lnTo>
                    <a:pt x="6765" y="2279"/>
                  </a:lnTo>
                  <a:lnTo>
                    <a:pt x="6885" y="1452"/>
                  </a:lnTo>
                </a:path>
              </a:pathLst>
            </a:custGeom>
            <a:noFill/>
            <a:ln w="9525">
              <a:solidFill>
                <a:srgbClr val="A1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9" name="Line 53"/>
            <p:cNvSpPr>
              <a:spLocks noChangeShapeType="1"/>
            </p:cNvSpPr>
            <p:nvPr/>
          </p:nvSpPr>
          <p:spPr bwMode="auto">
            <a:xfrm flipV="1">
              <a:off x="4797846" y="3477968"/>
              <a:ext cx="3411538" cy="83185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0" name="Line 54"/>
            <p:cNvSpPr>
              <a:spLocks noChangeShapeType="1"/>
            </p:cNvSpPr>
            <p:nvPr/>
          </p:nvSpPr>
          <p:spPr bwMode="auto">
            <a:xfrm>
              <a:off x="4796258" y="4465394"/>
              <a:ext cx="3455988" cy="84296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1" name="Freeform 55"/>
            <p:cNvSpPr/>
            <p:nvPr/>
          </p:nvSpPr>
          <p:spPr bwMode="auto">
            <a:xfrm>
              <a:off x="7306096" y="3616082"/>
              <a:ext cx="322263" cy="82550"/>
            </a:xfrm>
            <a:custGeom>
              <a:avLst/>
              <a:gdLst>
                <a:gd name="T0" fmla="*/ 0 w 609"/>
                <a:gd name="T1" fmla="*/ 156 h 156"/>
                <a:gd name="T2" fmla="*/ 609 w 609"/>
                <a:gd name="T3" fmla="*/ 156 h 156"/>
                <a:gd name="T4" fmla="*/ 609 w 609"/>
                <a:gd name="T5" fmla="*/ 0 h 156"/>
              </a:gdLst>
              <a:ahLst/>
              <a:cxnLst>
                <a:cxn ang="0">
                  <a:pos x="T0" y="T1"/>
                </a:cxn>
                <a:cxn ang="0">
                  <a:pos x="T2" y="T3"/>
                </a:cxn>
                <a:cxn ang="0">
                  <a:pos x="T4" y="T5"/>
                </a:cxn>
              </a:cxnLst>
              <a:rect l="0" t="0" r="r" b="b"/>
              <a:pathLst>
                <a:path w="609" h="156" extrusionOk="0">
                  <a:moveTo>
                    <a:pt x="0" y="156"/>
                  </a:moveTo>
                  <a:lnTo>
                    <a:pt x="609" y="156"/>
                  </a:lnTo>
                  <a:lnTo>
                    <a:pt x="609" y="0"/>
                  </a:lnTo>
                </a:path>
              </a:pathLst>
            </a:cu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2" name="Rectangle 56"/>
            <p:cNvSpPr>
              <a:spLocks noChangeArrowheads="1"/>
            </p:cNvSpPr>
            <p:nvPr/>
          </p:nvSpPr>
          <p:spPr bwMode="auto">
            <a:xfrm>
              <a:off x="6984924" y="3448920"/>
              <a:ext cx="609141" cy="215444"/>
            </a:xfrm>
            <a:prstGeom prst="rect">
              <a:avLst/>
            </a:prstGeom>
            <a:noFill/>
            <a:ln>
              <a:noFill/>
            </a:ln>
          </p:spPr>
          <p:txBody>
            <a:bodyPr vert="horz" wrap="squar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 </a:t>
              </a:r>
              <a:r>
                <a:rPr lang="el-GR" sz="1400" b="0" i="0" u="none" strike="noStrike" cap="none">
                  <a:ln>
                    <a:noFill/>
                  </a:ln>
                  <a:solidFill>
                    <a:srgbClr val="000000"/>
                  </a:solidFill>
                  <a:latin typeface="Calibri"/>
                </a:rPr>
                <a:t>ω</a:t>
              </a:r>
              <a:r>
                <a:rPr lang="de-DE" sz="1400" b="0" i="0" u="none" strike="noStrike" cap="none" baseline="-25000">
                  <a:ln>
                    <a:noFill/>
                  </a:ln>
                  <a:solidFill>
                    <a:srgbClr val="000000"/>
                  </a:solidFill>
                  <a:latin typeface="Calibri"/>
                </a:rPr>
                <a:t>n</a:t>
              </a:r>
              <a:r>
                <a:rPr lang="de-DE" sz="1400" b="0" i="0" u="none" strike="noStrike" cap="none">
                  <a:ln>
                    <a:noFill/>
                  </a:ln>
                  <a:solidFill>
                    <a:srgbClr val="000000"/>
                  </a:solidFill>
                  <a:latin typeface="Calibri"/>
                </a:rPr>
                <a:t> / 2k</a:t>
              </a:r>
              <a:endParaRPr lang="de-DE" sz="1800" b="0" i="0" u="none" strike="noStrike" cap="none">
                <a:ln>
                  <a:noFill/>
                </a:ln>
                <a:solidFill>
                  <a:schemeClr val="tx1"/>
                </a:solidFill>
                <a:latin typeface="Arial"/>
              </a:endParaRPr>
            </a:p>
          </p:txBody>
        </p:sp>
        <p:sp>
          <p:nvSpPr>
            <p:cNvPr id="153" name="Rectangle 58"/>
            <p:cNvSpPr>
              <a:spLocks noChangeArrowheads="1"/>
            </p:cNvSpPr>
            <p:nvPr/>
          </p:nvSpPr>
          <p:spPr bwMode="auto">
            <a:xfrm>
              <a:off x="7036221" y="3455744"/>
              <a:ext cx="117020"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baseline="-25000">
                  <a:ln>
                    <a:noFill/>
                  </a:ln>
                  <a:solidFill>
                    <a:srgbClr val="000000"/>
                  </a:solidFill>
                  <a:latin typeface="Arial"/>
                </a:rPr>
                <a:t>0</a:t>
              </a:r>
              <a:r>
                <a:rPr lang="de-DE" sz="1400" b="0" i="0" u="none" strike="noStrike" cap="none">
                  <a:ln>
                    <a:noFill/>
                  </a:ln>
                  <a:solidFill>
                    <a:srgbClr val="000000"/>
                  </a:solidFill>
                  <a:latin typeface="Arial"/>
                </a:rPr>
                <a:t> </a:t>
              </a:r>
              <a:endParaRPr lang="de-DE" sz="1800" b="0" i="0" u="none" strike="noStrike" cap="none">
                <a:ln>
                  <a:noFill/>
                </a:ln>
                <a:solidFill>
                  <a:schemeClr val="tx1"/>
                </a:solidFill>
                <a:latin typeface="Arial"/>
              </a:endParaRPr>
            </a:p>
          </p:txBody>
        </p:sp>
        <p:sp>
          <p:nvSpPr>
            <p:cNvPr id="154" name="Rectangle 79"/>
            <p:cNvSpPr>
              <a:spLocks noChangeArrowheads="1"/>
            </p:cNvSpPr>
            <p:nvPr/>
          </p:nvSpPr>
          <p:spPr bwMode="auto">
            <a:xfrm>
              <a:off x="5425119" y="3835584"/>
              <a:ext cx="38459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b="0" i="0" u="none" strike="noStrike" cap="none">
                  <a:ln>
                    <a:noFill/>
                  </a:ln>
                  <a:solidFill>
                    <a:srgbClr val="000000"/>
                  </a:solidFill>
                </a:rPr>
                <a:t>2</a:t>
              </a:r>
              <a:r>
                <a:rPr lang="el-GR" sz="1400">
                  <a:solidFill>
                    <a:srgbClr val="000000"/>
                  </a:solidFill>
                  <a:latin typeface="Calibri"/>
                </a:rPr>
                <a:t>πω</a:t>
              </a:r>
              <a:r>
                <a:rPr lang="de-DE" sz="1400" baseline="-25000">
                  <a:solidFill>
                    <a:srgbClr val="000000"/>
                  </a:solidFill>
                  <a:latin typeface="Calibri"/>
                </a:rPr>
                <a:t>n</a:t>
              </a:r>
              <a:endParaRPr lang="de-DE" sz="1400" b="0" i="0" u="none" strike="noStrike" cap="none">
                <a:ln>
                  <a:noFill/>
                </a:ln>
                <a:solidFill>
                  <a:schemeClr val="tx1"/>
                </a:solidFill>
              </a:endParaRPr>
            </a:p>
          </p:txBody>
        </p:sp>
        <p:sp>
          <p:nvSpPr>
            <p:cNvPr id="155" name="Rectangle 82"/>
            <p:cNvSpPr>
              <a:spLocks noChangeArrowheads="1"/>
            </p:cNvSpPr>
            <p:nvPr/>
          </p:nvSpPr>
          <p:spPr bwMode="auto">
            <a:xfrm>
              <a:off x="5029147" y="4506624"/>
              <a:ext cx="32528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a:solidFill>
                    <a:srgbClr val="000000"/>
                  </a:solidFill>
                  <a:latin typeface="Calibri"/>
                </a:rPr>
                <a:t> </a:t>
              </a:r>
              <a:r>
                <a:rPr lang="el-GR" sz="1400">
                  <a:solidFill>
                    <a:srgbClr val="000000"/>
                  </a:solidFill>
                  <a:latin typeface="Calibri"/>
                </a:rPr>
                <a:t>πω</a:t>
              </a:r>
              <a:r>
                <a:rPr lang="de-DE" sz="1400" baseline="-25000">
                  <a:solidFill>
                    <a:srgbClr val="000000"/>
                  </a:solidFill>
                  <a:latin typeface="Calibri"/>
                </a:rPr>
                <a:t>n</a:t>
              </a:r>
              <a:endParaRPr lang="de-DE" sz="1800" b="0" i="0" u="none" strike="noStrike" cap="none">
                <a:ln>
                  <a:noFill/>
                </a:ln>
                <a:solidFill>
                  <a:schemeClr val="tx1"/>
                </a:solidFill>
                <a:latin typeface="Arial"/>
              </a:endParaRPr>
            </a:p>
          </p:txBody>
        </p:sp>
        <p:sp>
          <p:nvSpPr>
            <p:cNvPr id="156" name="Rectangle 79"/>
            <p:cNvSpPr>
              <a:spLocks noChangeArrowheads="1"/>
            </p:cNvSpPr>
            <p:nvPr/>
          </p:nvSpPr>
          <p:spPr bwMode="auto">
            <a:xfrm>
              <a:off x="6157555" y="4581668"/>
              <a:ext cx="38459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a:solidFill>
                    <a:srgbClr val="000000"/>
                  </a:solidFill>
                </a:rPr>
                <a:t>4</a:t>
              </a:r>
              <a:r>
                <a:rPr lang="el-GR" sz="1400">
                  <a:solidFill>
                    <a:srgbClr val="000000"/>
                  </a:solidFill>
                  <a:latin typeface="Calibri"/>
                </a:rPr>
                <a:t>πω</a:t>
              </a:r>
              <a:r>
                <a:rPr lang="de-DE" sz="1400" baseline="-25000">
                  <a:solidFill>
                    <a:srgbClr val="000000"/>
                  </a:solidFill>
                  <a:latin typeface="Calibri"/>
                </a:rPr>
                <a:t>n</a:t>
              </a:r>
              <a:endParaRPr lang="de-DE" sz="1400" b="0" i="0" u="none" strike="noStrike" cap="none">
                <a:ln>
                  <a:noFill/>
                </a:ln>
                <a:solidFill>
                  <a:schemeClr val="tx1"/>
                </a:solidFill>
              </a:endParaRPr>
            </a:p>
          </p:txBody>
        </p:sp>
        <p:sp>
          <p:nvSpPr>
            <p:cNvPr id="157" name="Rectangle 79"/>
            <p:cNvSpPr>
              <a:spLocks noChangeArrowheads="1"/>
            </p:cNvSpPr>
            <p:nvPr/>
          </p:nvSpPr>
          <p:spPr bwMode="auto">
            <a:xfrm>
              <a:off x="6792172" y="3994809"/>
              <a:ext cx="38459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a:solidFill>
                    <a:srgbClr val="000000"/>
                  </a:solidFill>
                </a:rPr>
                <a:t>6</a:t>
              </a:r>
              <a:r>
                <a:rPr lang="el-GR" sz="1400">
                  <a:solidFill>
                    <a:srgbClr val="000000"/>
                  </a:solidFill>
                  <a:latin typeface="Calibri"/>
                </a:rPr>
                <a:t>πω</a:t>
              </a:r>
              <a:r>
                <a:rPr lang="de-DE" sz="1400" baseline="-25000">
                  <a:solidFill>
                    <a:srgbClr val="000000"/>
                  </a:solidFill>
                  <a:latin typeface="Calibri"/>
                </a:rPr>
                <a:t>n</a:t>
              </a:r>
              <a:endParaRPr lang="de-DE" sz="1400" b="0" i="0" u="none" strike="noStrike" cap="none">
                <a:ln>
                  <a:noFill/>
                </a:ln>
                <a:solidFill>
                  <a:schemeClr val="tx1"/>
                </a:solidFill>
              </a:endParaRPr>
            </a:p>
          </p:txBody>
        </p:sp>
        <p:sp>
          <p:nvSpPr>
            <p:cNvPr id="158" name="Rectangle 79"/>
            <p:cNvSpPr>
              <a:spLocks noChangeArrowheads="1"/>
            </p:cNvSpPr>
            <p:nvPr/>
          </p:nvSpPr>
          <p:spPr bwMode="auto">
            <a:xfrm>
              <a:off x="7508684" y="4492951"/>
              <a:ext cx="38459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a:solidFill>
                    <a:srgbClr val="000000"/>
                  </a:solidFill>
                </a:rPr>
                <a:t>8</a:t>
              </a:r>
              <a:r>
                <a:rPr lang="el-GR" sz="1400">
                  <a:solidFill>
                    <a:srgbClr val="000000"/>
                  </a:solidFill>
                  <a:latin typeface="Calibri"/>
                </a:rPr>
                <a:t>πω</a:t>
              </a:r>
              <a:r>
                <a:rPr lang="de-DE" sz="1400" baseline="-25000">
                  <a:solidFill>
                    <a:srgbClr val="000000"/>
                  </a:solidFill>
                  <a:latin typeface="Calibri"/>
                </a:rPr>
                <a:t>n</a:t>
              </a:r>
              <a:endParaRPr lang="de-DE" sz="1400" b="0" i="0" u="none" strike="noStrike" cap="none">
                <a:ln>
                  <a:noFill/>
                </a:ln>
                <a:solidFill>
                  <a:schemeClr val="tx1"/>
                </a:solidFill>
              </a:endParaRPr>
            </a:p>
          </p:txBody>
        </p:sp>
        <p:sp>
          <p:nvSpPr>
            <p:cNvPr id="159" name="Rectangle 79"/>
            <p:cNvSpPr>
              <a:spLocks noChangeArrowheads="1"/>
            </p:cNvSpPr>
            <p:nvPr/>
          </p:nvSpPr>
          <p:spPr bwMode="auto">
            <a:xfrm>
              <a:off x="8225194" y="3994809"/>
              <a:ext cx="483979"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a:solidFill>
                    <a:srgbClr val="000000"/>
                  </a:solidFill>
                </a:rPr>
                <a:t>10</a:t>
              </a:r>
              <a:r>
                <a:rPr lang="el-GR" sz="1400">
                  <a:solidFill>
                    <a:srgbClr val="000000"/>
                  </a:solidFill>
                  <a:latin typeface="Calibri"/>
                </a:rPr>
                <a:t>πω</a:t>
              </a:r>
              <a:r>
                <a:rPr lang="de-DE" sz="1400" baseline="-25000">
                  <a:solidFill>
                    <a:srgbClr val="000000"/>
                  </a:solidFill>
                  <a:latin typeface="Calibri"/>
                </a:rPr>
                <a:t>n</a:t>
              </a:r>
              <a:endParaRPr lang="de-DE" sz="1400" b="0" i="0" u="none" strike="noStrike" cap="none">
                <a:ln>
                  <a:noFill/>
                </a:ln>
                <a:solidFill>
                  <a:schemeClr val="tx1"/>
                </a:solidFill>
              </a:endParaRPr>
            </a:p>
          </p:txBody>
        </p:sp>
      </p:grpSp>
      <p:pic>
        <p:nvPicPr>
          <p:cNvPr id="1027" name="Picture 3"/>
          <p:cNvPicPr>
            <a:picLocks noChangeAspect="1" noChangeArrowheads="1"/>
          </p:cNvPicPr>
          <p:nvPr/>
        </p:nvPicPr>
        <p:blipFill>
          <a:blip r:embed="rId2"/>
          <a:srcRect/>
          <a:stretch>
            <a:fillRect/>
          </a:stretch>
        </p:blipFill>
        <p:spPr bwMode="auto">
          <a:xfrm>
            <a:off x="214282" y="5072074"/>
            <a:ext cx="2500330" cy="1462287"/>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Mesh mover</a:t>
            </a:r>
          </a:p>
        </p:txBody>
      </p:sp>
      <p:grpSp>
        <p:nvGrpSpPr>
          <p:cNvPr id="5" name="Content Placeholder 7"/>
          <p:cNvGrpSpPr/>
          <p:nvPr/>
        </p:nvGrpSpPr>
        <p:grpSpPr bwMode="auto">
          <a:xfrm>
            <a:off x="7727950" y="9681409"/>
            <a:ext cx="2864799" cy="2004785"/>
            <a:chOff x="0" y="0"/>
            <a:chExt cx="2864799" cy="2004785"/>
          </a:xfrm>
        </p:grpSpPr>
      </p:grpSp>
      <p:sp>
        <p:nvSpPr>
          <p:cNvPr id="6" name="Rectangle 1"/>
          <p:cNvSpPr/>
          <p:nvPr/>
        </p:nvSpPr>
        <p:spPr bwMode="auto">
          <a:xfrm>
            <a:off x="2913293" y="765175"/>
            <a:ext cx="5867168" cy="5370701"/>
          </a:xfrm>
          <a:prstGeom prst="rect">
            <a:avLst/>
          </a:prstGeom>
        </p:spPr>
        <p:txBody>
          <a:bodyPr wrap="square">
            <a:spAutoFit/>
          </a:bodyPr>
          <a:lstStyle/>
          <a:p>
            <a:pPr>
              <a:spcBef>
                <a:spcPts val="600"/>
              </a:spcBef>
              <a:defRPr/>
            </a:pPr>
            <a:r>
              <a:rPr lang="hu-HU" sz="1400">
                <a:solidFill>
                  <a:srgbClr val="0065BD"/>
                </a:solidFill>
              </a:rPr>
              <a:t>Example initial CFD mesh</a:t>
            </a:r>
          </a:p>
          <a:p>
            <a:pPr>
              <a:spcBef>
                <a:spcPts val="600"/>
              </a:spcBef>
              <a:defRPr/>
            </a:pPr>
            <a:endParaRPr lang="hu-HU" sz="1400">
              <a:solidFill>
                <a:srgbClr val="0065BD"/>
              </a:solidFill>
            </a:endParaRPr>
          </a:p>
          <a:p>
            <a:pPr>
              <a:spcBef>
                <a:spcPts val="600"/>
              </a:spcBef>
              <a:defRPr/>
            </a:pPr>
            <a:endParaRPr lang="hu-HU" sz="1400">
              <a:solidFill>
                <a:srgbClr val="0065BD"/>
              </a:solidFill>
            </a:endParaRPr>
          </a:p>
          <a:p>
            <a:pPr>
              <a:spcBef>
                <a:spcPts val="600"/>
              </a:spcBef>
              <a:defRPr/>
            </a:pPr>
            <a:endParaRPr lang="hu-HU" sz="1400">
              <a:solidFill>
                <a:srgbClr val="0065BD"/>
              </a:solidFill>
            </a:endParaRPr>
          </a:p>
          <a:p>
            <a:pPr>
              <a:spcBef>
                <a:spcPts val="600"/>
              </a:spcBef>
              <a:defRPr/>
            </a:pPr>
            <a:endParaRPr lang="hu-HU" sz="1400">
              <a:solidFill>
                <a:srgbClr val="0065BD"/>
              </a:solidFill>
            </a:endParaRPr>
          </a:p>
          <a:p>
            <a:pPr>
              <a:spcBef>
                <a:spcPts val="600"/>
              </a:spcBef>
              <a:defRPr/>
            </a:pPr>
            <a:endParaRPr lang="hu-HU" sz="1400">
              <a:solidFill>
                <a:srgbClr val="0065BD"/>
              </a:solidFill>
            </a:endParaRPr>
          </a:p>
          <a:p>
            <a:pPr>
              <a:spcBef>
                <a:spcPts val="600"/>
              </a:spcBef>
              <a:defRPr/>
            </a:pPr>
            <a:endParaRPr lang="hu-HU" sz="1400">
              <a:solidFill>
                <a:srgbClr val="0065BD"/>
              </a:solidFill>
            </a:endParaRPr>
          </a:p>
          <a:p>
            <a:pPr marL="176213" lvl="1">
              <a:buClr>
                <a:srgbClr val="0065BD"/>
              </a:buClr>
              <a:defRPr/>
            </a:pPr>
            <a:endParaRPr lang="de-DE" sz="1400"/>
          </a:p>
          <a:p>
            <a:pPr>
              <a:spcBef>
                <a:spcPts val="600"/>
              </a:spcBef>
              <a:defRPr/>
            </a:pPr>
            <a:r>
              <a:rPr lang="hu-HU" sz="1400">
                <a:solidFill>
                  <a:srgbClr val="0065BD"/>
                </a:solidFill>
              </a:rPr>
              <a:t>Possible movement</a:t>
            </a:r>
            <a:endParaRPr lang="de-DE" sz="1400">
              <a:solidFill>
                <a:srgbClr val="0065BD"/>
              </a:solidFill>
            </a:endParaRPr>
          </a:p>
          <a:p>
            <a:pPr marL="285750" indent="-285750">
              <a:buClr>
                <a:srgbClr val="0065BD"/>
              </a:buClr>
              <a:buFont typeface="Arial"/>
              <a:buChar char="•"/>
              <a:defRPr/>
            </a:pPr>
            <a:r>
              <a:rPr lang="hu-HU" sz="1400"/>
              <a:t>Translation</a:t>
            </a:r>
          </a:p>
          <a:p>
            <a:pPr marL="285750" indent="-285750">
              <a:buClr>
                <a:srgbClr val="0065BD"/>
              </a:buClr>
              <a:buFont typeface="Arial"/>
              <a:buChar char="•"/>
              <a:defRPr/>
            </a:pPr>
            <a:endParaRPr lang="hu-HU" sz="1400"/>
          </a:p>
          <a:p>
            <a:pPr marL="285750" indent="-285750">
              <a:buClr>
                <a:srgbClr val="0065BD"/>
              </a:buClr>
              <a:buFont typeface="Arial"/>
              <a:buChar char="•"/>
              <a:defRPr/>
            </a:pPr>
            <a:endParaRPr lang="hu-HU" sz="1400"/>
          </a:p>
          <a:p>
            <a:pPr marL="285750" indent="-285750">
              <a:buClr>
                <a:srgbClr val="0065BD"/>
              </a:buClr>
              <a:buFont typeface="Arial"/>
              <a:buChar char="•"/>
              <a:defRPr/>
            </a:pPr>
            <a:endParaRPr lang="de-DE" sz="1400"/>
          </a:p>
          <a:p>
            <a:pPr marL="285750" indent="-285750">
              <a:buClr>
                <a:srgbClr val="0065BD"/>
              </a:buClr>
              <a:buFont typeface="Arial"/>
              <a:buChar char="•"/>
              <a:defRPr/>
            </a:pPr>
            <a:r>
              <a:rPr lang="hu-HU" sz="1400"/>
              <a:t>Rotation</a:t>
            </a:r>
          </a:p>
          <a:p>
            <a:pPr marL="285750" indent="-285750">
              <a:buClr>
                <a:srgbClr val="0065BD"/>
              </a:buClr>
              <a:buFont typeface="Arial"/>
              <a:buChar char="•"/>
              <a:defRPr/>
            </a:pPr>
            <a:endParaRPr lang="hu-HU" sz="1400"/>
          </a:p>
          <a:p>
            <a:pPr marL="285750" indent="-285750">
              <a:buClr>
                <a:srgbClr val="0065BD"/>
              </a:buClr>
              <a:buFont typeface="Arial"/>
              <a:buChar char="•"/>
              <a:defRPr/>
            </a:pPr>
            <a:endParaRPr lang="hu-HU" sz="1400"/>
          </a:p>
          <a:p>
            <a:pPr marL="285750" indent="-285750">
              <a:buClr>
                <a:srgbClr val="0065BD"/>
              </a:buClr>
              <a:buFont typeface="Arial"/>
              <a:buChar char="•"/>
              <a:defRPr/>
            </a:pPr>
            <a:endParaRPr lang="hu-HU" sz="1400"/>
          </a:p>
          <a:p>
            <a:pPr marL="285750" indent="-285750">
              <a:buClr>
                <a:srgbClr val="0065BD"/>
              </a:buClr>
              <a:buFont typeface="Arial"/>
              <a:buChar char="•"/>
              <a:defRPr/>
            </a:pPr>
            <a:r>
              <a:rPr lang="hu-HU" sz="1400"/>
              <a:t>Bending</a:t>
            </a:r>
            <a:endParaRPr lang="de-DE" sz="1400"/>
          </a:p>
          <a:p>
            <a:pPr marL="285750" indent="-285750">
              <a:buClr>
                <a:srgbClr val="0065BD"/>
              </a:buClr>
              <a:buFont typeface="Arial"/>
              <a:buChar char="•"/>
              <a:defRPr/>
            </a:pPr>
            <a:endParaRPr lang="hu-HU" sz="1400"/>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p:txBody>
      </p:sp>
      <p:sp>
        <p:nvSpPr>
          <p:cNvPr id="7" name="Textfeld 7"/>
          <p:cNvSpPr>
            <a:spLocks/>
          </p:cNvSpPr>
          <p:nvPr/>
        </p:nvSpPr>
        <p:spPr bwMode="auto">
          <a:xfrm>
            <a:off x="859083" y="2076518"/>
            <a:ext cx="1202586" cy="276999"/>
          </a:xfrm>
          <a:prstGeom prst="rect">
            <a:avLst/>
          </a:prstGeom>
          <a:noFill/>
        </p:spPr>
        <p:txBody>
          <a:bodyPr wrap="square" rtlCol="0">
            <a:spAutoFit/>
          </a:bodyPr>
          <a:lstStyle/>
          <a:p>
            <a:pPr>
              <a:buClr>
                <a:srgbClr val="0065BD"/>
              </a:buClr>
              <a:defRPr/>
            </a:pPr>
            <a:r>
              <a:rPr lang="de-DE" sz="1200">
                <a:latin typeface="Arial"/>
              </a:rPr>
              <a:t>CFD setup</a:t>
            </a:r>
          </a:p>
        </p:txBody>
      </p:sp>
      <p:cxnSp>
        <p:nvCxnSpPr>
          <p:cNvPr id="8" name="Straight Connector 63"/>
          <p:cNvCxnSpPr>
            <a:cxnSpLocks/>
          </p:cNvCxnSpPr>
          <p:nvPr/>
        </p:nvCxnSpPr>
        <p:spPr bwMode="auto">
          <a:xfrm rot="5400000">
            <a:off x="-33446"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64"/>
          <p:cNvSpPr/>
          <p:nvPr/>
        </p:nvSpPr>
        <p:spPr bwMode="auto">
          <a:xfrm rot="5400000">
            <a:off x="-149170" y="3406251"/>
            <a:ext cx="2362851"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feld 7"/>
          <p:cNvSpPr>
            <a:spLocks/>
          </p:cNvSpPr>
          <p:nvPr/>
        </p:nvSpPr>
        <p:spPr bwMode="auto">
          <a:xfrm>
            <a:off x="919099" y="4753612"/>
            <a:ext cx="1082555" cy="276999"/>
          </a:xfrm>
          <a:prstGeom prst="rect">
            <a:avLst/>
          </a:prstGeom>
          <a:noFill/>
        </p:spPr>
        <p:txBody>
          <a:bodyPr wrap="square" rtlCol="0">
            <a:spAutoFit/>
          </a:bodyPr>
          <a:lstStyle/>
          <a:p>
            <a:pPr>
              <a:buClr>
                <a:srgbClr val="0065BD"/>
              </a:buClr>
              <a:defRPr/>
            </a:pPr>
            <a:r>
              <a:rPr lang="de-DE" sz="1200">
                <a:latin typeface="Arial"/>
              </a:rPr>
              <a:t>FSI setup</a:t>
            </a:r>
          </a:p>
        </p:txBody>
      </p:sp>
      <p:grpSp>
        <p:nvGrpSpPr>
          <p:cNvPr id="88" name="Group 8"/>
          <p:cNvGrpSpPr>
            <a:grpSpLocks noChangeAspect="1"/>
          </p:cNvGrpSpPr>
          <p:nvPr/>
        </p:nvGrpSpPr>
        <p:grpSpPr bwMode="auto">
          <a:xfrm>
            <a:off x="369670" y="917353"/>
            <a:ext cx="2181412" cy="1141856"/>
            <a:chOff x="417975" y="1684406"/>
            <a:chExt cx="2776389" cy="1453295"/>
          </a:xfrm>
        </p:grpSpPr>
        <p:grpSp>
          <p:nvGrpSpPr>
            <p:cNvPr id="89" name="Group 32"/>
            <p:cNvGrpSpPr/>
            <p:nvPr/>
          </p:nvGrpSpPr>
          <p:grpSpPr bwMode="auto">
            <a:xfrm>
              <a:off x="440064" y="1711943"/>
              <a:ext cx="225706" cy="1372736"/>
              <a:chOff x="2777331" y="2106319"/>
              <a:chExt cx="454026" cy="2761364"/>
            </a:xfrm>
          </p:grpSpPr>
          <p:cxnSp>
            <p:nvCxnSpPr>
              <p:cNvPr id="90"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01" name="Rectangle 274"/>
            <p:cNvSpPr/>
            <p:nvPr/>
          </p:nvSpPr>
          <p:spPr bwMode="auto">
            <a:xfrm>
              <a:off x="1748882" y="2189006"/>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2" name="Rectangle 275"/>
            <p:cNvSpPr/>
            <p:nvPr/>
          </p:nvSpPr>
          <p:spPr bwMode="auto">
            <a:xfrm>
              <a:off x="417975" y="1684406"/>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103" name="Textfeld 7"/>
          <p:cNvSpPr>
            <a:spLocks/>
          </p:cNvSpPr>
          <p:nvPr/>
        </p:nvSpPr>
        <p:spPr bwMode="auto">
          <a:xfrm>
            <a:off x="1180594" y="2379872"/>
            <a:ext cx="1370488" cy="2123658"/>
          </a:xfrm>
          <a:prstGeom prst="rect">
            <a:avLst/>
          </a:prstGeom>
          <a:noFill/>
        </p:spPr>
        <p:txBody>
          <a:bodyPr wrap="square" rtlCol="0">
            <a:spAutoFit/>
          </a:bodyPr>
          <a:lstStyle/>
          <a:p>
            <a:pPr marL="171450" indent="-171450">
              <a:buClr>
                <a:schemeClr val="bg1">
                  <a:lumMod val="65000"/>
                </a:schemeClr>
              </a:buClr>
              <a:buFont typeface="Arial"/>
              <a:buChar char="•"/>
              <a:defRPr/>
            </a:pPr>
            <a:r>
              <a:rPr lang="de-DE" sz="1200">
                <a:solidFill>
                  <a:schemeClr val="bg1">
                    <a:lumMod val="65000"/>
                  </a:schemeClr>
                </a:solidFill>
                <a:latin typeface="Arial"/>
              </a:rPr>
              <a:t>Custom inlet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chemeClr val="bg1">
                  <a:lumMod val="65000"/>
                </a:schemeClr>
              </a:buClr>
              <a:buFont typeface="Arial"/>
              <a:buChar char="•"/>
              <a:defRPr/>
            </a:pPr>
            <a:endParaRPr lang="de-DE" sz="1200">
              <a:latin typeface="Arial"/>
            </a:endParaRPr>
          </a:p>
          <a:p>
            <a:pPr marL="171450" indent="-171450">
              <a:buClr>
                <a:schemeClr val="bg1">
                  <a:lumMod val="65000"/>
                </a:schemeClr>
              </a:buClr>
              <a:buFont typeface="Arial"/>
              <a:buChar char="•"/>
              <a:defRPr/>
            </a:pPr>
            <a:r>
              <a:rPr lang="de-DE" sz="1200">
                <a:solidFill>
                  <a:schemeClr val="bg1">
                    <a:lumMod val="65000"/>
                  </a:schemeClr>
                </a:solidFill>
                <a:latin typeface="Arial"/>
              </a:rPr>
              <a:t>Structural solver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latin typeface="Arial"/>
              </a:rPr>
              <a:t>Mesh mover</a:t>
            </a: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solidFill>
                  <a:schemeClr val="bg1">
                    <a:lumMod val="65000"/>
                  </a:schemeClr>
                </a:solidFill>
                <a:latin typeface="Arial"/>
              </a:rPr>
              <a:t>Coupling of physics </a:t>
            </a:r>
            <a:r>
              <a:rPr lang="hu-HU" sz="1200">
                <a:solidFill>
                  <a:schemeClr val="bg1">
                    <a:lumMod val="65000"/>
                  </a:schemeClr>
                </a:solidFill>
                <a:latin typeface="Arial"/>
              </a:rPr>
              <a:t>and numerics</a:t>
            </a:r>
            <a:endParaRPr lang="de-DE" sz="1200">
              <a:solidFill>
                <a:schemeClr val="bg1">
                  <a:lumMod val="65000"/>
                </a:schemeClr>
              </a:solidFill>
              <a:latin typeface="Arial"/>
            </a:endParaRPr>
          </a:p>
          <a:p>
            <a:pPr>
              <a:buClr>
                <a:srgbClr val="0065BD"/>
              </a:buClr>
              <a:defRPr/>
            </a:pPr>
            <a:endParaRPr lang="de-DE" sz="1200">
              <a:latin typeface="Arial"/>
            </a:endParaRPr>
          </a:p>
        </p:txBody>
      </p:sp>
      <p:pic>
        <p:nvPicPr>
          <p:cNvPr id="104" name="Picture 2"/>
          <p:cNvPicPr>
            <a:picLocks noChangeAspect="1" noChangeArrowheads="1"/>
          </p:cNvPicPr>
          <p:nvPr/>
        </p:nvPicPr>
        <p:blipFill>
          <a:blip r:embed="rId2"/>
          <a:stretch/>
        </p:blipFill>
        <p:spPr bwMode="auto">
          <a:xfrm>
            <a:off x="5136234" y="805272"/>
            <a:ext cx="2958475" cy="1334016"/>
          </a:xfrm>
          <a:prstGeom prst="rect">
            <a:avLst/>
          </a:prstGeom>
          <a:noFill/>
          <a:ln>
            <a:noFill/>
          </a:ln>
        </p:spPr>
      </p:pic>
      <p:pic>
        <p:nvPicPr>
          <p:cNvPr id="105" name="Picture 2"/>
          <p:cNvPicPr>
            <a:picLocks noChangeAspect="1" noChangeArrowheads="1"/>
          </p:cNvPicPr>
          <p:nvPr/>
        </p:nvPicPr>
        <p:blipFill>
          <a:blip r:embed="rId3"/>
          <a:stretch/>
        </p:blipFill>
        <p:spPr bwMode="auto">
          <a:xfrm>
            <a:off x="5136236" y="2336527"/>
            <a:ext cx="2958474" cy="1350608"/>
          </a:xfrm>
          <a:prstGeom prst="rect">
            <a:avLst/>
          </a:prstGeom>
          <a:noFill/>
          <a:ln>
            <a:noFill/>
          </a:ln>
        </p:spPr>
      </p:pic>
      <p:pic>
        <p:nvPicPr>
          <p:cNvPr id="106" name="Picture 2"/>
          <p:cNvPicPr>
            <a:picLocks noChangeAspect="1" noChangeArrowheads="1"/>
          </p:cNvPicPr>
          <p:nvPr/>
        </p:nvPicPr>
        <p:blipFill>
          <a:blip r:embed="rId4"/>
          <a:stretch/>
        </p:blipFill>
        <p:spPr bwMode="auto">
          <a:xfrm>
            <a:off x="5136235" y="3656462"/>
            <a:ext cx="2976407" cy="1349305"/>
          </a:xfrm>
          <a:prstGeom prst="rect">
            <a:avLst/>
          </a:prstGeom>
          <a:noFill/>
          <a:ln>
            <a:noFill/>
          </a:ln>
        </p:spPr>
      </p:pic>
      <p:pic>
        <p:nvPicPr>
          <p:cNvPr id="107" name="Picture 2"/>
          <p:cNvPicPr>
            <a:picLocks noChangeAspect="1" noChangeArrowheads="1"/>
          </p:cNvPicPr>
          <p:nvPr/>
        </p:nvPicPr>
        <p:blipFill>
          <a:blip r:embed="rId5"/>
          <a:stretch/>
        </p:blipFill>
        <p:spPr bwMode="auto">
          <a:xfrm>
            <a:off x="5136234" y="5021215"/>
            <a:ext cx="2976408" cy="1349675"/>
          </a:xfrm>
          <a:prstGeom prst="rect">
            <a:avLst/>
          </a:prstGeom>
          <a:noFill/>
          <a:ln>
            <a:noFill/>
          </a:ln>
        </p:spPr>
      </p:pic>
      <p:sp>
        <p:nvSpPr>
          <p:cNvPr id="108" name="Right Arrow 3"/>
          <p:cNvSpPr/>
          <p:nvPr/>
        </p:nvSpPr>
        <p:spPr bwMode="auto">
          <a:xfrm>
            <a:off x="5550195" y="2902687"/>
            <a:ext cx="468018" cy="21265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9" name="Curved Down Arrow 5"/>
          <p:cNvSpPr/>
          <p:nvPr/>
        </p:nvSpPr>
        <p:spPr bwMode="auto">
          <a:xfrm rot="19095384">
            <a:off x="5507850" y="4093196"/>
            <a:ext cx="552894" cy="237918"/>
          </a:xfrm>
          <a:prstGeom prst="curvedDownArrow">
            <a:avLst>
              <a:gd name="adj1" fmla="val 25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grpSp>
        <p:nvGrpSpPr>
          <p:cNvPr id="110" name="Group 13"/>
          <p:cNvGrpSpPr>
            <a:grpSpLocks noChangeAspect="1"/>
          </p:cNvGrpSpPr>
          <p:nvPr/>
        </p:nvGrpSpPr>
        <p:grpSpPr bwMode="auto">
          <a:xfrm rot="16199999">
            <a:off x="5669927" y="5673005"/>
            <a:ext cx="511368" cy="513509"/>
            <a:chOff x="6247529" y="5211159"/>
            <a:chExt cx="695531" cy="679404"/>
          </a:xfrm>
        </p:grpSpPr>
        <p:sp>
          <p:nvSpPr>
            <p:cNvPr id="111" name="Circular Arrow 10"/>
            <p:cNvSpPr/>
            <p:nvPr/>
          </p:nvSpPr>
          <p:spPr bwMode="auto">
            <a:xfrm rot="19885021">
              <a:off x="6247529" y="5211159"/>
              <a:ext cx="691116" cy="617146"/>
            </a:xfrm>
            <a:prstGeom prst="circularArrow">
              <a:avLst>
                <a:gd name="adj1" fmla="val 12500"/>
                <a:gd name="adj2" fmla="val 1142319"/>
                <a:gd name="adj3" fmla="val 20457681"/>
                <a:gd name="adj4" fmla="val 10800000"/>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sp>
          <p:nvSpPr>
            <p:cNvPr id="112" name="Circular Arrow 115"/>
            <p:cNvSpPr/>
            <p:nvPr/>
          </p:nvSpPr>
          <p:spPr bwMode="auto">
            <a:xfrm rot="1874473" flipV="1">
              <a:off x="6251944" y="5273418"/>
              <a:ext cx="691116" cy="617146"/>
            </a:xfrm>
            <a:prstGeom prst="circularArrow">
              <a:avLst>
                <a:gd name="adj1" fmla="val 12500"/>
                <a:gd name="adj2" fmla="val 1142319"/>
                <a:gd name="adj3" fmla="val 20457681"/>
                <a:gd name="adj4" fmla="val 10800000"/>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grpSp>
      <p:pic>
        <p:nvPicPr>
          <p:cNvPr id="2050" name="Picture 2"/>
          <p:cNvPicPr>
            <a:picLocks noChangeAspect="1" noChangeArrowheads="1"/>
          </p:cNvPicPr>
          <p:nvPr/>
        </p:nvPicPr>
        <p:blipFill>
          <a:blip r:embed="rId6"/>
          <a:srcRect/>
          <a:stretch>
            <a:fillRect/>
          </a:stretch>
        </p:blipFill>
        <p:spPr bwMode="auto">
          <a:xfrm>
            <a:off x="142844" y="5072074"/>
            <a:ext cx="2516275" cy="147161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TUM_Praesentation_p_v1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Arial"/>
        <a:cs typeface="Arial"/>
      </a:majorFont>
      <a:minorFont>
        <a:latin typeface="Arial"/>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ln>
          <a:noFill/>
        </a:ln>
      </a:spPr>
      <a:bodyPr/>
      <a:lstStyle/>
      <a:style>
        <a:lnRef idx="2">
          <a:schemeClr val="accent1">
            <a:shade val="50000"/>
          </a:schemeClr>
        </a:lnRef>
        <a:fillRef idx="1">
          <a:schemeClr val="accent1"/>
        </a:fillRef>
        <a:effectRef idx="0">
          <a:schemeClr val="accent1"/>
        </a:effectRef>
        <a:fontRef idx="minor">
          <a:schemeClr val="lt1"/>
        </a:fontRef>
      </a:style>
    </a:spDef>
    <a:txDef>
      <a:spPr bwMode="auto">
        <a:prstGeom prst="rect">
          <a:avLst/>
        </a:prstGeom>
        <a:noFill/>
      </a:spPr>
      <a:body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4668</Words>
  <Application>Microsoft Office PowerPoint</Application>
  <PresentationFormat>On-screen Show (4:3)</PresentationFormat>
  <Paragraphs>1030</Paragraphs>
  <Slides>55</Slides>
  <Notes>0</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Cambria Math</vt:lpstr>
      <vt:lpstr>Courier </vt:lpstr>
      <vt:lpstr>Courier New</vt:lpstr>
      <vt:lpstr>Symbol</vt:lpstr>
      <vt:lpstr>TUM_Praesentation_p_v1 (1)</vt:lpstr>
      <vt:lpstr>PowerPoint Presentation</vt:lpstr>
      <vt:lpstr>PowerPoint Presentation</vt:lpstr>
      <vt:lpstr>Content</vt:lpstr>
      <vt:lpstr>PowerPoint Presentation</vt:lpstr>
      <vt:lpstr>PowerPoint Presentation</vt:lpstr>
      <vt:lpstr>The steps necessery for going from CFD to FSI</vt:lpstr>
      <vt:lpstr>Custom inlet</vt:lpstr>
      <vt:lpstr>Structural solver</vt:lpstr>
      <vt:lpstr>Mesh mover</vt:lpstr>
      <vt:lpstr>Coupling of physics D-N</vt:lpstr>
      <vt:lpstr>Coupling of physics D-N</vt:lpstr>
      <vt:lpstr>PowerPoint Presentation</vt:lpstr>
      <vt:lpstr>FSI – buffeting tutorial</vt:lpstr>
      <vt:lpstr>FSI – buffeting tutorial</vt:lpstr>
      <vt:lpstr>FSI – buffeting tutorial</vt:lpstr>
      <vt:lpstr>PowerPoint Presentation</vt:lpstr>
      <vt:lpstr>FSI – vortex shedding-induced vibration tutorial</vt:lpstr>
      <vt:lpstr>FSI – vortex shedding-induced vibration tutorial</vt:lpstr>
      <vt:lpstr>FSI – buffeting tutorial</vt:lpstr>
      <vt:lpstr>PowerPoint Presentation</vt:lpstr>
      <vt:lpstr>Case of 3 x SDoF = MDoF</vt:lpstr>
      <vt:lpstr>FSI – 3SDoF tutorial</vt:lpstr>
      <vt:lpstr>FSI – 3SDoF tutorial</vt:lpstr>
      <vt:lpstr>Case of 3 x SDoF = MDoF</vt:lpstr>
      <vt:lpstr>Case of 3 x SDoF = MDoF</vt:lpstr>
      <vt:lpstr>Case of 3 x SDoF = MDoF</vt:lpstr>
      <vt:lpstr>Case of 3 x SDoF = MDoF</vt:lpstr>
      <vt:lpstr>Case of 3 x SDoF = MDoF: important code snippets highlighted</vt:lpstr>
      <vt:lpstr>Case of 3 x SDoF = MDoF: important code snippets highlighted</vt:lpstr>
      <vt:lpstr>PowerPoint Presentation</vt:lpstr>
      <vt:lpstr>FSI: modeling of multiple interfering bodies</vt:lpstr>
      <vt:lpstr>PowerPoint Presentation</vt:lpstr>
      <vt:lpstr>Differences compared to the example of the horizontal cut</vt:lpstr>
      <vt:lpstr>FSI: Kratos CFD + Kratos CSD coupling – MDoF/general FEM case</vt:lpstr>
      <vt:lpstr>Kratos CFD + Kratos CSD coupling – MDoF/general FEM case</vt:lpstr>
      <vt:lpstr>Kratos CFD + Kratos CSD coupling – MDoF/general FEM case</vt:lpstr>
      <vt:lpstr>Kratos CFD + Kratos CSD coupling ⇒ matching grid</vt:lpstr>
      <vt:lpstr>Kratos CFD + Kratos CSD coupling ⇒ matching grid: important code snippets highlighted</vt:lpstr>
      <vt:lpstr>Kratos CFD + Kratos CSD coupling ⇒ matching grid: important code snippets highlighted</vt:lpstr>
      <vt:lpstr>Kratos CFD + Kratos CSD coupling ⇒ non-matching grid</vt:lpstr>
      <vt:lpstr>Kratos CFD + Kratos CSD coupling ⇒ non-matching grid</vt:lpstr>
      <vt:lpstr>Kratos CFD + Kratos CSD coupling ⇒ non-matching grid</vt:lpstr>
      <vt:lpstr>Kratos CFD + Kratos CSD coupling ⇒ non-matching grid</vt:lpstr>
      <vt:lpstr>Kratos CFD + Kratos CSD coupling ⇒ non-matching grid: important code snippets highlighted</vt:lpstr>
      <vt:lpstr>Kratos CFD + Kratos CSD coupling ⇒ non-matching grid: important code snippets highlighted</vt:lpstr>
      <vt:lpstr>Kratos CFD + Kratos CSD coupling ⇒ non-matching grid map</vt:lpstr>
      <vt:lpstr>Kratos CFD + Kratos CSD coupling ⇒ non-matching grid map</vt:lpstr>
      <vt:lpstr>Kratos CFD + Kratos CSD coupling ⇒ non-matching grid: important code snippets highlighted</vt:lpstr>
      <vt:lpstr>The goal ⇒ to you get familiar with the crucial components of CWSI</vt:lpstr>
      <vt:lpstr>PowerPoint Presentation</vt:lpstr>
      <vt:lpstr>When using a simplified (2D) setup of a skyscraper (3D)…</vt:lpstr>
      <vt:lpstr>…be aware of the consequences of dimensional reduction</vt:lpstr>
      <vt:lpstr>…be aware of the consequences due to modeling aspects („disclaimer“)</vt:lpstr>
      <vt:lpstr>PowerPoint Presentation</vt:lpstr>
      <vt:lpstr>Advanced topics: FSI in 3D &amp; respective challenges ⇒ for e.g w.r.t. mapping…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Anoop Kodakkal</dc:creator>
  <cp:lastModifiedBy>ga39med</cp:lastModifiedBy>
  <cp:revision>26</cp:revision>
  <dcterms:modified xsi:type="dcterms:W3CDTF">2019-01-09T14:06:48Z</dcterms:modified>
</cp:coreProperties>
</file>